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15"/>
  </p:notesMasterIdLst>
  <p:handoutMasterIdLst>
    <p:handoutMasterId r:id="rId16"/>
  </p:handoutMasterIdLst>
  <p:sldIdLst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Plan1!$F$2</c:f>
              <c:strCache>
                <c:ptCount val="1"/>
                <c:pt idx="0">
                  <c:v>Avaliação Geral</c:v>
                </c:pt>
              </c:strCache>
            </c:strRef>
          </c:tx>
          <c:invertIfNegative val="0"/>
          <c:cat>
            <c:strRef>
              <c:f>Plan1!$G$1:$J$1</c:f>
              <c:strCache>
                <c:ptCount val="4"/>
                <c:pt idx="0">
                  <c:v>Ruim</c:v>
                </c:pt>
                <c:pt idx="1">
                  <c:v>Bom</c:v>
                </c:pt>
                <c:pt idx="2">
                  <c:v>Regular</c:v>
                </c:pt>
                <c:pt idx="3">
                  <c:v>Ótimo</c:v>
                </c:pt>
              </c:strCache>
            </c:strRef>
          </c:cat>
          <c:val>
            <c:numRef>
              <c:f>Plan1!$G$2:$J$2</c:f>
              <c:numCache>
                <c:formatCode>0%</c:formatCode>
                <c:ptCount val="4"/>
                <c:pt idx="0">
                  <c:v>0</c:v>
                </c:pt>
                <c:pt idx="1">
                  <c:v>0.11</c:v>
                </c:pt>
                <c:pt idx="2">
                  <c:v>0.36</c:v>
                </c:pt>
                <c:pt idx="3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48-4657-97DC-36C9E79B9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70976"/>
        <c:axId val="43072512"/>
        <c:axId val="0"/>
      </c:bar3DChart>
      <c:catAx>
        <c:axId val="4307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072512"/>
        <c:crosses val="autoZero"/>
        <c:auto val="1"/>
        <c:lblAlgn val="ctr"/>
        <c:lblOffset val="100"/>
        <c:noMultiLvlLbl val="0"/>
      </c:catAx>
      <c:valAx>
        <c:axId val="43072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070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Plan1!$E$29</c:f>
              <c:strCache>
                <c:ptCount val="1"/>
                <c:pt idx="0">
                  <c:v>Sugestões</c:v>
                </c:pt>
              </c:strCache>
            </c:strRef>
          </c:tx>
          <c:invertIfNegative val="0"/>
          <c:cat>
            <c:strRef>
              <c:f>Plan1!$F$28:$K$28</c:f>
              <c:strCache>
                <c:ptCount val="6"/>
                <c:pt idx="0">
                  <c:v>Apresentação dos palestrantes</c:v>
                </c:pt>
                <c:pt idx="1">
                  <c:v>Confecção de material de apoio</c:v>
                </c:pt>
                <c:pt idx="2">
                  <c:v>Aumentar a interação</c:v>
                </c:pt>
                <c:pt idx="3">
                  <c:v>Divulgação</c:v>
                </c:pt>
                <c:pt idx="4">
                  <c:v>Ampliar a apresentação com temas técnicos e pedagógicos</c:v>
                </c:pt>
                <c:pt idx="5">
                  <c:v>Periodicidade do evento</c:v>
                </c:pt>
              </c:strCache>
            </c:strRef>
          </c:cat>
          <c:val>
            <c:numRef>
              <c:f>Plan1!$F$29:$K$29</c:f>
              <c:numCache>
                <c:formatCode>0%</c:formatCode>
                <c:ptCount val="6"/>
                <c:pt idx="0">
                  <c:v>0.04</c:v>
                </c:pt>
                <c:pt idx="1">
                  <c:v>0.08</c:v>
                </c:pt>
                <c:pt idx="2">
                  <c:v>0.11</c:v>
                </c:pt>
                <c:pt idx="3">
                  <c:v>0.15</c:v>
                </c:pt>
                <c:pt idx="4">
                  <c:v>0.27</c:v>
                </c:pt>
                <c:pt idx="5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B4-4BBF-8BF7-F9992047E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941120"/>
        <c:axId val="45942656"/>
        <c:axId val="0"/>
      </c:bar3DChart>
      <c:catAx>
        <c:axId val="4594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45942656"/>
        <c:crosses val="autoZero"/>
        <c:auto val="0"/>
        <c:lblAlgn val="ctr"/>
        <c:lblOffset val="100"/>
        <c:noMultiLvlLbl val="0"/>
      </c:catAx>
      <c:valAx>
        <c:axId val="45942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9411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19/06/2017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19/06/2017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784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683568" y="1506279"/>
            <a:ext cx="79930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002060"/>
                </a:solidFill>
                <a:latin typeface="Arial" charset="0"/>
              </a:rPr>
              <a:t>A importância de ações voltadas a Educação Ambiental em uma empresa de Saneamento</a:t>
            </a:r>
            <a:endParaRPr lang="pt-BR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750" y="3645024"/>
            <a:ext cx="6408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Ana Lúcia Floriano Rosa Vieira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Caroline Vicentin Junqueira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Jacqueline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Kássia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Menezes Inocente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Caselli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José Geraldo Ferreira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Rafaela de Lima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Considerações Finais</a:t>
            </a: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  <a:latin typeface="Arial" charset="0"/>
              </a:rPr>
              <a:t>Atendimento das expectativas (compartilhamento de informações, interação dos agentes, membros das Câmaras Técnicas e demais funcionários);</a:t>
            </a:r>
          </a:p>
          <a:p>
            <a:pPr algn="just" eaLnBrk="1" hangingPunct="1"/>
            <a:endParaRPr lang="pt-BR" sz="2200" dirty="0" smtClean="0">
              <a:solidFill>
                <a:srgbClr val="002060"/>
              </a:solidFill>
              <a:latin typeface="Arial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  <a:latin typeface="Arial" charset="0"/>
              </a:rPr>
              <a:t>Replicação do evento para um grupo maior, além da empresa de saneamento.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1" y="254000"/>
            <a:ext cx="9144000" cy="15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Jacqueline K. M. I. </a:t>
            </a:r>
            <a:r>
              <a:rPr lang="pt-BR" sz="2200" b="1" dirty="0" err="1" smtClean="0">
                <a:solidFill>
                  <a:srgbClr val="000066"/>
                </a:solidFill>
                <a:latin typeface="Arial" charset="0"/>
              </a:rPr>
              <a:t>Caselli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Técnica em Saneamento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 37355426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Bacia Hidrográfica – PCJ 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42000" r="25619" b="5682"/>
          <a:stretch/>
        </p:blipFill>
        <p:spPr bwMode="auto">
          <a:xfrm>
            <a:off x="755576" y="1484784"/>
            <a:ext cx="7707087" cy="448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6165304"/>
            <a:ext cx="7707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http://agua.org.br/bacias-pcj/</a:t>
            </a:r>
          </a:p>
        </p:txBody>
      </p:sp>
    </p:spTree>
    <p:extLst>
      <p:ext uri="{BB962C8B-B14F-4D97-AF65-F5344CB8AC3E}">
        <p14:creationId xmlns:p14="http://schemas.microsoft.com/office/powerpoint/2010/main" val="27359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Projeto Gota d’agua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rgbClr val="002060"/>
              </a:solidFill>
              <a:latin typeface="Arial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2016 – “A importância do planejamento para a garantia da disseminação de informações a cerca de Recursos Hídricos e contribuição com ações sustentáveis”.</a:t>
            </a:r>
          </a:p>
          <a:p>
            <a:pPr algn="just"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Agente Interlocutores municipais (cadastrados e treinados).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algn="ctr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386" t="37203" r="64942" b="34251"/>
          <a:stretch/>
        </p:blipFill>
        <p:spPr>
          <a:xfrm>
            <a:off x="2807518" y="3789040"/>
            <a:ext cx="3600401" cy="20882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71800" y="6049963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Consórcio PCJ, 2015.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7901" t="25390" r="27309" b="16532"/>
          <a:stretch/>
        </p:blipFill>
        <p:spPr>
          <a:xfrm>
            <a:off x="0" y="908720"/>
            <a:ext cx="9144000" cy="59492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</p:pic>
      <p:sp>
        <p:nvSpPr>
          <p:cNvPr id="2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400" dirty="0" smtClean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Artigo 1: “Entende-se por Educação Ambiental os processos por dos quais o indivíduo e a coletividade constroem valores sociais, conhecimentos, habilidades, atitudes e competências voltadas para a conservação do meio ambiente, bem de uso comum do povo, essencial à sadia qualidade de vida e sua sustentabilidade”.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Lei 9795/99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Objetivo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Avaliar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o evento “PCJ – Semana da Água (Projeto Gota D’água) – Saberes das Bacias do PCJ”, promovido por agentes interlocutores, membros das Câmaras Técnicas e o público interno da Empresa de Saneamento.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72" y="2492896"/>
            <a:ext cx="53721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Evento </a:t>
            </a:r>
            <a:r>
              <a:rPr lang="pt-BR" dirty="0">
                <a:solidFill>
                  <a:srgbClr val="002060"/>
                </a:solidFill>
                <a:latin typeface="Arial" charset="0"/>
              </a:rPr>
              <a:t>“PCJ – Semana da Água (Projeto Gota D’água) – Saberes das Bacias do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PCJ” na Empresa de Saneamento;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Utilização de Power Point e vídeos;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Pesquisa de Satisfação.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Metodologia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5139" t="48284" r="65491" b="29076"/>
          <a:stretch/>
        </p:blipFill>
        <p:spPr>
          <a:xfrm>
            <a:off x="899466" y="4419575"/>
            <a:ext cx="2520280" cy="16561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5686" t="35846" r="65497" b="41141"/>
          <a:stretch/>
        </p:blipFill>
        <p:spPr>
          <a:xfrm>
            <a:off x="3419746" y="4392340"/>
            <a:ext cx="2448273" cy="16834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5496" t="11440" r="65134" b="65546"/>
          <a:stretch/>
        </p:blipFill>
        <p:spPr>
          <a:xfrm>
            <a:off x="5856009" y="4392340"/>
            <a:ext cx="2520280" cy="16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Como você avalia o evento?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940885"/>
              </p:ext>
            </p:extLst>
          </p:nvPr>
        </p:nvGraphicFramePr>
        <p:xfrm>
          <a:off x="755576" y="1484784"/>
          <a:ext cx="74888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22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Sugestões para melhoria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728699"/>
              </p:ext>
            </p:extLst>
          </p:nvPr>
        </p:nvGraphicFramePr>
        <p:xfrm>
          <a:off x="611560" y="1124745"/>
          <a:ext cx="799288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Retangular com Cantos Arredondados 1"/>
          <p:cNvSpPr/>
          <p:nvPr/>
        </p:nvSpPr>
        <p:spPr>
          <a:xfrm>
            <a:off x="106907" y="1520788"/>
            <a:ext cx="4608512" cy="7200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“Achei ótima as informações sobre o sistema, pena ser somente um único encontro”.</a:t>
            </a:r>
            <a:endParaRPr lang="pt-BR" dirty="0"/>
          </a:p>
        </p:txBody>
      </p:sp>
      <p:sp>
        <p:nvSpPr>
          <p:cNvPr id="3" name="Texto Explicativo em Elipse 2"/>
          <p:cNvSpPr/>
          <p:nvPr/>
        </p:nvSpPr>
        <p:spPr>
          <a:xfrm>
            <a:off x="4860032" y="1052736"/>
            <a:ext cx="4032448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“Tenha mais encontros de setores, trocamos experiências e pode agregar benefícios a todos os departamentos”.</a:t>
            </a:r>
            <a:endParaRPr lang="pt-BR" dirty="0"/>
          </a:p>
        </p:txBody>
      </p:sp>
      <p:sp>
        <p:nvSpPr>
          <p:cNvPr id="4" name="Texto Explicativo Retangular 3"/>
          <p:cNvSpPr/>
          <p:nvPr/>
        </p:nvSpPr>
        <p:spPr>
          <a:xfrm>
            <a:off x="323528" y="2761587"/>
            <a:ext cx="3168352" cy="118871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“Foi proveitoso esse encontro, através dele podemos aprender e relembrar fatos e assuntos que não temos contato direto”.</a:t>
            </a:r>
            <a:endParaRPr lang="pt-BR" dirty="0"/>
          </a:p>
        </p:txBody>
      </p:sp>
      <p:sp>
        <p:nvSpPr>
          <p:cNvPr id="5" name="Texto Explicativo em Nuvem 4"/>
          <p:cNvSpPr/>
          <p:nvPr/>
        </p:nvSpPr>
        <p:spPr>
          <a:xfrm>
            <a:off x="4283968" y="3321568"/>
            <a:ext cx="4680520" cy="1619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“Haja novas reuniões como a de hoje, além de projetos educativos e pedagógicos à população”.</a:t>
            </a:r>
            <a:endParaRPr lang="pt-BR" dirty="0"/>
          </a:p>
        </p:txBody>
      </p:sp>
      <p:sp>
        <p:nvSpPr>
          <p:cNvPr id="6" name="Texto Explicativo em Elipse 5"/>
          <p:cNvSpPr/>
          <p:nvPr/>
        </p:nvSpPr>
        <p:spPr>
          <a:xfrm>
            <a:off x="467544" y="4581128"/>
            <a:ext cx="3528392" cy="15841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“ Da forma descontraída e informal que foi feito, o evento não ficou cansativo”.</a:t>
            </a:r>
            <a:endParaRPr lang="pt-BR" dirty="0"/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5076056" y="5373216"/>
            <a:ext cx="3816424" cy="11521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“Realização de mais encontros como este para difundir a informação atualizada aos funcionários dos diferentes setores da empresa”.</a:t>
            </a:r>
            <a:endParaRPr lang="pt-BR" dirty="0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Alguns depoimentos...</a:t>
            </a:r>
          </a:p>
        </p:txBody>
      </p:sp>
    </p:spTree>
    <p:extLst>
      <p:ext uri="{BB962C8B-B14F-4D97-AF65-F5344CB8AC3E}">
        <p14:creationId xmlns:p14="http://schemas.microsoft.com/office/powerpoint/2010/main" val="22228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391</Words>
  <Application>Microsoft Office PowerPoint</Application>
  <PresentationFormat>Apresentação na tela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1_Personalizar design</vt:lpstr>
      <vt:lpstr>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Jacqueline Inocente</cp:lastModifiedBy>
  <cp:revision>57</cp:revision>
  <cp:lastPrinted>2013-03-06T14:17:17Z</cp:lastPrinted>
  <dcterms:created xsi:type="dcterms:W3CDTF">2013-01-21T13:05:03Z</dcterms:created>
  <dcterms:modified xsi:type="dcterms:W3CDTF">2017-06-19T11:18:06Z</dcterms:modified>
</cp:coreProperties>
</file>