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3588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300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10443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4192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9721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519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7427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596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3355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6185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54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729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3318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701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456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296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1689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6659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7963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2411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068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041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729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107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781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435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235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536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04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05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20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54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093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8898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300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126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25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001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8757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522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94716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36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999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206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037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7296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385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54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438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3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38302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332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70901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55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335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197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233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7322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334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073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45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313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42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0296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83957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628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28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37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91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47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8980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6693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5"/>
          <a:stretch>
            <a:fillRect/>
          </a:stretch>
        </p:blipFill>
        <p:spPr bwMode="auto">
          <a:xfrm>
            <a:off x="0" y="0"/>
            <a:ext cx="24399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r="2969"/>
          <a:stretch>
            <a:fillRect/>
          </a:stretch>
        </p:blipFill>
        <p:spPr bwMode="auto">
          <a:xfrm>
            <a:off x="8945563" y="-14288"/>
            <a:ext cx="32432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82" r="29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84"/>
          <a:stretch>
            <a:fillRect/>
          </a:stretch>
        </p:blipFill>
        <p:spPr bwMode="auto">
          <a:xfrm>
            <a:off x="2443163" y="-6350"/>
            <a:ext cx="6499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371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5"/>
          <a:stretch>
            <a:fillRect/>
          </a:stretch>
        </p:blipFill>
        <p:spPr bwMode="auto">
          <a:xfrm>
            <a:off x="0" y="0"/>
            <a:ext cx="24399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r="2969"/>
          <a:stretch>
            <a:fillRect/>
          </a:stretch>
        </p:blipFill>
        <p:spPr bwMode="auto">
          <a:xfrm>
            <a:off x="8945563" y="-14288"/>
            <a:ext cx="32432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82" r="29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84"/>
          <a:stretch>
            <a:fillRect/>
          </a:stretch>
        </p:blipFill>
        <p:spPr bwMode="auto">
          <a:xfrm>
            <a:off x="2443163" y="-6350"/>
            <a:ext cx="6499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371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5"/>
          <a:stretch>
            <a:fillRect/>
          </a:stretch>
        </p:blipFill>
        <p:spPr bwMode="auto">
          <a:xfrm>
            <a:off x="0" y="0"/>
            <a:ext cx="24399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r="2969"/>
          <a:stretch>
            <a:fillRect/>
          </a:stretch>
        </p:blipFill>
        <p:spPr bwMode="auto">
          <a:xfrm>
            <a:off x="8945563" y="-14288"/>
            <a:ext cx="32432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82" r="29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84"/>
          <a:stretch>
            <a:fillRect/>
          </a:stretch>
        </p:blipFill>
        <p:spPr bwMode="auto">
          <a:xfrm>
            <a:off x="2443163" y="-6350"/>
            <a:ext cx="6499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371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5"/>
          <a:stretch>
            <a:fillRect/>
          </a:stretch>
        </p:blipFill>
        <p:spPr bwMode="auto">
          <a:xfrm>
            <a:off x="0" y="0"/>
            <a:ext cx="24399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r="2969"/>
          <a:stretch>
            <a:fillRect/>
          </a:stretch>
        </p:blipFill>
        <p:spPr bwMode="auto">
          <a:xfrm>
            <a:off x="8945563" y="-14288"/>
            <a:ext cx="32432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82" r="29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84"/>
          <a:stretch>
            <a:fillRect/>
          </a:stretch>
        </p:blipFill>
        <p:spPr bwMode="auto">
          <a:xfrm>
            <a:off x="2443163" y="-6350"/>
            <a:ext cx="6499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371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604963"/>
            <a:ext cx="498475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06" y="1787889"/>
            <a:ext cx="24574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2757488" y="3514725"/>
            <a:ext cx="9139238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03388" y="1800225"/>
            <a:ext cx="65754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719138"/>
            <a:ext cx="25114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734481" y="5081964"/>
            <a:ext cx="7027837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PROJETO SOCIAL GUARDIÕES DA ÁGUA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68425" y="1944688"/>
            <a:ext cx="9140825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Resultados e discussões 1ª Etapa: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19 Oficinas de eco sabão – 296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9 Cursos de Instalador Hidráulico – 160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26 Apresentações Teatrais – 5022 crianças assistiram a peça;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32 visitas à ETA Capim Fino e ao Museu da Água – 1028 crianças;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3 Cursos de Jardinagem – 66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13 Atividades lúdicas em creches – 279 crianças;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Plantio 2000 mudas nativas – 84 crianças;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223963" y="1944688"/>
            <a:ext cx="9140825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879725" y="1181100"/>
            <a:ext cx="583088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Resultados da 1ª Etapa: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071688" y="2224088"/>
          <a:ext cx="7867650" cy="443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r:id="rId4" imgW="7876715" imgH="4438273" progId="">
                  <p:embed/>
                </p:oleObj>
              </mc:Choice>
              <mc:Fallback>
                <p:oleObj r:id="rId4" imgW="7876715" imgH="443827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2224088"/>
                        <a:ext cx="7867650" cy="4430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17738" y="1409700"/>
            <a:ext cx="670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19 oficinas de eco sabão – 296 participantes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51075" y="1422400"/>
            <a:ext cx="71802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9 cursos de instalador hidráulico – 160 participantes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887538" y="1416050"/>
            <a:ext cx="76866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26 apresentações teatrais – 5022 crianças assistiram a peça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70113"/>
            <a:ext cx="6261100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728788" y="1655763"/>
            <a:ext cx="7958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32 visitas à ETA Capim Fino e ao Museu da Água – 1028 crianças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736850"/>
            <a:ext cx="5327650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736850"/>
            <a:ext cx="5327650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855913" y="1409700"/>
            <a:ext cx="5638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3 cursos de jardinagem – 66 participantes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519363" y="1439863"/>
            <a:ext cx="65516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13 Atividades lúdicas em creches – 279 crianças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881313" y="1439863"/>
            <a:ext cx="57578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Plantio de 2000 mudas de plantas nativas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90738"/>
            <a:ext cx="11661775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24188" y="1800225"/>
            <a:ext cx="48942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903538" y="1276350"/>
            <a:ext cx="583088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Resultados esperados na 2ª etapa:</a:t>
            </a: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2335213" y="2092325"/>
          <a:ext cx="6967537" cy="428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r:id="rId4" imgW="6974428" imgH="4285859" progId="">
                  <p:embed/>
                </p:oleObj>
              </mc:Choice>
              <mc:Fallback>
                <p:oleObj r:id="rId4" imgW="6974428" imgH="428585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2092325"/>
                        <a:ext cx="6967537" cy="42814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14475" y="3182938"/>
            <a:ext cx="90836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b="1">
                <a:latin typeface="Calibri Light" panose="020F0302020204030204" pitchFamily="34" charset="0"/>
              </a:rPr>
              <a:t> </a:t>
            </a:r>
            <a:r>
              <a:rPr lang="pt-BR" altLang="pt-BR" sz="2400" b="1">
                <a:latin typeface="Calibri Light" panose="020F0302020204030204" pitchFamily="34" charset="0"/>
              </a:rPr>
              <a:t>Eliane Maria Pereira da Silva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 Nilze Brasília Amaral de Moura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 Rodrigo Garcia Freitas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 Maíra Martins Bonini de Oliveira</a:t>
            </a:r>
          </a:p>
          <a:p>
            <a:pPr eaLnBrk="1" hangingPunct="1">
              <a:buClrTx/>
              <a:buFontTx/>
              <a:buNone/>
            </a:pPr>
            <a:endParaRPr lang="pt-BR" altLang="pt-BR" sz="2400" b="1">
              <a:latin typeface="Calibri Light" panose="020F0302020204030204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32298" y="2374900"/>
            <a:ext cx="65754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FontTx/>
              <a:buNone/>
            </a:pPr>
            <a:r>
              <a:rPr lang="pt-BR" altLang="pt-BR" sz="4400" b="1" dirty="0">
                <a:latin typeface="Calibri Light" panose="020F0302020204030204" pitchFamily="34" charset="0"/>
              </a:rPr>
              <a:t>	</a:t>
            </a:r>
            <a:r>
              <a:rPr lang="pt-BR" altLang="pt-BR" sz="2400" b="1" dirty="0">
                <a:latin typeface="Calibri Light" panose="020F0302020204030204" pitchFamily="34" charset="0"/>
              </a:rPr>
              <a:t>Autores: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19363" y="792163"/>
            <a:ext cx="6335712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Evento de lançamento do projeto - 2ª etapa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646238"/>
            <a:ext cx="8143875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429000" y="1409700"/>
            <a:ext cx="44180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Oficina de dança urbana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745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455988" y="1439863"/>
            <a:ext cx="44180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Curso de encanador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455988" y="1439863"/>
            <a:ext cx="44180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Curso de eletricista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157413"/>
            <a:ext cx="62611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36625" y="1800225"/>
            <a:ext cx="10437813" cy="5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CONCLUSÃO</a:t>
            </a:r>
          </a:p>
          <a:p>
            <a:pPr algn="just" eaLnBrk="1" hangingPunct="1">
              <a:buClrTx/>
              <a:buFontTx/>
              <a:buNone/>
            </a:pPr>
            <a:endParaRPr lang="pt-BR" altLang="pt-BR"/>
          </a:p>
          <a:p>
            <a:pPr algn="just" eaLnBrk="1" hangingPunct="1">
              <a:buClrTx/>
              <a:buFontTx/>
              <a:buNone/>
            </a:pPr>
            <a:r>
              <a:rPr lang="pt-BR" altLang="pt-BR" sz="2400">
                <a:latin typeface="Calibri Light" panose="020F0302020204030204" pitchFamily="34" charset="0"/>
                <a:cs typeface="Arial" panose="020B0604020202020204" pitchFamily="34" charset="0"/>
              </a:rPr>
              <a:t>O presente trabalho permitiu concluir que a articulação entre as políticas públicas é um dos caminhos para atingir a população em diferentes áreas e faixas etárias. Permeando entre educação básica e ambiental, geração de trabalho e renda, cidadania e desenvolvimento social, esporte e lazer, segurança e criminalidade e arte e cultura foi construída através do projeto, uma teia de relações entre poder público e população, transformando, criando novas possibilidades, despertando interesses, atendendo as exigências do governo em benefício da qualidade de vida dos munícipes e da responsabilidade de cada um em valorizar o ser humano e preservar e proteger o meio ambiente.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936625" y="1800225"/>
            <a:ext cx="10437813" cy="5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endParaRPr lang="pt-BR" altLang="pt-BR"/>
          </a:p>
          <a:p>
            <a:pPr algn="just" eaLnBrk="1" hangingPunct="1">
              <a:buClrTx/>
              <a:buFontTx/>
              <a:buNone/>
            </a:pPr>
            <a:endParaRPr lang="pt-BR" altLang="pt-BR"/>
          </a:p>
          <a:p>
            <a:pPr algn="just" eaLnBrk="1" hangingPunct="1">
              <a:buClrTx/>
              <a:buFontTx/>
              <a:buNone/>
            </a:pPr>
            <a:endParaRPr lang="pt-BR" altLang="pt-B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08288" y="1223963"/>
            <a:ext cx="54721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 sz="6000"/>
              <a:t>Obrigada!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223963" y="3168650"/>
            <a:ext cx="8639175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altLang="pt-BR"/>
              <a:t>Eliane Maria Pereira da Silva</a:t>
            </a:r>
          </a:p>
          <a:p>
            <a:pPr algn="ctr" eaLnBrk="1" hangingPunct="1">
              <a:buClrTx/>
              <a:buFontTx/>
              <a:buNone/>
            </a:pPr>
            <a:r>
              <a:rPr lang="pt-BR" altLang="pt-BR"/>
              <a:t>Assistente Social</a:t>
            </a:r>
          </a:p>
          <a:p>
            <a:pPr algn="ctr" eaLnBrk="1" hangingPunct="1">
              <a:buClrTx/>
              <a:buFontTx/>
              <a:buNone/>
            </a:pPr>
            <a:endParaRPr lang="pt-BR" altLang="pt-BR"/>
          </a:p>
          <a:p>
            <a:pPr algn="ctr" eaLnBrk="1" hangingPunct="1">
              <a:buClrTx/>
              <a:buFontTx/>
              <a:buNone/>
            </a:pPr>
            <a:r>
              <a:rPr lang="pt-BR" altLang="pt-BR"/>
              <a:t>empsilva@semaepiracicaba.sp.gov.br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040313"/>
            <a:ext cx="863600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824413"/>
            <a:ext cx="1141413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040313"/>
            <a:ext cx="16668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327650"/>
            <a:ext cx="21590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283075" y="527050"/>
            <a:ext cx="2520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4000" b="1">
                <a:latin typeface="Calibri Light" panose="020F0302020204030204" pitchFamily="34" charset="0"/>
              </a:rPr>
              <a:t>Parcerias:</a:t>
            </a:r>
          </a:p>
          <a:p>
            <a:pPr eaLnBrk="1" hangingPunct="1">
              <a:buClrTx/>
              <a:buFontTx/>
              <a:buNone/>
            </a:pPr>
            <a:endParaRPr lang="pt-BR" altLang="pt-BR" sz="4000" b="1">
              <a:latin typeface="Calibri Light" panose="020F03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154238"/>
            <a:ext cx="1960562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938338"/>
            <a:ext cx="2540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2046288"/>
            <a:ext cx="20669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4422775"/>
            <a:ext cx="38195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4319588"/>
            <a:ext cx="335597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4319588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728788" y="2232025"/>
            <a:ext cx="8189912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Introdução:</a:t>
            </a:r>
          </a:p>
          <a:p>
            <a:pPr algn="just" eaLnBrk="1" hangingPunct="1">
              <a:buClrTx/>
              <a:buFontTx/>
              <a:buNone/>
            </a:pPr>
            <a:endParaRPr lang="pt-BR" altLang="pt-BR"/>
          </a:p>
          <a:p>
            <a:pPr algn="just"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Início da 1ª Etapa em Maio/2012, vinculado a obra de Reforma, Ampliação e Modernização da Estação de Tratamento de Água – ETA Capim Fino com recursos do Programa de Aceleração do Crescimento (PAC).</a:t>
            </a:r>
          </a:p>
          <a:p>
            <a:pPr algn="just"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A 2ª Etapa iniciou em Setembro/2016, com recursos do FGTS.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725613"/>
            <a:ext cx="741362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11150" y="1611313"/>
            <a:ext cx="11402268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 dirty="0">
                <a:latin typeface="Calibri Light" panose="020F0302020204030204" pitchFamily="34" charset="0"/>
              </a:rPr>
              <a:t>Objetivos:</a:t>
            </a:r>
          </a:p>
          <a:p>
            <a:pPr eaLnBrk="1" hangingPunct="1">
              <a:buClrTx/>
              <a:buFontTx/>
              <a:buNone/>
            </a:pPr>
            <a:endParaRPr lang="pt-BR" altLang="pt-BR" dirty="0"/>
          </a:p>
          <a:p>
            <a:pPr algn="just"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 dirty="0">
                <a:latin typeface="Calibri Light" panose="020F0302020204030204" pitchFamily="34" charset="0"/>
              </a:rPr>
              <a:t> 1ª Etapa: Incentivar a população quanto ao uso racional da água, adotar práticas de proteção aos mananciais, uso adequado da infraestrutura de esgoto, disposição correta de resíduos sólidos e geração de trabalho e renda. </a:t>
            </a:r>
            <a:endParaRPr lang="pt-BR" altLang="pt-BR" sz="2400" b="1" dirty="0" smtClean="0">
              <a:latin typeface="Calibri Light" panose="020F0302020204030204" pitchFamily="34" charset="0"/>
            </a:endParaRPr>
          </a:p>
          <a:p>
            <a:pPr algn="just" eaLnBrk="1" hangingPunct="1">
              <a:lnSpc>
                <a:spcPct val="150000"/>
              </a:lnSpc>
              <a:buClrTx/>
              <a:buFontTx/>
              <a:buNone/>
            </a:pPr>
            <a:endParaRPr lang="pt-BR" altLang="pt-BR" sz="2400" b="1" dirty="0">
              <a:latin typeface="Calibri Light" panose="020F0302020204030204" pitchFamily="34" charset="0"/>
            </a:endParaRPr>
          </a:p>
          <a:p>
            <a:pPr algn="just" eaLnBrk="1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pt-BR" altLang="pt-BR" sz="2400" b="1" dirty="0">
                <a:latin typeface="Calibri Light" panose="020F0302020204030204" pitchFamily="34" charset="0"/>
              </a:rPr>
              <a:t>2ª Etapa: </a:t>
            </a:r>
            <a:r>
              <a:rPr lang="pt-BR" altLang="pt-BR" sz="2400" b="1" dirty="0">
                <a:latin typeface="Calibri Light" panose="020F0302020204030204" pitchFamily="34" charset="0"/>
                <a:cs typeface="Arial" panose="020B0604020202020204" pitchFamily="34" charset="0"/>
              </a:rPr>
              <a:t>Fomentar a inclusão social de crianças, jovens e adultos através da articulação de políticas públicas de saneamento básico como as de desenvolvimento social, educação, trabalho e renda, esporte e lazer e de meio ambiente.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pt-BR" altLang="pt-BR" sz="2400" b="1" dirty="0">
              <a:latin typeface="Calibri Light" panose="020F0302020204030204" pitchFamily="34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043613" y="5362575"/>
            <a:ext cx="1857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00238" y="4535488"/>
            <a:ext cx="8431212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Público alvo: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Alunos do 5º ano de 13 escolas municipais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População atendida em dois CRAS da zona norte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População cadastradas na SEMTRE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Crianças e adolescentes do Projeto Desporto de Base da SELAM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Adolescentes e jovens frequentadores da Casa da Cultura Hip Hop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57325" y="19907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Materiais e Métodos 1ª Etapa: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10 Oficinas de eco sabão com 20 participantes cada;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32 Visitas à ETA e ao Museu da Água – 1028 crianças;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8 Oficinas de Instalador Hidráulico com 20 participantes cada;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13 Apresentações da Peça Teatral “O Pic Nic” – 1028 crianças;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Plantio de 2000 mudas de plantas nativas;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3 Cursos de Jardinagem – 66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13 Atividades lúdicas em creches – 279 crianças.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473200" y="1571625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t-BR" altLang="pt-BR" sz="2400" b="1">
                <a:latin typeface="Calibri Light" panose="020F0302020204030204" pitchFamily="34" charset="0"/>
              </a:rPr>
              <a:t>Materiais e Métodos 2ª Etapa: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20 Visitas ao Centro Poliesportivo Municipal – 800 crianças;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Curso de Eletricista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Curso de Encanador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Curso de Pedreiro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Oficina de Dança urbana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Oficina de Grafite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Oficina de Skate – 20 participantes;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>
                <a:latin typeface="Calibri Light" panose="020F0302020204030204" pitchFamily="34" charset="0"/>
              </a:rPr>
              <a:t>1 Oficina de Basquete – 20 participantes.</a:t>
            </a:r>
          </a:p>
          <a:p>
            <a:pPr eaLnBrk="1" hangingPunct="1">
              <a:buClrTx/>
              <a:buFontTx/>
              <a:buNone/>
            </a:pPr>
            <a:endParaRPr lang="pt-BR" altLang="pt-BR"/>
          </a:p>
          <a:p>
            <a:pPr eaLnBrk="1" hangingPunct="1">
              <a:buClrTx/>
              <a:buFontTx/>
              <a:buNone/>
            </a:pPr>
            <a:endParaRPr lang="pt-BR" altLang="pt-BR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646</Words>
  <Application>Microsoft Office PowerPoint</Application>
  <PresentationFormat>Personalizar</PresentationFormat>
  <Paragraphs>75</Paragraphs>
  <Slides>25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 Light</vt:lpstr>
      <vt:lpstr>DejaVu Sans</vt:lpstr>
      <vt:lpstr>Times New Roman</vt:lpstr>
      <vt:lpstr>Tema do Office</vt:lpstr>
      <vt:lpstr>Tema do Office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Karina Lima dos Santos</dc:creator>
  <cp:keywords/>
  <dc:description/>
  <cp:lastModifiedBy>Karina Lima dos Santos</cp:lastModifiedBy>
  <cp:revision>16</cp:revision>
  <cp:lastPrinted>1601-01-01T00:00:00Z</cp:lastPrinted>
  <dcterms:created xsi:type="dcterms:W3CDTF">1601-01-01T00:00:00Z</dcterms:created>
  <dcterms:modified xsi:type="dcterms:W3CDTF">2017-06-16T15:28:24Z</dcterms:modified>
</cp:coreProperties>
</file>