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2" r:id="rId2"/>
    <p:sldMasterId id="2147483656" r:id="rId3"/>
  </p:sldMasterIdLst>
  <p:notesMasterIdLst>
    <p:notesMasterId r:id="rId38"/>
  </p:notesMasterIdLst>
  <p:handoutMasterIdLst>
    <p:handoutMasterId r:id="rId39"/>
  </p:handoutMasterIdLst>
  <p:sldIdLst>
    <p:sldId id="260" r:id="rId4"/>
    <p:sldId id="326" r:id="rId5"/>
    <p:sldId id="314" r:id="rId6"/>
    <p:sldId id="315" r:id="rId7"/>
    <p:sldId id="310" r:id="rId8"/>
    <p:sldId id="308" r:id="rId9"/>
    <p:sldId id="311" r:id="rId10"/>
    <p:sldId id="300" r:id="rId11"/>
    <p:sldId id="313" r:id="rId12"/>
    <p:sldId id="269" r:id="rId13"/>
    <p:sldId id="325" r:id="rId14"/>
    <p:sldId id="290" r:id="rId15"/>
    <p:sldId id="328" r:id="rId16"/>
    <p:sldId id="333" r:id="rId17"/>
    <p:sldId id="317" r:id="rId18"/>
    <p:sldId id="334" r:id="rId19"/>
    <p:sldId id="291" r:id="rId20"/>
    <p:sldId id="330" r:id="rId21"/>
    <p:sldId id="321" r:id="rId22"/>
    <p:sldId id="304" r:id="rId23"/>
    <p:sldId id="305" r:id="rId24"/>
    <p:sldId id="302" r:id="rId25"/>
    <p:sldId id="303" r:id="rId26"/>
    <p:sldId id="319" r:id="rId27"/>
    <p:sldId id="327" r:id="rId28"/>
    <p:sldId id="331" r:id="rId29"/>
    <p:sldId id="332" r:id="rId30"/>
    <p:sldId id="320" r:id="rId31"/>
    <p:sldId id="312" r:id="rId32"/>
    <p:sldId id="323" r:id="rId33"/>
    <p:sldId id="324" r:id="rId34"/>
    <p:sldId id="329" r:id="rId35"/>
    <p:sldId id="275" r:id="rId36"/>
    <p:sldId id="261" r:id="rId37"/>
  </p:sldIdLst>
  <p:sldSz cx="9144000" cy="6858000" type="screen4x3"/>
  <p:notesSz cx="6811963" cy="99456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4F81BD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>
        <p:scale>
          <a:sx n="90" d="100"/>
          <a:sy n="9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44" y="-114"/>
      </p:cViewPr>
      <p:guideLst>
        <p:guide orient="horz" pos="3133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PNR\Oleo\dado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2014</c:v>
          </c:tx>
          <c:invertIfNegative val="0"/>
          <c:cat>
            <c:strRef>
              <c:f>'POR LOCAL, ANO E VALOR'!$A$2:$A$16</c:f>
              <c:strCache>
                <c:ptCount val="15"/>
                <c:pt idx="0">
                  <c:v>Atend. Barão Geraldo</c:v>
                </c:pt>
                <c:pt idx="1">
                  <c:v>Atend. Castelo</c:v>
                </c:pt>
                <c:pt idx="2">
                  <c:v>Atend. Londres</c:v>
                </c:pt>
                <c:pt idx="3">
                  <c:v>Atend. Nova Aparecida</c:v>
                </c:pt>
                <c:pt idx="4">
                  <c:v>Atend. Taquaral</c:v>
                </c:pt>
                <c:pt idx="5">
                  <c:v>Ceasa Campinas</c:v>
                </c:pt>
                <c:pt idx="6">
                  <c:v>Domasa 7</c:v>
                </c:pt>
                <c:pt idx="7">
                  <c:v>ETA 1 e 2</c:v>
                </c:pt>
                <c:pt idx="8">
                  <c:v>ETA 3 e 4</c:v>
                </c:pt>
                <c:pt idx="9">
                  <c:v>ETE Picarão</c:v>
                </c:pt>
                <c:pt idx="10">
                  <c:v>ETE Samambaia</c:v>
                </c:pt>
                <c:pt idx="11">
                  <c:v>Manutenção/ Elétrica</c:v>
                </c:pt>
                <c:pt idx="12">
                  <c:v>Micromedição</c:v>
                </c:pt>
                <c:pt idx="13">
                  <c:v>SEDE</c:v>
                </c:pt>
                <c:pt idx="14">
                  <c:v>Setor de Leitura e Domasa 2 </c:v>
                </c:pt>
              </c:strCache>
            </c:strRef>
          </c:cat>
          <c:val>
            <c:numRef>
              <c:f>'POR LOCAL, ANO E VALOR'!$B$2:$B$16</c:f>
              <c:numCache>
                <c:formatCode>General</c:formatCode>
                <c:ptCount val="15"/>
                <c:pt idx="0">
                  <c:v>41</c:v>
                </c:pt>
                <c:pt idx="1">
                  <c:v>38</c:v>
                </c:pt>
                <c:pt idx="2">
                  <c:v>28</c:v>
                </c:pt>
                <c:pt idx="3">
                  <c:v>42</c:v>
                </c:pt>
                <c:pt idx="4">
                  <c:v>32</c:v>
                </c:pt>
                <c:pt idx="5">
                  <c:v>80</c:v>
                </c:pt>
                <c:pt idx="6">
                  <c:v>56</c:v>
                </c:pt>
                <c:pt idx="7">
                  <c:v>38</c:v>
                </c:pt>
                <c:pt idx="8">
                  <c:v>38</c:v>
                </c:pt>
                <c:pt idx="9">
                  <c:v>28</c:v>
                </c:pt>
                <c:pt idx="10">
                  <c:v>21</c:v>
                </c:pt>
                <c:pt idx="11">
                  <c:v>14</c:v>
                </c:pt>
                <c:pt idx="12">
                  <c:v>32</c:v>
                </c:pt>
                <c:pt idx="13">
                  <c:v>87</c:v>
                </c:pt>
                <c:pt idx="14">
                  <c:v>75</c:v>
                </c:pt>
              </c:numCache>
            </c:numRef>
          </c:val>
        </c:ser>
        <c:ser>
          <c:idx val="1"/>
          <c:order val="1"/>
          <c:tx>
            <c:v>2015</c:v>
          </c:tx>
          <c:invertIfNegative val="0"/>
          <c:cat>
            <c:strRef>
              <c:f>'POR LOCAL, ANO E VALOR'!$A$2:$A$16</c:f>
              <c:strCache>
                <c:ptCount val="15"/>
                <c:pt idx="0">
                  <c:v>Atend. Barão Geraldo</c:v>
                </c:pt>
                <c:pt idx="1">
                  <c:v>Atend. Castelo</c:v>
                </c:pt>
                <c:pt idx="2">
                  <c:v>Atend. Londres</c:v>
                </c:pt>
                <c:pt idx="3">
                  <c:v>Atend. Nova Aparecida</c:v>
                </c:pt>
                <c:pt idx="4">
                  <c:v>Atend. Taquaral</c:v>
                </c:pt>
                <c:pt idx="5">
                  <c:v>Ceasa Campinas</c:v>
                </c:pt>
                <c:pt idx="6">
                  <c:v>Domasa 7</c:v>
                </c:pt>
                <c:pt idx="7">
                  <c:v>ETA 1 e 2</c:v>
                </c:pt>
                <c:pt idx="8">
                  <c:v>ETA 3 e 4</c:v>
                </c:pt>
                <c:pt idx="9">
                  <c:v>ETE Picarão</c:v>
                </c:pt>
                <c:pt idx="10">
                  <c:v>ETE Samambaia</c:v>
                </c:pt>
                <c:pt idx="11">
                  <c:v>Manutenção/ Elétrica</c:v>
                </c:pt>
                <c:pt idx="12">
                  <c:v>Micromedição</c:v>
                </c:pt>
                <c:pt idx="13">
                  <c:v>SEDE</c:v>
                </c:pt>
                <c:pt idx="14">
                  <c:v>Setor de Leitura e Domasa 2 </c:v>
                </c:pt>
              </c:strCache>
            </c:strRef>
          </c:cat>
          <c:val>
            <c:numRef>
              <c:f>'POR LOCAL, ANO E VALOR'!$C$2:$C$16</c:f>
              <c:numCache>
                <c:formatCode>General</c:formatCode>
                <c:ptCount val="15"/>
                <c:pt idx="0">
                  <c:v>94</c:v>
                </c:pt>
                <c:pt idx="1">
                  <c:v>83</c:v>
                </c:pt>
                <c:pt idx="2">
                  <c:v>56</c:v>
                </c:pt>
                <c:pt idx="3">
                  <c:v>91</c:v>
                </c:pt>
                <c:pt idx="4">
                  <c:v>61</c:v>
                </c:pt>
                <c:pt idx="5">
                  <c:v>187</c:v>
                </c:pt>
                <c:pt idx="6">
                  <c:v>70</c:v>
                </c:pt>
                <c:pt idx="7">
                  <c:v>65</c:v>
                </c:pt>
                <c:pt idx="8">
                  <c:v>54</c:v>
                </c:pt>
                <c:pt idx="9">
                  <c:v>59</c:v>
                </c:pt>
                <c:pt idx="10">
                  <c:v>39</c:v>
                </c:pt>
                <c:pt idx="11">
                  <c:v>39</c:v>
                </c:pt>
                <c:pt idx="12">
                  <c:v>58</c:v>
                </c:pt>
                <c:pt idx="13">
                  <c:v>208</c:v>
                </c:pt>
                <c:pt idx="14">
                  <c:v>86</c:v>
                </c:pt>
              </c:numCache>
            </c:numRef>
          </c:val>
        </c:ser>
        <c:ser>
          <c:idx val="2"/>
          <c:order val="2"/>
          <c:tx>
            <c:v>2016</c:v>
          </c:tx>
          <c:invertIfNegative val="0"/>
          <c:cat>
            <c:strRef>
              <c:f>'POR LOCAL, ANO E VALOR'!$A$2:$A$16</c:f>
              <c:strCache>
                <c:ptCount val="15"/>
                <c:pt idx="0">
                  <c:v>Atend. Barão Geraldo</c:v>
                </c:pt>
                <c:pt idx="1">
                  <c:v>Atend. Castelo</c:v>
                </c:pt>
                <c:pt idx="2">
                  <c:v>Atend. Londres</c:v>
                </c:pt>
                <c:pt idx="3">
                  <c:v>Atend. Nova Aparecida</c:v>
                </c:pt>
                <c:pt idx="4">
                  <c:v>Atend. Taquaral</c:v>
                </c:pt>
                <c:pt idx="5">
                  <c:v>Ceasa Campinas</c:v>
                </c:pt>
                <c:pt idx="6">
                  <c:v>Domasa 7</c:v>
                </c:pt>
                <c:pt idx="7">
                  <c:v>ETA 1 e 2</c:v>
                </c:pt>
                <c:pt idx="8">
                  <c:v>ETA 3 e 4</c:v>
                </c:pt>
                <c:pt idx="9">
                  <c:v>ETE Picarão</c:v>
                </c:pt>
                <c:pt idx="10">
                  <c:v>ETE Samambaia</c:v>
                </c:pt>
                <c:pt idx="11">
                  <c:v>Manutenção/ Elétrica</c:v>
                </c:pt>
                <c:pt idx="12">
                  <c:v>Micromedição</c:v>
                </c:pt>
                <c:pt idx="13">
                  <c:v>SEDE</c:v>
                </c:pt>
                <c:pt idx="14">
                  <c:v>Setor de Leitura e Domasa 2 </c:v>
                </c:pt>
              </c:strCache>
            </c:strRef>
          </c:cat>
          <c:val>
            <c:numRef>
              <c:f>'POR LOCAL, ANO E VALOR'!$D$2:$D$16</c:f>
              <c:numCache>
                <c:formatCode>General</c:formatCode>
                <c:ptCount val="15"/>
                <c:pt idx="0">
                  <c:v>112</c:v>
                </c:pt>
                <c:pt idx="1">
                  <c:v>89</c:v>
                </c:pt>
                <c:pt idx="2">
                  <c:v>62</c:v>
                </c:pt>
                <c:pt idx="3">
                  <c:v>100</c:v>
                </c:pt>
                <c:pt idx="4">
                  <c:v>70</c:v>
                </c:pt>
                <c:pt idx="5">
                  <c:v>222</c:v>
                </c:pt>
                <c:pt idx="6">
                  <c:v>74</c:v>
                </c:pt>
                <c:pt idx="7">
                  <c:v>68</c:v>
                </c:pt>
                <c:pt idx="8">
                  <c:v>54</c:v>
                </c:pt>
                <c:pt idx="9">
                  <c:v>67</c:v>
                </c:pt>
                <c:pt idx="10">
                  <c:v>47</c:v>
                </c:pt>
                <c:pt idx="11">
                  <c:v>236</c:v>
                </c:pt>
                <c:pt idx="12">
                  <c:v>72</c:v>
                </c:pt>
                <c:pt idx="13">
                  <c:v>289</c:v>
                </c:pt>
                <c:pt idx="14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977536"/>
        <c:axId val="59142528"/>
      </c:barChart>
      <c:catAx>
        <c:axId val="64977536"/>
        <c:scaling>
          <c:orientation val="minMax"/>
        </c:scaling>
        <c:delete val="0"/>
        <c:axPos val="b"/>
        <c:majorTickMark val="out"/>
        <c:minorTickMark val="none"/>
        <c:tickLblPos val="nextTo"/>
        <c:crossAx val="59142528"/>
        <c:crosses val="autoZero"/>
        <c:auto val="1"/>
        <c:lblAlgn val="ctr"/>
        <c:lblOffset val="100"/>
        <c:noMultiLvlLbl val="0"/>
      </c:catAx>
      <c:valAx>
        <c:axId val="59142528"/>
        <c:scaling>
          <c:orientation val="minMax"/>
          <c:max val="300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649775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2E9157-3A58-428D-996D-E95586FF3AA4}" type="datetimeFigureOut">
              <a:rPr lang="pt-BR"/>
              <a:pPr>
                <a:defRPr/>
              </a:pPr>
              <a:t>19/06/2017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B13246-6FF8-4E0E-A681-39FA5BD42C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980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7780" y="0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78D23A-233E-4615-BA27-690AC0C07E4E}" type="datetimeFigureOut">
              <a:rPr lang="pt-BR"/>
              <a:pPr>
                <a:defRPr/>
              </a:pPr>
              <a:t>19/06/2017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05" tIns="45802" rIns="91605" bIns="45802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0879" y="4724759"/>
            <a:ext cx="5450207" cy="4475083"/>
          </a:xfrm>
          <a:prstGeom prst="rect">
            <a:avLst/>
          </a:prstGeom>
        </p:spPr>
        <p:txBody>
          <a:bodyPr vert="horz" lIns="91605" tIns="45802" rIns="91605" bIns="45802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7780" y="9446336"/>
            <a:ext cx="2952593" cy="49776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33A7DE-072A-4DC8-B5B5-8CAB5AEC6A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76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187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468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85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67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33A7DE-072A-4DC8-B5B5-8CAB5AEC6A4C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95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7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4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1123856"/>
            <a:ext cx="8913813" cy="9144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595565"/>
            <a:ext cx="7610476" cy="367076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9894" y="6569078"/>
            <a:ext cx="457200" cy="365125"/>
          </a:xfrm>
          <a:prstGeom prst="rect">
            <a:avLst/>
          </a:prstGeom>
        </p:spPr>
        <p:txBody>
          <a:bodyPr/>
          <a:lstStyle/>
          <a:p>
            <a:fld id="{E1AFF70A-8CB3-40E0-8F93-6565FD009C2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01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9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wmf"/><Relationship Id="rId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cs2036\Desktop\Projeto Reagua\textura 7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021288"/>
            <a:ext cx="1505102" cy="6345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904826"/>
            <a:ext cx="1843311" cy="7510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B0F0">
                <a:alpha val="40000"/>
              </a:srgbClr>
            </a:gs>
            <a:gs pos="30000">
              <a:schemeClr val="accent1">
                <a:tint val="44500"/>
                <a:satMod val="160000"/>
                <a:alpha val="1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 userDrawn="1"/>
        </p:nvSpPr>
        <p:spPr>
          <a:xfrm>
            <a:off x="250825" y="215900"/>
            <a:ext cx="7273925" cy="62071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051" name="Picture 7" descr="logo sanasa azul 2010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333375"/>
            <a:ext cx="14208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44" y="6237312"/>
            <a:ext cx="846212" cy="5982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7" name="CaixaDeTexto 5"/>
          <p:cNvSpPr txBox="1">
            <a:spLocks noChangeArrowheads="1"/>
          </p:cNvSpPr>
          <p:nvPr userDrawn="1"/>
        </p:nvSpPr>
        <p:spPr bwMode="auto">
          <a:xfrm>
            <a:off x="395288" y="1052736"/>
            <a:ext cx="8353425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0066"/>
                </a:solidFill>
              </a:rPr>
              <a:t>____________________________________________________________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DIRETORIA EXECUTIVA DA SANASA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 Presidente </a:t>
            </a:r>
            <a:r>
              <a:rPr lang="pt-BR" sz="1600" dirty="0" smtClean="0">
                <a:solidFill>
                  <a:srgbClr val="002060"/>
                </a:solidFill>
              </a:rPr>
              <a:t>–</a:t>
            </a:r>
            <a:r>
              <a:rPr lang="pt-BR" sz="1600" b="1" dirty="0" smtClean="0">
                <a:solidFill>
                  <a:srgbClr val="002060"/>
                </a:solidFill>
              </a:rPr>
              <a:t> </a:t>
            </a:r>
            <a:r>
              <a:rPr lang="pt-BR" sz="1600" dirty="0" err="1" smtClean="0">
                <a:solidFill>
                  <a:srgbClr val="002060"/>
                </a:solidFill>
              </a:rPr>
              <a:t>Arly</a:t>
            </a:r>
            <a:r>
              <a:rPr lang="pt-BR" sz="1600" dirty="0" smtClean="0">
                <a:solidFill>
                  <a:srgbClr val="002060"/>
                </a:solidFill>
              </a:rPr>
              <a:t> de Lara </a:t>
            </a:r>
            <a:r>
              <a:rPr lang="pt-BR" sz="1600" dirty="0" err="1" smtClean="0">
                <a:solidFill>
                  <a:srgbClr val="002060"/>
                </a:solidFill>
              </a:rPr>
              <a:t>Romêo</a:t>
            </a:r>
            <a:endParaRPr lang="pt-BR" sz="1600" dirty="0" smtClean="0">
              <a:solidFill>
                <a:srgbClr val="002060"/>
              </a:solidFill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Chefe de Gabinete </a:t>
            </a:r>
            <a:r>
              <a:rPr lang="pt-BR" sz="1600" dirty="0" smtClean="0">
                <a:solidFill>
                  <a:srgbClr val="002060"/>
                </a:solidFill>
              </a:rPr>
              <a:t>- Maria P. P. A. </a:t>
            </a:r>
            <a:r>
              <a:rPr lang="pt-BR" sz="1600" dirty="0" err="1" smtClean="0">
                <a:solidFill>
                  <a:srgbClr val="002060"/>
                </a:solidFill>
              </a:rPr>
              <a:t>Balesteros</a:t>
            </a:r>
            <a:r>
              <a:rPr lang="pt-BR" sz="1600" dirty="0" smtClean="0">
                <a:solidFill>
                  <a:srgbClr val="002060"/>
                </a:solidFill>
              </a:rPr>
              <a:t> Silva 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kern="1200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rPr>
              <a:t>Procurador Jurídico </a:t>
            </a:r>
            <a:r>
              <a:rPr lang="pt-BR" sz="1600" dirty="0" smtClean="0">
                <a:solidFill>
                  <a:srgbClr val="002060"/>
                </a:solidFill>
              </a:rPr>
              <a:t>- Mario Orlando G.</a:t>
            </a:r>
            <a:r>
              <a:rPr lang="pt-BR" sz="1600" baseline="0" dirty="0" smtClean="0">
                <a:solidFill>
                  <a:srgbClr val="002060"/>
                </a:solidFill>
              </a:rPr>
              <a:t> de Carvalho</a:t>
            </a:r>
            <a:endParaRPr lang="pt-BR" sz="1600" dirty="0" smtClean="0">
              <a:solidFill>
                <a:srgbClr val="002060"/>
              </a:solidFill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 Administrativo </a:t>
            </a:r>
            <a:r>
              <a:rPr lang="pt-BR" sz="1600" dirty="0" smtClean="0">
                <a:solidFill>
                  <a:srgbClr val="002060"/>
                </a:solidFill>
              </a:rPr>
              <a:t>- Paulo Jorge</a:t>
            </a:r>
            <a:r>
              <a:rPr lang="pt-BR" sz="1600" baseline="0" dirty="0" smtClean="0">
                <a:solidFill>
                  <a:srgbClr val="002060"/>
                </a:solidFill>
              </a:rPr>
              <a:t> </a:t>
            </a:r>
            <a:r>
              <a:rPr lang="pt-BR" sz="1600" baseline="0" dirty="0" err="1" smtClean="0">
                <a:solidFill>
                  <a:srgbClr val="002060"/>
                </a:solidFill>
              </a:rPr>
              <a:t>Zeraik</a:t>
            </a:r>
            <a:endParaRPr lang="pt-BR" sz="1600" dirty="0" smtClean="0">
              <a:solidFill>
                <a:srgbClr val="002060"/>
              </a:solidFill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 Comercial</a:t>
            </a:r>
            <a:r>
              <a:rPr lang="pt-BR" sz="1600" dirty="0" smtClean="0">
                <a:solidFill>
                  <a:srgbClr val="002060"/>
                </a:solidFill>
              </a:rPr>
              <a:t> - Luiz Fernando</a:t>
            </a:r>
            <a:r>
              <a:rPr lang="pt-BR" sz="1600" baseline="0" dirty="0" smtClean="0">
                <a:solidFill>
                  <a:srgbClr val="002060"/>
                </a:solidFill>
              </a:rPr>
              <a:t> Lopes</a:t>
            </a:r>
            <a:endParaRPr lang="pt-BR" sz="1600" b="1" dirty="0" smtClean="0">
              <a:solidFill>
                <a:srgbClr val="002060"/>
              </a:solidFill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 Financeiro e de Relações com Investidores </a:t>
            </a:r>
            <a:r>
              <a:rPr lang="pt-BR" sz="1600" dirty="0" smtClean="0">
                <a:solidFill>
                  <a:srgbClr val="002060"/>
                </a:solidFill>
              </a:rPr>
              <a:t>–</a:t>
            </a:r>
            <a:r>
              <a:rPr lang="pt-BR" sz="1600" b="1" dirty="0" smtClean="0">
                <a:solidFill>
                  <a:srgbClr val="002060"/>
                </a:solidFill>
              </a:rPr>
              <a:t> </a:t>
            </a:r>
            <a:r>
              <a:rPr lang="pt-BR" sz="1600" dirty="0" smtClean="0">
                <a:solidFill>
                  <a:srgbClr val="002060"/>
                </a:solidFill>
              </a:rPr>
              <a:t>Pedro Cláudio da Silva</a:t>
            </a: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1600" b="1" dirty="0" smtClean="0">
                <a:solidFill>
                  <a:srgbClr val="002060"/>
                </a:solidFill>
              </a:rPr>
              <a:t>Diretor Técnico </a:t>
            </a:r>
            <a:r>
              <a:rPr lang="pt-BR" sz="1600" dirty="0" smtClean="0">
                <a:solidFill>
                  <a:srgbClr val="002060"/>
                </a:solidFill>
              </a:rPr>
              <a:t>–</a:t>
            </a:r>
            <a:r>
              <a:rPr lang="pt-BR" sz="1600" b="1" dirty="0" smtClean="0">
                <a:solidFill>
                  <a:srgbClr val="002060"/>
                </a:solidFill>
              </a:rPr>
              <a:t> </a:t>
            </a:r>
            <a:r>
              <a:rPr lang="pt-BR" sz="1600" dirty="0" smtClean="0">
                <a:solidFill>
                  <a:srgbClr val="002060"/>
                </a:solidFill>
              </a:rPr>
              <a:t>Marco Antônio dos Santos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ctr">
              <a:spcAft>
                <a:spcPts val="1200"/>
              </a:spcAft>
              <a:buSzPct val="95000"/>
              <a:defRPr/>
            </a:pPr>
            <a:r>
              <a:rPr lang="pt-BR" sz="2000" b="1" dirty="0" smtClean="0">
                <a:solidFill>
                  <a:srgbClr val="002060"/>
                </a:solidFill>
              </a:rPr>
              <a:t>www.sanasa.com.br    0800 77 21 195</a:t>
            </a:r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760467"/>
            <a:ext cx="1505102" cy="6345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66" y="5767461"/>
            <a:ext cx="1701210" cy="7035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jp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pensador.com/autor/cora_coralina/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539750" y="620713"/>
            <a:ext cx="7993063" cy="1368425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099" name="CaixaDeTexto 2"/>
          <p:cNvSpPr txBox="1">
            <a:spLocks noChangeArrowheads="1"/>
          </p:cNvSpPr>
          <p:nvPr/>
        </p:nvSpPr>
        <p:spPr bwMode="auto">
          <a:xfrm>
            <a:off x="610765" y="818709"/>
            <a:ext cx="78496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PROPOSIÇÃO À AMPLIAÇÃO DA EXPERIÊNCIA DE COLETA DE ÓLEO USADO DO PROJETO ÁGUA LIMPA</a:t>
            </a:r>
            <a:endParaRPr lang="pt-BR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762" y="2420888"/>
            <a:ext cx="2522138" cy="178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10569" y="261208"/>
            <a:ext cx="6733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LANÇAMENTO DO PROJETO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GUA LIMPA</a:t>
            </a:r>
          </a:p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6" y="6093296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/>
              <a:t>Dia Mundial da  Água – 22 de março de 2014</a:t>
            </a:r>
            <a:endParaRPr lang="pt-BR" sz="32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60309"/>
            <a:ext cx="748883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ripe da sustentabilid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99453"/>
            <a:ext cx="5120132" cy="54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39552" y="261208"/>
            <a:ext cx="673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PROJETO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Á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GUA LIMPA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24763" y="1052736"/>
            <a:ext cx="517102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TRIPÉ DA SUSTENTABILIDADE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647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82" y="2273880"/>
            <a:ext cx="3128190" cy="17307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89" y="3764765"/>
            <a:ext cx="3189127" cy="17602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Seta em curva para a esquerda 25"/>
          <p:cNvSpPr/>
          <p:nvPr/>
        </p:nvSpPr>
        <p:spPr>
          <a:xfrm flipH="1" flipV="1">
            <a:off x="35496" y="908719"/>
            <a:ext cx="4169412" cy="5544614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em curva para a esquerda 24"/>
          <p:cNvSpPr/>
          <p:nvPr/>
        </p:nvSpPr>
        <p:spPr>
          <a:xfrm>
            <a:off x="4859579" y="1484784"/>
            <a:ext cx="4248925" cy="5373216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8"/>
            <a:ext cx="1009936" cy="1475298"/>
          </a:xfrm>
          <a:prstGeom prst="ellipse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2055" name="Picture 7" descr="http://www.encontracarros.com/upload/iveco/iveco-daily-2010-55c16_gran_furgone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9" b="99286" l="4667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129" y="4922130"/>
            <a:ext cx="1848718" cy="1401945"/>
          </a:xfrm>
          <a:prstGeom prst="ellipse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4102" name="Picture 6" descr="http://www.mbroleovegetal.com.br/images/coxinh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2040" y="1361367"/>
            <a:ext cx="1569786" cy="13475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9551" y="260648"/>
            <a:ext cx="7102501" cy="504056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TRIPÉ DA SUSTENTENTABILIDADE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119750" y="2703675"/>
            <a:ext cx="1756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EMPRESAS PÚBLICAS</a:t>
            </a:r>
          </a:p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148064" y="4417367"/>
            <a:ext cx="2081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ESPAÇOS COMUNITÁRIOS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4" name="Picture 8" descr="Resultado de imagem para coleta de oleo"/>
          <p:cNvPicPr>
            <a:picLocks noChangeAspect="1" noChangeArrowheads="1"/>
          </p:cNvPicPr>
          <p:nvPr/>
        </p:nvPicPr>
        <p:blipFill>
          <a:blip r:embed="rId9">
            <a:lum contrast="40000"/>
          </a:blip>
          <a:srcRect/>
          <a:stretch>
            <a:fillRect/>
          </a:stretch>
        </p:blipFill>
        <p:spPr bwMode="auto">
          <a:xfrm>
            <a:off x="7297131" y="3284984"/>
            <a:ext cx="1631542" cy="1176193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8" y="3011650"/>
            <a:ext cx="1524056" cy="1524056"/>
          </a:xfrm>
          <a:prstGeom prst="ellipse">
            <a:avLst/>
          </a:prstGeom>
          <a:ln w="19050" cap="rnd">
            <a:solidFill>
              <a:schemeClr val="accent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35" y="3437716"/>
            <a:ext cx="1061764" cy="750619"/>
          </a:xfrm>
          <a:prstGeom prst="rect">
            <a:avLst/>
          </a:prstGeom>
        </p:spPr>
      </p:pic>
      <p:pic>
        <p:nvPicPr>
          <p:cNvPr id="6146" name="Picture 2" descr="http://www.sanasa.com.br/imagens/noticias/1373_1.jpg"/>
          <p:cNvPicPr>
            <a:picLocks noChangeAspect="1" noChangeArrowheads="1"/>
          </p:cNvPicPr>
          <p:nvPr/>
        </p:nvPicPr>
        <p:blipFill rotWithShape="1">
          <a:blip r:embed="rId12"/>
          <a:srcRect l="57886"/>
          <a:stretch/>
        </p:blipFill>
        <p:spPr bwMode="auto">
          <a:xfrm>
            <a:off x="5130082" y="3153493"/>
            <a:ext cx="988957" cy="12858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CaixaDeTexto 23"/>
          <p:cNvSpPr txBox="1"/>
          <p:nvPr/>
        </p:nvSpPr>
        <p:spPr>
          <a:xfrm>
            <a:off x="5069628" y="3573016"/>
            <a:ext cx="795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SANASA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68" y="5090257"/>
            <a:ext cx="1958506" cy="1468880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9" name="CaixaDeTexto 38"/>
          <p:cNvSpPr txBox="1"/>
          <p:nvPr/>
        </p:nvSpPr>
        <p:spPr>
          <a:xfrm>
            <a:off x="1545500" y="2891883"/>
            <a:ext cx="1316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REFORMAS </a:t>
            </a:r>
          </a:p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ENTIDADES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344692" y="4114982"/>
            <a:ext cx="165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CADEIRA DE RODAS</a:t>
            </a:r>
            <a:endParaRPr lang="pt-B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13762"/>
            <a:ext cx="780866" cy="890826"/>
          </a:xfrm>
          <a:prstGeom prst="rect">
            <a:avLst/>
          </a:prstGeom>
        </p:spPr>
      </p:pic>
      <p:sp>
        <p:nvSpPr>
          <p:cNvPr id="44" name="CaixaDeTexto 43"/>
          <p:cNvSpPr txBox="1"/>
          <p:nvPr/>
        </p:nvSpPr>
        <p:spPr>
          <a:xfrm>
            <a:off x="-35255" y="961257"/>
            <a:ext cx="14975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</a:p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6497445" y="982119"/>
            <a:ext cx="22892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AMBIENTAL</a:t>
            </a:r>
          </a:p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23818" y="4489741"/>
            <a:ext cx="23799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ECONÔMICO</a:t>
            </a:r>
          </a:p>
          <a:p>
            <a:pPr algn="ctr"/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1765248" cy="1765248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852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88832" cy="504056"/>
          </a:xfrm>
        </p:spPr>
        <p:txBody>
          <a:bodyPr/>
          <a:lstStyle/>
          <a:p>
            <a:r>
              <a:rPr lang="pt-B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 COM VOLUNTARIADO SANASA – CHAMAMENTO PÚBLICO</a:t>
            </a:r>
            <a:endParaRPr lang="pt-B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95071" y="2291256"/>
            <a:ext cx="8353858" cy="2029108"/>
            <a:chOff x="427993" y="1358368"/>
            <a:chExt cx="9050013" cy="202910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3" y="1358368"/>
              <a:ext cx="9050013" cy="202910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67" y="1507312"/>
              <a:ext cx="5401784" cy="1731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29" y="2204864"/>
            <a:ext cx="2943338" cy="416121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0722" y="-302206"/>
            <a:ext cx="5849891" cy="8271745"/>
          </a:xfrm>
          <a:prstGeom prst="rect">
            <a:avLst/>
          </a:prstGeom>
        </p:spPr>
      </p:pic>
      <p:sp>
        <p:nvSpPr>
          <p:cNvPr id="10" name="Título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 INICIAL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1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REORGANIZAÇÃO DA LOGÍSTICA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463819" y="2219664"/>
            <a:ext cx="6570979" cy="4014470"/>
            <a:chOff x="0" y="0"/>
            <a:chExt cx="6571000" cy="4014519"/>
          </a:xfrm>
        </p:grpSpPr>
        <p:sp>
          <p:nvSpPr>
            <p:cNvPr id="6" name="Elipse 5"/>
            <p:cNvSpPr/>
            <p:nvPr/>
          </p:nvSpPr>
          <p:spPr>
            <a:xfrm>
              <a:off x="301450" y="281354"/>
              <a:ext cx="6106160" cy="373316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dirty="0"/>
            </a:p>
          </p:txBody>
        </p:sp>
        <p:sp>
          <p:nvSpPr>
            <p:cNvPr id="7" name="Elipse 6"/>
            <p:cNvSpPr/>
            <p:nvPr/>
          </p:nvSpPr>
          <p:spPr>
            <a:xfrm>
              <a:off x="3114989" y="2280976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01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8" name="Elipse 7"/>
            <p:cNvSpPr/>
            <p:nvPr/>
          </p:nvSpPr>
          <p:spPr>
            <a:xfrm>
              <a:off x="3295859" y="1939332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02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2069960" y="1537398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03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0" name="Elipse 9"/>
            <p:cNvSpPr/>
            <p:nvPr/>
          </p:nvSpPr>
          <p:spPr>
            <a:xfrm>
              <a:off x="3336052" y="934497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04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1" name="Elipse 10"/>
            <p:cNvSpPr/>
            <p:nvPr/>
          </p:nvSpPr>
          <p:spPr>
            <a:xfrm>
              <a:off x="2703006" y="71343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05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2" name="Elipse 11"/>
            <p:cNvSpPr/>
            <p:nvPr/>
          </p:nvSpPr>
          <p:spPr>
            <a:xfrm>
              <a:off x="3245617" y="0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06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3" name="Elipse 12"/>
            <p:cNvSpPr/>
            <p:nvPr/>
          </p:nvSpPr>
          <p:spPr>
            <a:xfrm>
              <a:off x="1818751" y="150725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07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4" name="Elipse 13"/>
            <p:cNvSpPr/>
            <p:nvPr/>
          </p:nvSpPr>
          <p:spPr>
            <a:xfrm>
              <a:off x="602901" y="83401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08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5" name="Elipse 14"/>
            <p:cNvSpPr/>
            <p:nvPr/>
          </p:nvSpPr>
          <p:spPr>
            <a:xfrm>
              <a:off x="0" y="1939332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09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6" name="Elipse 15"/>
            <p:cNvSpPr/>
            <p:nvPr/>
          </p:nvSpPr>
          <p:spPr>
            <a:xfrm>
              <a:off x="411982" y="2843684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10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7" name="Elipse 16"/>
            <p:cNvSpPr/>
            <p:nvPr/>
          </p:nvSpPr>
          <p:spPr>
            <a:xfrm>
              <a:off x="2069960" y="321547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12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8" name="Elipse 17"/>
            <p:cNvSpPr/>
            <p:nvPr/>
          </p:nvSpPr>
          <p:spPr>
            <a:xfrm>
              <a:off x="3416439" y="321547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13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3597309" y="2843684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14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0" name="Elipse 19"/>
            <p:cNvSpPr/>
            <p:nvPr/>
          </p:nvSpPr>
          <p:spPr>
            <a:xfrm>
              <a:off x="3908808" y="321547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15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1" name="Elipse 20"/>
            <p:cNvSpPr/>
            <p:nvPr/>
          </p:nvSpPr>
          <p:spPr>
            <a:xfrm>
              <a:off x="4973934" y="3336053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16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2" name="Elipse 21"/>
            <p:cNvSpPr/>
            <p:nvPr/>
          </p:nvSpPr>
          <p:spPr>
            <a:xfrm>
              <a:off x="5998865" y="1406769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17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4793063" y="2210637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18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698049" y="3142056"/>
              <a:ext cx="572135" cy="561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pt-BR" sz="1200" b="1" dirty="0">
                  <a:effectLst/>
                  <a:ea typeface="Calibri"/>
                  <a:cs typeface="Times New Roman"/>
                </a:rPr>
                <a:t> </a:t>
              </a:r>
              <a:r>
                <a:rPr lang="pt-BR" sz="1200" b="1" dirty="0" smtClean="0">
                  <a:effectLst/>
                  <a:ea typeface="Calibri"/>
                  <a:cs typeface="Times New Roman"/>
                </a:rPr>
                <a:t>11</a:t>
              </a:r>
              <a:endParaRPr lang="pt-BR" sz="1100" dirty="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24" name="Espaço Reservado para Conteúdo 2"/>
          <p:cNvSpPr>
            <a:spLocks noGrp="1"/>
          </p:cNvSpPr>
          <p:nvPr>
            <p:ph idx="1"/>
          </p:nvPr>
        </p:nvSpPr>
        <p:spPr>
          <a:xfrm>
            <a:off x="201954" y="1091486"/>
            <a:ext cx="8820472" cy="118538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002060"/>
                </a:solidFill>
              </a:rPr>
              <a:t>18 ENDEREÇOS</a:t>
            </a:r>
          </a:p>
          <a:p>
            <a:pPr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002060"/>
                </a:solidFill>
              </a:rPr>
              <a:t>34 PONTOS DE COLETA EM POTENCIAL</a:t>
            </a:r>
          </a:p>
        </p:txBody>
      </p:sp>
    </p:spTree>
    <p:extLst>
      <p:ext uri="{BB962C8B-B14F-4D97-AF65-F5344CB8AC3E}">
        <p14:creationId xmlns:p14="http://schemas.microsoft.com/office/powerpoint/2010/main" val="28279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MAPEAMENTO REORGANIZADO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2602" y="-303064"/>
            <a:ext cx="5854036" cy="82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15"/>
          <p:cNvGrpSpPr/>
          <p:nvPr/>
        </p:nvGrpSpPr>
        <p:grpSpPr>
          <a:xfrm>
            <a:off x="1473131" y="2060848"/>
            <a:ext cx="1775579" cy="1475796"/>
            <a:chOff x="771357" y="4712623"/>
            <a:chExt cx="2192421" cy="1644316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357" y="4712623"/>
              <a:ext cx="2192421" cy="16443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CaixaDeTexto 14"/>
            <p:cNvSpPr txBox="1"/>
            <p:nvPr/>
          </p:nvSpPr>
          <p:spPr>
            <a:xfrm>
              <a:off x="1482830" y="5924325"/>
              <a:ext cx="800046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Sede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upo 18"/>
          <p:cNvGrpSpPr/>
          <p:nvPr/>
        </p:nvGrpSpPr>
        <p:grpSpPr>
          <a:xfrm>
            <a:off x="3461225" y="2060848"/>
            <a:ext cx="1835454" cy="1472265"/>
            <a:chOff x="4122190" y="4705999"/>
            <a:chExt cx="2299368" cy="1724526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2190" y="4705999"/>
              <a:ext cx="2299368" cy="1724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CaixaDeTexto 17"/>
            <p:cNvSpPr txBox="1"/>
            <p:nvPr/>
          </p:nvSpPr>
          <p:spPr>
            <a:xfrm>
              <a:off x="4387223" y="5997911"/>
              <a:ext cx="1943663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Barão Geraldo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o 21"/>
          <p:cNvGrpSpPr/>
          <p:nvPr/>
        </p:nvGrpSpPr>
        <p:grpSpPr>
          <a:xfrm>
            <a:off x="5487415" y="2060848"/>
            <a:ext cx="1800245" cy="1459297"/>
            <a:chOff x="7181703" y="4647603"/>
            <a:chExt cx="2279115" cy="1709336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1703" y="4647603"/>
              <a:ext cx="2279115" cy="1709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CaixaDeTexto 20"/>
            <p:cNvSpPr txBox="1"/>
            <p:nvPr/>
          </p:nvSpPr>
          <p:spPr>
            <a:xfrm>
              <a:off x="7218242" y="5909813"/>
              <a:ext cx="2219634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Nova Aparecida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Grupo 30"/>
          <p:cNvGrpSpPr/>
          <p:nvPr/>
        </p:nvGrpSpPr>
        <p:grpSpPr>
          <a:xfrm>
            <a:off x="1473131" y="3709592"/>
            <a:ext cx="1775579" cy="1490679"/>
            <a:chOff x="882718" y="5668957"/>
            <a:chExt cx="2328127" cy="1746095"/>
          </a:xfrm>
        </p:grpSpPr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718" y="5668957"/>
              <a:ext cx="2328127" cy="1746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CaixaDeTexto 31"/>
            <p:cNvSpPr txBox="1"/>
            <p:nvPr/>
          </p:nvSpPr>
          <p:spPr>
            <a:xfrm>
              <a:off x="1420959" y="6974941"/>
              <a:ext cx="1155679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Castelo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upo 2048"/>
          <p:cNvGrpSpPr/>
          <p:nvPr/>
        </p:nvGrpSpPr>
        <p:grpSpPr>
          <a:xfrm>
            <a:off x="3488283" y="3701427"/>
            <a:ext cx="1812100" cy="1521340"/>
            <a:chOff x="3519057" y="5719114"/>
            <a:chExt cx="2376013" cy="1782010"/>
          </a:xfrm>
        </p:grpSpPr>
        <p:pic>
          <p:nvPicPr>
            <p:cNvPr id="2048" name="Imagem 20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9057" y="5719114"/>
              <a:ext cx="2376013" cy="1782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CaixaDeTexto 34"/>
            <p:cNvSpPr txBox="1"/>
            <p:nvPr/>
          </p:nvSpPr>
          <p:spPr>
            <a:xfrm>
              <a:off x="3954606" y="7050135"/>
              <a:ext cx="1642803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Jd. Londres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Grupo 2051"/>
          <p:cNvGrpSpPr/>
          <p:nvPr/>
        </p:nvGrpSpPr>
        <p:grpSpPr>
          <a:xfrm>
            <a:off x="5505579" y="3718015"/>
            <a:ext cx="1802725" cy="1511185"/>
            <a:chOff x="6251571" y="5815490"/>
            <a:chExt cx="2373730" cy="1780297"/>
          </a:xfrm>
        </p:grpSpPr>
        <p:pic>
          <p:nvPicPr>
            <p:cNvPr id="2051" name="Imagem 205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1571" y="5815490"/>
              <a:ext cx="2373730" cy="17802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CaixaDeTexto 37"/>
            <p:cNvSpPr txBox="1"/>
            <p:nvPr/>
          </p:nvSpPr>
          <p:spPr>
            <a:xfrm>
              <a:off x="6552213" y="7152990"/>
              <a:ext cx="1783207" cy="432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Pq. Taquaral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ítulo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PONTOS DE COLETA À COMUNIDADE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83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5976664" cy="504056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AMPLIAÇÃO E DEMAIS PARCERIAS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556792"/>
            <a:ext cx="8820472" cy="3672408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1. Demais Agências de Atendimento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2. Empresas Municipais (Ceasa, IMA, </a:t>
            </a:r>
            <a:r>
              <a:rPr lang="pt-BR" sz="2800" dirty="0" err="1" smtClean="0">
                <a:solidFill>
                  <a:srgbClr val="002060"/>
                </a:solidFill>
              </a:rPr>
              <a:t>Setec</a:t>
            </a:r>
            <a:r>
              <a:rPr lang="pt-BR" sz="2800" dirty="0" smtClean="0">
                <a:solidFill>
                  <a:srgbClr val="002060"/>
                </a:solidFill>
              </a:rPr>
              <a:t>, </a:t>
            </a:r>
            <a:r>
              <a:rPr lang="pt-BR" sz="2800" dirty="0" err="1" smtClean="0">
                <a:solidFill>
                  <a:srgbClr val="002060"/>
                </a:solidFill>
              </a:rPr>
              <a:t>Emdec</a:t>
            </a:r>
            <a:r>
              <a:rPr lang="pt-BR" sz="2800" dirty="0" smtClean="0">
                <a:solidFill>
                  <a:srgbClr val="002060"/>
                </a:solidFill>
              </a:rPr>
              <a:t>, outras)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3. Escolas públicas e privadas</a:t>
            </a:r>
            <a:endParaRPr lang="pt-BR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4. Unicamp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6. Serviços públicos da Assistência Social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7. Condomínios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002060"/>
                </a:solidFill>
              </a:rPr>
              <a:t>8. Outros</a:t>
            </a:r>
            <a:endParaRPr lang="pt-BR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5976664" cy="504056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COMUNICAÇÃO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11560" y="308115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/>
                </a:solidFill>
              </a:rPr>
              <a:t>MATERIAL DE COMUNICAÇÃO </a:t>
            </a:r>
            <a:endParaRPr lang="pt-BR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556792"/>
            <a:ext cx="7610476" cy="4536504"/>
          </a:xfrm>
        </p:spPr>
        <p:txBody>
          <a:bodyPr/>
          <a:lstStyle/>
          <a:p>
            <a:r>
              <a:rPr lang="pt-BR" sz="1800" b="1" dirty="0"/>
              <a:t>Leniter V. dos Anjos Sertório</a:t>
            </a:r>
            <a:r>
              <a:rPr lang="pt-BR" sz="1800" b="1" baseline="30000" dirty="0"/>
              <a:t>(1)</a:t>
            </a:r>
            <a:endParaRPr lang="pt-BR" sz="1800" dirty="0"/>
          </a:p>
          <a:p>
            <a:pPr marL="0" indent="0">
              <a:buNone/>
            </a:pPr>
            <a:r>
              <a:rPr lang="pt-BR" sz="1800" dirty="0" smtClean="0"/>
              <a:t>      Assistente </a:t>
            </a:r>
            <a:r>
              <a:rPr lang="pt-BR" sz="1800" dirty="0"/>
              <a:t>social, mestre em Serviço Social pela Pontifícia Universidade Católica de São Paulo – PUCSP, assessora em Programas Sociais da </a:t>
            </a:r>
            <a:r>
              <a:rPr lang="pt-BR" sz="1800" dirty="0" err="1"/>
              <a:t>Sanasa</a:t>
            </a:r>
            <a:r>
              <a:rPr lang="pt-BR" sz="1800" dirty="0"/>
              <a:t>  </a:t>
            </a:r>
            <a:r>
              <a:rPr lang="pt-BR" sz="1800" dirty="0" smtClean="0"/>
              <a:t>e coordenadora </a:t>
            </a:r>
            <a:r>
              <a:rPr lang="pt-BR" sz="1800" dirty="0"/>
              <a:t>do Grupo Gestor do Voluntariado.</a:t>
            </a:r>
          </a:p>
          <a:p>
            <a:r>
              <a:rPr lang="pt-BR" sz="1800" b="1" dirty="0"/>
              <a:t>Fernando Ribeiro Rossilho </a:t>
            </a:r>
            <a:endParaRPr lang="pt-BR" sz="1800" dirty="0"/>
          </a:p>
          <a:p>
            <a:pPr marL="0" indent="0">
              <a:buNone/>
            </a:pPr>
            <a:r>
              <a:rPr lang="pt-BR" sz="1800" dirty="0" smtClean="0"/>
              <a:t>     Administrador </a:t>
            </a:r>
            <a:r>
              <a:rPr lang="pt-BR" sz="1800" dirty="0"/>
              <a:t>de empresas, pós-graduado em Logística e Marketing. Assessor de Relações Institucionais da Presidência e membro do Grupo Gestor do Voluntariado.</a:t>
            </a:r>
          </a:p>
          <a:p>
            <a:r>
              <a:rPr lang="pt-BR" sz="1800" b="1" dirty="0"/>
              <a:t>Marilia Abdo Palhares Ensinas</a:t>
            </a:r>
            <a:endParaRPr lang="pt-BR" sz="1800" dirty="0"/>
          </a:p>
          <a:p>
            <a:pPr marL="0" indent="0">
              <a:buNone/>
            </a:pPr>
            <a:r>
              <a:rPr lang="pt-BR" sz="1800" dirty="0" smtClean="0"/>
              <a:t>      Bióloga </a:t>
            </a:r>
            <a:r>
              <a:rPr lang="pt-BR" sz="1800" dirty="0"/>
              <a:t>especialista em Ecologia e Conservação pela </a:t>
            </a:r>
            <a:r>
              <a:rPr lang="pt-BR" sz="1800" dirty="0" err="1"/>
              <a:t>Unimep</a:t>
            </a:r>
            <a:r>
              <a:rPr lang="pt-BR" sz="1800" dirty="0"/>
              <a:t>. Assessora da Gerência de Meio Ambiente da </a:t>
            </a:r>
            <a:r>
              <a:rPr lang="pt-BR" sz="1800" dirty="0" err="1"/>
              <a:t>Sanasa</a:t>
            </a:r>
            <a:r>
              <a:rPr lang="pt-BR" sz="1800" dirty="0"/>
              <a:t>.</a:t>
            </a:r>
          </a:p>
          <a:p>
            <a:r>
              <a:rPr lang="pt-BR" sz="1800" b="1" dirty="0"/>
              <a:t>Cristiano </a:t>
            </a:r>
            <a:r>
              <a:rPr lang="pt-BR" sz="1800" b="1" dirty="0" err="1" smtClean="0"/>
              <a:t>Kubiszewaki</a:t>
            </a:r>
            <a:r>
              <a:rPr lang="pt-BR" sz="1800" dirty="0"/>
              <a:t> </a:t>
            </a:r>
            <a:endParaRPr lang="pt-BR" sz="1800" dirty="0" smtClean="0"/>
          </a:p>
          <a:p>
            <a:pPr marL="0" indent="0">
              <a:buNone/>
            </a:pPr>
            <a:r>
              <a:rPr lang="pt-BR" sz="1800" dirty="0"/>
              <a:t> </a:t>
            </a:r>
            <a:r>
              <a:rPr lang="pt-BR" sz="1800" dirty="0" smtClean="0"/>
              <a:t>    Agente </a:t>
            </a:r>
            <a:r>
              <a:rPr lang="pt-BR" sz="1800" dirty="0"/>
              <a:t>Técnico em Saneamento no Setor Gestão de Resíduos. Gestor Ambiental, pós graduado em gerenciamento de resíduos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619672" y="26064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AUTORES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06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26064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CARTAZ - PONTOS DE COLETA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1" y="980727"/>
            <a:ext cx="8036927" cy="56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26064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CARTAZ – CONSCIENTIZAÇÃO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6112"/>
            <a:ext cx="8043240" cy="56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26064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PANFLETO - CONSCIENTIZAÇÃO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0092"/>
            <a:ext cx="8065912" cy="56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67544" y="26064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FAIXA - LUGARES PÚBLICOS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064896" cy="56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2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627070" cy="272030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5976664" cy="504056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SENSIBILIZAÇÃO DOS FUNCIONÁRIOS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/>
          <a:stretch/>
        </p:blipFill>
        <p:spPr>
          <a:xfrm>
            <a:off x="365388" y="1011975"/>
            <a:ext cx="3687365" cy="2777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17" y="1011974"/>
            <a:ext cx="4079353" cy="2777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933056"/>
            <a:ext cx="4057811" cy="27203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179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514316"/>
              </p:ext>
            </p:extLst>
          </p:nvPr>
        </p:nvGraphicFramePr>
        <p:xfrm>
          <a:off x="467544" y="1124744"/>
          <a:ext cx="770485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19672" y="260648"/>
            <a:ext cx="4608512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8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1234"/>
              </p:ext>
            </p:extLst>
          </p:nvPr>
        </p:nvGraphicFramePr>
        <p:xfrm>
          <a:off x="395536" y="1340768"/>
          <a:ext cx="7128791" cy="5256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6518"/>
                <a:gridCol w="874091"/>
                <a:gridCol w="874091"/>
                <a:gridCol w="874091"/>
              </a:tblGrid>
              <a:tr h="3053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LOCAL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2014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2015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2016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BARÃO GERALDO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94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112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CASTELO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38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83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89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LONDRES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62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NOVA APARECIDA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91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TAQUARAL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61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70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CEASA CAMPINAS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80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187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222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DOMASA 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70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74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ETA 1 E 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65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68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ETA 3 E 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38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54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ETE PICARÃO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28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67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ETE SAMAMBAIA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21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47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MANUTENÇÃO/ ELÉTRICA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14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236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MICROMEDIÇÃO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32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58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72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SEDE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87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208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289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SETOR DE LEITURA E DOMASA 2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75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86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88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94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650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dirty="0" smtClean="0">
                          <a:effectLst/>
                        </a:rPr>
                        <a:t>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1.250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dirty="0" smtClean="0">
                          <a:effectLst/>
                        </a:rPr>
                        <a:t>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1.650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dirty="0" smtClean="0">
                          <a:effectLst/>
                        </a:rPr>
                        <a:t>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19672" y="260648"/>
            <a:ext cx="4608512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LITROS ARRECADADOS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1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43759"/>
              </p:ext>
            </p:extLst>
          </p:nvPr>
        </p:nvGraphicFramePr>
        <p:xfrm>
          <a:off x="467544" y="1196752"/>
          <a:ext cx="6912769" cy="5328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503"/>
                <a:gridCol w="985610"/>
                <a:gridCol w="1150328"/>
                <a:gridCol w="1150328"/>
              </a:tblGrid>
              <a:tr h="300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LOCAL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2014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2015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2016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BARÃO GERALDO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R$87,00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R$208,00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R$289,00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ATEND. CASTELO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R$41,00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R$94,00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R$112,00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ATEND. LONDRES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R$42,00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R$91,00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R$100,00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ATEND. NOVA APARECIDA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R$83,00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R$89,00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ATEND. TAQUARAL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R$56,00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CEASA CAMPINAS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R$61,00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R$70,00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DOMASA 7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R$65,00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ETA 1 E 2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R$72,00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ETA 3 E 4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R$56,00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R$70,00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R$74,00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ETE PICARÃO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R$75,00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R$86,00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R$88,00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ETE SAMAMBAIA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R$54,00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R$54,00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MANUTENÇÃO/ ELÉTRICA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R$21,00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R$39,00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R$47,00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MICROMEDIÇÃO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R$28,00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R$59,00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R$67,00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SEDE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R$80,00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R$187,00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R$222,00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1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SETOR DE LEITURA E DOMASA 2 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R$14,00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R$39,00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R$236,00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0020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TOTAL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R$650,00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R$1.250,00</a:t>
                      </a:r>
                      <a:endParaRPr lang="pt-B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R$1.650,00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19672" y="260648"/>
            <a:ext cx="4608512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RECEITA 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82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3651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SOCIAIS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67543" y="1484784"/>
            <a:ext cx="8700141" cy="5373216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PROJETO MÃOS À OBRA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Reforma na Comunidade Sta. Maria Eufrásia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Reforma na Casa de Repouso Bom Pastor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Projeto de construção da sede do IRCAMP</a:t>
            </a:r>
          </a:p>
          <a:p>
            <a:pPr marL="457200" lvl="1" indent="0">
              <a:buNone/>
            </a:pPr>
            <a:endParaRPr lang="pt-BR" sz="2400" dirty="0" smtClean="0">
              <a:solidFill>
                <a:srgbClr val="002060"/>
              </a:solidFill>
            </a:endParaRPr>
          </a:p>
          <a:p>
            <a:r>
              <a:rPr lang="pt-BR" sz="2400" b="1" dirty="0" smtClean="0">
                <a:solidFill>
                  <a:srgbClr val="002060"/>
                </a:solidFill>
              </a:rPr>
              <a:t>AQUISIÇÃO DE CADEIRAS DE RODAS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7 compras e doadas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1 reformada</a:t>
            </a:r>
          </a:p>
          <a:p>
            <a:pPr lvl="1"/>
            <a:r>
              <a:rPr lang="pt-BR" sz="2400" dirty="0" smtClean="0">
                <a:solidFill>
                  <a:srgbClr val="002060"/>
                </a:solidFill>
              </a:rPr>
              <a:t>1 comprada para emprestar</a:t>
            </a:r>
          </a:p>
        </p:txBody>
      </p:sp>
    </p:spTree>
    <p:extLst>
      <p:ext uri="{BB962C8B-B14F-4D97-AF65-F5344CB8AC3E}">
        <p14:creationId xmlns:p14="http://schemas.microsoft.com/office/powerpoint/2010/main" val="10590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133651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755576" y="1021309"/>
            <a:ext cx="3671324" cy="2693249"/>
            <a:chOff x="318531" y="1086186"/>
            <a:chExt cx="3671324" cy="2693249"/>
          </a:xfrm>
        </p:grpSpPr>
        <p:sp>
          <p:nvSpPr>
            <p:cNvPr id="15" name="Retângulo 14"/>
            <p:cNvSpPr/>
            <p:nvPr/>
          </p:nvSpPr>
          <p:spPr>
            <a:xfrm>
              <a:off x="318531" y="1086186"/>
              <a:ext cx="3671324" cy="2693249"/>
            </a:xfrm>
            <a:prstGeom prst="rect">
              <a:avLst/>
            </a:prstGeom>
            <a:solidFill>
              <a:srgbClr val="4F81BD">
                <a:alpha val="12941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 dirty="0"/>
            </a:p>
          </p:txBody>
        </p:sp>
        <p:pic>
          <p:nvPicPr>
            <p:cNvPr id="5" name="Imagem 4" descr="G:\FOTOS Comunicação Solidária\15241187_1814152105466041_6732560063955979223_n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988987"/>
              <a:ext cx="2210160" cy="1657620"/>
            </a:xfrm>
            <a:prstGeom prst="rect">
              <a:avLst/>
            </a:prstGeom>
            <a:noFill/>
            <a:ln w="9525">
              <a:solidFill>
                <a:srgbClr val="4F81BD"/>
              </a:solidFill>
            </a:ln>
          </p:spPr>
        </p:pic>
        <p:pic>
          <p:nvPicPr>
            <p:cNvPr id="8" name="Imagem 7" descr="A imagem pode conter: 1 pessoa, área interna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987914"/>
              <a:ext cx="1251533" cy="1668612"/>
            </a:xfrm>
            <a:prstGeom prst="rect">
              <a:avLst/>
            </a:prstGeom>
            <a:ln w="9525" cap="sq">
              <a:solidFill>
                <a:srgbClr val="4F81BD"/>
              </a:solidFill>
              <a:miter lim="800000"/>
            </a:ln>
            <a:effectLst/>
          </p:spPr>
        </p:pic>
        <p:sp>
          <p:nvSpPr>
            <p:cNvPr id="10" name="CaixaDeTexto 9"/>
            <p:cNvSpPr txBox="1"/>
            <p:nvPr/>
          </p:nvSpPr>
          <p:spPr>
            <a:xfrm>
              <a:off x="830305" y="1104678"/>
              <a:ext cx="26477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REFORMA </a:t>
              </a:r>
              <a:b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CASA BOM PASTOR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755576" y="3783972"/>
            <a:ext cx="3671324" cy="2910199"/>
            <a:chOff x="2934290" y="2066254"/>
            <a:chExt cx="3671324" cy="2910199"/>
          </a:xfrm>
        </p:grpSpPr>
        <p:sp>
          <p:nvSpPr>
            <p:cNvPr id="16" name="Retângulo 15"/>
            <p:cNvSpPr/>
            <p:nvPr/>
          </p:nvSpPr>
          <p:spPr>
            <a:xfrm>
              <a:off x="2934290" y="2066254"/>
              <a:ext cx="3671324" cy="2910199"/>
            </a:xfrm>
            <a:prstGeom prst="rect">
              <a:avLst/>
            </a:prstGeom>
            <a:solidFill>
              <a:srgbClr val="4F81BD">
                <a:alpha val="12941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055" y="2919666"/>
              <a:ext cx="1252595" cy="1918433"/>
            </a:xfrm>
            <a:prstGeom prst="rect">
              <a:avLst/>
            </a:prstGeom>
            <a:ln w="9525">
              <a:solidFill>
                <a:srgbClr val="4F81BD"/>
              </a:solidFill>
            </a:ln>
            <a:effectLst/>
          </p:spPr>
        </p:pic>
        <p:pic>
          <p:nvPicPr>
            <p:cNvPr id="7" name="Picture 4" descr="04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97"/>
            <a:stretch/>
          </p:blipFill>
          <p:spPr bwMode="auto">
            <a:xfrm>
              <a:off x="3380340" y="2921043"/>
              <a:ext cx="1354150" cy="1918432"/>
            </a:xfrm>
            <a:prstGeom prst="rect">
              <a:avLst/>
            </a:prstGeom>
            <a:ln w="9525">
              <a:solidFill>
                <a:srgbClr val="4F81B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ixaDeTexto 10"/>
            <p:cNvSpPr txBox="1"/>
            <p:nvPr/>
          </p:nvSpPr>
          <p:spPr>
            <a:xfrm>
              <a:off x="3257807" y="2087451"/>
              <a:ext cx="30242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REFORMA  </a:t>
              </a:r>
              <a:b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STA. MARIA EUFRASIA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499992" y="1011663"/>
            <a:ext cx="2699136" cy="5682507"/>
            <a:chOff x="5616588" y="1040691"/>
            <a:chExt cx="2699136" cy="5682507"/>
          </a:xfrm>
        </p:grpSpPr>
        <p:sp>
          <p:nvSpPr>
            <p:cNvPr id="17" name="Retângulo 16"/>
            <p:cNvSpPr/>
            <p:nvPr/>
          </p:nvSpPr>
          <p:spPr>
            <a:xfrm>
              <a:off x="5648812" y="1040691"/>
              <a:ext cx="2630435" cy="5682507"/>
            </a:xfrm>
            <a:prstGeom prst="rect">
              <a:avLst/>
            </a:prstGeom>
            <a:solidFill>
              <a:srgbClr val="4F81BD">
                <a:alpha val="12941"/>
              </a:srgb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u="sng" dirty="0"/>
            </a:p>
          </p:txBody>
        </p: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792" y="5049256"/>
              <a:ext cx="2186068" cy="143310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sp>
          <p:nvSpPr>
            <p:cNvPr id="18" name="CaixaDeTexto 17"/>
            <p:cNvSpPr txBox="1"/>
            <p:nvPr/>
          </p:nvSpPr>
          <p:spPr>
            <a:xfrm>
              <a:off x="5616588" y="1112700"/>
              <a:ext cx="2699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CADEIRA DE RODAS</a:t>
              </a:r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792" y="3285942"/>
              <a:ext cx="2186068" cy="16122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8792" y="1669960"/>
              <a:ext cx="2186068" cy="14589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</p:grpSp>
    </p:spTree>
    <p:extLst>
      <p:ext uri="{BB962C8B-B14F-4D97-AF65-F5344CB8AC3E}">
        <p14:creationId xmlns:p14="http://schemas.microsoft.com/office/powerpoint/2010/main" val="165311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4478843" cy="298061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4317326" cy="297895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CaixaDeTexto 5"/>
          <p:cNvSpPr txBox="1"/>
          <p:nvPr/>
        </p:nvSpPr>
        <p:spPr>
          <a:xfrm>
            <a:off x="1907704" y="26064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ÓLEO USADO EM COZINHAS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73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3651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 – PLANTA DE CONSTRUÇÃO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7792511" cy="5844384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76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3651" y="260648"/>
            <a:ext cx="7272808" cy="576064"/>
          </a:xfrm>
        </p:spPr>
        <p:txBody>
          <a:bodyPr/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CONCLUSÃO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340768"/>
            <a:ext cx="8820472" cy="4752528"/>
          </a:xfrm>
        </p:spPr>
        <p:txBody>
          <a:bodyPr/>
          <a:lstStyle/>
          <a:p>
            <a:r>
              <a:rPr lang="pt-BR" b="1" dirty="0" smtClean="0">
                <a:solidFill>
                  <a:srgbClr val="002060"/>
                </a:solidFill>
              </a:rPr>
              <a:t>A SEMENTE GERMINOU</a:t>
            </a:r>
          </a:p>
          <a:p>
            <a:pPr marL="0" indent="0">
              <a:buNone/>
            </a:pPr>
            <a:endParaRPr lang="pt-BR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</a:rPr>
              <a:t>APRIMORAMENTOS</a:t>
            </a:r>
          </a:p>
          <a:p>
            <a:pPr marL="0" indent="0">
              <a:buNone/>
            </a:pPr>
            <a:endParaRPr lang="pt-BR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t-BR" b="1" dirty="0" smtClean="0">
                <a:solidFill>
                  <a:srgbClr val="002060"/>
                </a:solidFill>
              </a:rPr>
              <a:t>RESPONSABILIZAÇÃO, ENGAJAMENTO E SUSTENTABILIDADE</a:t>
            </a:r>
            <a:endParaRPr lang="pt-BR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pt-BR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988840"/>
            <a:ext cx="7610476" cy="3670767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>
                <a:solidFill>
                  <a:schemeClr val="accent2"/>
                </a:solidFill>
                <a:latin typeface="Bradley Hand ITC" panose="03070402050302030203" pitchFamily="66" charset="0"/>
              </a:rPr>
              <a:t>“O </a:t>
            </a:r>
            <a:r>
              <a:rPr lang="pt-BR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que vale na vida não é o ponto de partida e sim a caminhada. </a:t>
            </a:r>
            <a:r>
              <a:rPr lang="pt-BR" b="1" dirty="0" smtClean="0">
                <a:solidFill>
                  <a:schemeClr val="accent2"/>
                </a:solidFill>
                <a:latin typeface="Bradley Hand ITC" panose="03070402050302030203" pitchFamily="66" charset="0"/>
              </a:rPr>
              <a:t>Caminhando </a:t>
            </a:r>
            <a:r>
              <a:rPr lang="pt-BR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e semeando, no fim terás o que </a:t>
            </a:r>
            <a:r>
              <a:rPr lang="pt-BR" b="1" dirty="0" smtClean="0">
                <a:solidFill>
                  <a:schemeClr val="accent2"/>
                </a:solidFill>
                <a:latin typeface="Bradley Hand ITC" panose="03070402050302030203" pitchFamily="66" charset="0"/>
              </a:rPr>
              <a:t>colher</a:t>
            </a:r>
            <a:r>
              <a:rPr lang="pt-BR" b="1" dirty="0" smtClean="0">
                <a:solidFill>
                  <a:schemeClr val="accent2"/>
                </a:solidFill>
              </a:rPr>
              <a:t>."</a:t>
            </a:r>
            <a:endParaRPr lang="pt-BR" b="1" dirty="0" smtClean="0">
              <a:hlinkClick r:id="rId2"/>
            </a:endParaRPr>
          </a:p>
          <a:p>
            <a:pPr marL="0" indent="0">
              <a:buNone/>
            </a:pPr>
            <a:r>
              <a:rPr lang="pt-BR" b="1" dirty="0" smtClean="0">
                <a:latin typeface="Bradley Hand ITC" panose="03070402050302030203" pitchFamily="66" charset="0"/>
              </a:rPr>
              <a:t>Cora Coralina</a:t>
            </a:r>
            <a:endParaRPr lang="pt-BR" b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691680" y="26064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MENSAGEM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82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19672" y="1124744"/>
            <a:ext cx="539202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95000"/>
            </a:pPr>
            <a:endParaRPr lang="pt-BR" sz="2800" b="1" dirty="0" smtClean="0">
              <a:solidFill>
                <a:srgbClr val="000066"/>
              </a:solidFill>
              <a:latin typeface="Arial" charset="0"/>
            </a:endParaRPr>
          </a:p>
          <a:p>
            <a:pPr algn="ctr">
              <a:buSzPct val="95000"/>
            </a:pPr>
            <a:r>
              <a:rPr lang="pt-BR" sz="2400" b="1" dirty="0" smtClean="0">
                <a:solidFill>
                  <a:schemeClr val="tx2"/>
                </a:solidFill>
                <a:latin typeface="Arial" charset="0"/>
              </a:rPr>
              <a:t>www.sanasa.com.br</a:t>
            </a:r>
          </a:p>
          <a:p>
            <a:pPr algn="ctr">
              <a:buSzPct val="95000"/>
            </a:pPr>
            <a:endParaRPr lang="pt-BR" sz="2400" b="1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200" b="1" dirty="0" smtClean="0">
                <a:solidFill>
                  <a:schemeClr val="tx2"/>
                </a:solidFill>
                <a:latin typeface="Arial" charset="0"/>
              </a:rPr>
              <a:t>MENU RESPONSABILIDADE SOCIAL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endParaRPr lang="pt-BR" sz="2800" b="1" dirty="0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800" b="1" dirty="0" smtClean="0">
                <a:solidFill>
                  <a:schemeClr val="tx2"/>
                </a:solidFill>
                <a:latin typeface="Arial" charset="0"/>
              </a:rPr>
              <a:t>Obrigado </a:t>
            </a:r>
            <a:r>
              <a:rPr lang="pt-BR" sz="2800" b="1" dirty="0" smtClean="0">
                <a:solidFill>
                  <a:schemeClr val="tx2"/>
                </a:solidFill>
                <a:latin typeface="Arial" charset="0"/>
              </a:rPr>
              <a:t>!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800" b="1" dirty="0" smtClean="0">
                <a:solidFill>
                  <a:schemeClr val="tx2"/>
                </a:solidFill>
                <a:latin typeface="Arial" charset="0"/>
              </a:rPr>
              <a:t>Fernando Rossilho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2800" b="1" dirty="0" smtClean="0">
                <a:solidFill>
                  <a:schemeClr val="tx2"/>
                </a:solidFill>
                <a:latin typeface="Arial" charset="0"/>
              </a:rPr>
              <a:t>Leniter Sertório</a:t>
            </a:r>
            <a:r>
              <a:rPr lang="pt-BR" sz="3600" b="1" dirty="0" smtClean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pt-BR" sz="1600" b="1" dirty="0" smtClean="0">
                <a:solidFill>
                  <a:srgbClr val="000066"/>
                </a:solidFill>
                <a:latin typeface="Arial" charset="0"/>
              </a:rPr>
              <a:t>___________________________________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Voluntariado </a:t>
            </a:r>
            <a:r>
              <a:rPr lang="pt-BR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Sanasa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/>
            </a:r>
            <a:b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</a:br>
            <a:endParaRPr lang="pt-BR" sz="1600" b="1" dirty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dirty="0" smtClean="0">
                <a:solidFill>
                  <a:schemeClr val="tx2"/>
                </a:solidFill>
                <a:latin typeface="Arial" charset="0"/>
              </a:rPr>
              <a:t>E-mails</a:t>
            </a:r>
            <a:r>
              <a:rPr lang="pt-BR" sz="1600" b="1" dirty="0" smtClean="0">
                <a:solidFill>
                  <a:srgbClr val="000066"/>
                </a:solidFill>
                <a:latin typeface="Arial" charset="0"/>
              </a:rPr>
              <a:t>: 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f</a:t>
            </a: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ernando.rossilho@sanasa.com.br</a:t>
            </a:r>
            <a:r>
              <a:rPr lang="pt-BR" sz="1600" b="1" dirty="0" smtClean="0">
                <a:solidFill>
                  <a:srgbClr val="000066"/>
                </a:solidFill>
                <a:latin typeface="Arial" charset="0"/>
              </a:rPr>
              <a:t/>
            </a:r>
            <a:br>
              <a:rPr lang="pt-BR" sz="1600" b="1" dirty="0" smtClean="0">
                <a:solidFill>
                  <a:srgbClr val="000066"/>
                </a:solidFill>
                <a:latin typeface="Arial" charset="0"/>
              </a:rPr>
            </a:b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leniter.sertorio@sanasa.com.br</a:t>
            </a:r>
            <a:b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</a:br>
            <a:r>
              <a:rPr lang="pt-B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voluntariado@sanasa.com.br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endParaRPr lang="pt-BR" sz="1600" b="1" dirty="0" smtClean="0">
              <a:solidFill>
                <a:srgbClr val="000066"/>
              </a:solidFill>
              <a:latin typeface="Arial" charset="0"/>
            </a:endParaRPr>
          </a:p>
          <a:p>
            <a:pPr algn="ctr" eaLnBrk="1" hangingPunct="1">
              <a:buSzPct val="95000"/>
              <a:buFont typeface="Corbel" pitchFamily="34" charset="0"/>
              <a:buNone/>
            </a:pPr>
            <a:r>
              <a:rPr lang="pt-BR" sz="1600" b="1" dirty="0" smtClean="0">
                <a:solidFill>
                  <a:schemeClr val="tx2"/>
                </a:solidFill>
                <a:latin typeface="Arial" charset="0"/>
              </a:rPr>
              <a:t>Contato</a:t>
            </a:r>
            <a:r>
              <a:rPr lang="pt-BR" sz="1600" b="1" dirty="0" smtClean="0">
                <a:solidFill>
                  <a:srgbClr val="000066"/>
                </a:solidFill>
                <a:latin typeface="Arial" charset="0"/>
              </a:rPr>
              <a:t>: </a:t>
            </a:r>
            <a:r>
              <a:rPr lang="pt-B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(19) 3735-5400</a:t>
            </a:r>
          </a:p>
          <a:p>
            <a:pPr algn="ctr" eaLnBrk="1" hangingPunct="1">
              <a:buSzPct val="95000"/>
              <a:buFont typeface="Corbel" pitchFamily="34" charset="0"/>
              <a:buNone/>
            </a:pPr>
            <a:endParaRPr lang="pt-BR" sz="28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133651" y="260648"/>
            <a:ext cx="7272808" cy="5760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MAIS INFORMAÇÕES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4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 txBox="1">
            <a:spLocks/>
          </p:cNvSpPr>
          <p:nvPr/>
        </p:nvSpPr>
        <p:spPr bwMode="auto">
          <a:xfrm>
            <a:off x="-8586" y="254000"/>
            <a:ext cx="9324975" cy="101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95000"/>
              <a:buFont typeface="Corbel" pitchFamily="34" charset="0"/>
              <a:buNone/>
            </a:pPr>
            <a:endParaRPr lang="pt-BR" sz="1600" i="1" dirty="0">
              <a:solidFill>
                <a:srgbClr val="0099FF"/>
              </a:solidFill>
              <a:latin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38" y="116632"/>
            <a:ext cx="1596850" cy="1128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6553200" cy="53975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ixaDeTexto 4"/>
          <p:cNvSpPr txBox="1"/>
          <p:nvPr/>
        </p:nvSpPr>
        <p:spPr>
          <a:xfrm>
            <a:off x="1979712" y="260648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DESCARTE INADEQUADO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4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13" y="3898568"/>
            <a:ext cx="3044723" cy="2554768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6" y="3898566"/>
            <a:ext cx="3019058" cy="2554769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6" y="1210403"/>
            <a:ext cx="3044724" cy="2607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13" y="1210402"/>
            <a:ext cx="3044723" cy="260707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8" name="CaixaDeTexto 7"/>
          <p:cNvSpPr txBox="1"/>
          <p:nvPr/>
        </p:nvSpPr>
        <p:spPr>
          <a:xfrm>
            <a:off x="611560" y="26064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 AMBIENTAL NA REDE DE ESGOTO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0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95" y="3620604"/>
            <a:ext cx="2724324" cy="2040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9" y="1511331"/>
            <a:ext cx="2750279" cy="1999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488599"/>
            <a:ext cx="2802193" cy="1996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66" y="3618003"/>
            <a:ext cx="2724325" cy="20432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20604"/>
            <a:ext cx="2802193" cy="2040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CaixaDeTexto 11"/>
          <p:cNvSpPr txBox="1"/>
          <p:nvPr/>
        </p:nvSpPr>
        <p:spPr>
          <a:xfrm>
            <a:off x="1115616" y="2554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ONERA GASTOS COM TRATAMENTO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20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5616" y="25548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ALTERNATIVA: PROJETO ÁGUA LIMPA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63" y="2324243"/>
            <a:ext cx="2170152" cy="174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303039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BR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GESTÃO, </a:t>
            </a: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ARTICULAÇÃO E CONTROLE DO </a:t>
            </a:r>
            <a:r>
              <a:rPr lang="pt-BR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</a:t>
            </a:r>
            <a:endParaRPr lang="pt-BR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45085"/>
            <a:ext cx="8196599" cy="579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8034132" cy="56813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17541" y="319021"/>
            <a:ext cx="15990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pt-BR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</a:t>
            </a:r>
            <a:endParaRPr lang="pt-BR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1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660</Words>
  <Application>Microsoft Office PowerPoint</Application>
  <PresentationFormat>Apresentação na tela (4:3)</PresentationFormat>
  <Paragraphs>260</Paragraphs>
  <Slides>34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1_Personalizar design</vt:lpstr>
      <vt:lpstr>Personalizar design</vt:lpstr>
      <vt:lpstr>2_Personalizar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TRIPÉ DA SUSTENTENTABILIDADE </vt:lpstr>
      <vt:lpstr>PARCERIA COM VOLUNTARIADO SANASA – CHAMAMENTO PÚBLICO</vt:lpstr>
      <vt:lpstr>MAPEAMENTO INICIAL</vt:lpstr>
      <vt:lpstr>REORGANIZAÇÃO DA LOGÍSTICA</vt:lpstr>
      <vt:lpstr>MAPEAMENTO REORGANIZADO</vt:lpstr>
      <vt:lpstr>PONTOS DE COLETA À COMUNIDADE</vt:lpstr>
      <vt:lpstr>AMPLIAÇÃO E DEMAIS PARCERIAS</vt:lpstr>
      <vt:lpstr>COMUNICAÇÃO </vt:lpstr>
      <vt:lpstr>Apresentação do PowerPoint</vt:lpstr>
      <vt:lpstr>Apresentação do PowerPoint</vt:lpstr>
      <vt:lpstr>Apresentação do PowerPoint</vt:lpstr>
      <vt:lpstr>Apresentação do PowerPoint</vt:lpstr>
      <vt:lpstr>SENSIBILIZAÇÃO DOS FUNCIONÁRIOS</vt:lpstr>
      <vt:lpstr>RESULTADOS</vt:lpstr>
      <vt:lpstr>LITROS ARRECADADOS</vt:lpstr>
      <vt:lpstr>RECEITA </vt:lpstr>
      <vt:lpstr>RESULTADOS SOCIAIS</vt:lpstr>
      <vt:lpstr>DESTAQUES</vt:lpstr>
      <vt:lpstr>DESTAQUE – PLANTA DE CONSTRUÇÃO</vt:lpstr>
      <vt:lpstr>CONCLUSÃO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Alessandro Tetzner</dc:creator>
  <cp:lastModifiedBy>Leniter Sertorio</cp:lastModifiedBy>
  <cp:revision>266</cp:revision>
  <cp:lastPrinted>2013-03-06T14:17:17Z</cp:lastPrinted>
  <dcterms:created xsi:type="dcterms:W3CDTF">2013-01-21T13:05:03Z</dcterms:created>
  <dcterms:modified xsi:type="dcterms:W3CDTF">2017-06-19T14:09:52Z</dcterms:modified>
</cp:coreProperties>
</file>