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6"/>
  </p:handoutMasterIdLst>
  <p:sldIdLst>
    <p:sldId id="256" r:id="rId2"/>
    <p:sldId id="278" r:id="rId3"/>
    <p:sldId id="258" r:id="rId4"/>
    <p:sldId id="277" r:id="rId5"/>
    <p:sldId id="260" r:id="rId6"/>
    <p:sldId id="261" r:id="rId7"/>
    <p:sldId id="276" r:id="rId8"/>
    <p:sldId id="263" r:id="rId9"/>
    <p:sldId id="266" r:id="rId10"/>
    <p:sldId id="267" r:id="rId11"/>
    <p:sldId id="262" r:id="rId12"/>
    <p:sldId id="264" r:id="rId13"/>
    <p:sldId id="275" r:id="rId14"/>
    <p:sldId id="265" r:id="rId15"/>
    <p:sldId id="268" r:id="rId16"/>
    <p:sldId id="269" r:id="rId17"/>
    <p:sldId id="270" r:id="rId18"/>
    <p:sldId id="271" r:id="rId19"/>
    <p:sldId id="272" r:id="rId20"/>
    <p:sldId id="273" r:id="rId21"/>
    <p:sldId id="280" r:id="rId22"/>
    <p:sldId id="281" r:id="rId23"/>
    <p:sldId id="279" r:id="rId24"/>
    <p:sldId id="274" r:id="rId2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EEE6"/>
    <a:srgbClr val="FBFAF8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>
        <p:scale>
          <a:sx n="80" d="100"/>
          <a:sy n="80" d="100"/>
        </p:scale>
        <p:origin x="-1752" y="-8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WazPc\Documents\cynthia\Pos%20Doc\Banco%20de%20dados\revisado\Pernambuco\final\Graficos_140926_R01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 b="0"/>
            </a:pPr>
            <a:r>
              <a:rPr lang="pt-BR" sz="1400" b="0"/>
              <a:t>População</a:t>
            </a:r>
            <a:r>
              <a:rPr lang="pt-BR" sz="1400" b="0" baseline="0"/>
              <a:t> Total por RD</a:t>
            </a:r>
            <a:endParaRPr lang="pt-BR" sz="1400" b="0"/>
          </a:p>
        </c:rich>
      </c:tx>
      <c:layout>
        <c:manualLayout>
          <c:xMode val="edge"/>
          <c:yMode val="edge"/>
          <c:x val="0.33443574059426751"/>
          <c:y val="0"/>
        </c:manualLayout>
      </c:layout>
      <c:overlay val="1"/>
    </c:title>
    <c:plotArea>
      <c:layout>
        <c:manualLayout>
          <c:layoutTarget val="inner"/>
          <c:xMode val="edge"/>
          <c:yMode val="edge"/>
          <c:x val="0.11612354219182722"/>
          <c:y val="8.3135853362939979E-2"/>
          <c:w val="0.72258185185185153"/>
          <c:h val="0.82636934534207007"/>
        </c:manualLayout>
      </c:layout>
      <c:barChart>
        <c:barDir val="col"/>
        <c:grouping val="clustered"/>
        <c:ser>
          <c:idx val="12"/>
          <c:order val="0"/>
          <c:tx>
            <c:v>População Total -12 RD's</c:v>
          </c:tx>
          <c:spPr>
            <a:solidFill>
              <a:schemeClr val="tx1"/>
            </a:solidFill>
          </c:spPr>
          <c:dLbls>
            <c:txPr>
              <a:bodyPr/>
              <a:lstStyle/>
              <a:p>
                <a:pPr>
                  <a:defRPr sz="700"/>
                </a:pPr>
                <a:endParaRPr lang="pt-BR"/>
              </a:p>
            </c:txPr>
            <c:showVal val="1"/>
          </c:dLbls>
          <c:val>
            <c:numRef>
              <c:f>'1-Gráficos Pop e Per Capita'!$AA$20</c:f>
              <c:numCache>
                <c:formatCode>#,##0</c:formatCode>
                <c:ptCount val="1"/>
                <c:pt idx="0">
                  <c:v>8965507</c:v>
                </c:pt>
              </c:numCache>
            </c:numRef>
          </c:val>
        </c:ser>
        <c:ser>
          <c:idx val="0"/>
          <c:order val="1"/>
          <c:tx>
            <c:strRef>
              <c:f>'1-Gráficos Pop e Per Capita'!$Y$7</c:f>
              <c:strCache>
                <c:ptCount val="1"/>
                <c:pt idx="0">
                  <c:v>Agreste Setentrional</c:v>
                </c:pt>
              </c:strCache>
            </c:strRef>
          </c:tx>
          <c:spPr>
            <a:solidFill>
              <a:srgbClr val="AAD2B4"/>
            </a:solidFill>
          </c:spPr>
          <c:dLbls>
            <c:txPr>
              <a:bodyPr/>
              <a:lstStyle/>
              <a:p>
                <a:pPr>
                  <a:defRPr sz="700"/>
                </a:pPr>
                <a:endParaRPr lang="pt-BR"/>
              </a:p>
            </c:txPr>
            <c:showVal val="1"/>
          </c:dLbls>
          <c:cat>
            <c:strLit>
              <c:ptCount val="1"/>
              <c:pt idx="0">
                <c:v>Regiões de Desenvolvimento - RD's</c:v>
              </c:pt>
            </c:strLit>
          </c:cat>
          <c:val>
            <c:numRef>
              <c:f>'1-Gráficos Pop e Per Capita'!$AA$7</c:f>
              <c:numCache>
                <c:formatCode>#,##0</c:formatCode>
                <c:ptCount val="1"/>
                <c:pt idx="0">
                  <c:v>537240</c:v>
                </c:pt>
              </c:numCache>
            </c:numRef>
          </c:val>
        </c:ser>
        <c:ser>
          <c:idx val="1"/>
          <c:order val="2"/>
          <c:tx>
            <c:strRef>
              <c:f>'1-Gráficos Pop e Per Capita'!$Y$8</c:f>
              <c:strCache>
                <c:ptCount val="1"/>
                <c:pt idx="0">
                  <c:v>Agreste Central</c:v>
                </c:pt>
              </c:strCache>
            </c:strRef>
          </c:tx>
          <c:spPr>
            <a:solidFill>
              <a:srgbClr val="50623C"/>
            </a:solidFill>
          </c:spPr>
          <c:dLbls>
            <c:txPr>
              <a:bodyPr/>
              <a:lstStyle/>
              <a:p>
                <a:pPr>
                  <a:defRPr sz="700"/>
                </a:pPr>
                <a:endParaRPr lang="pt-BR"/>
              </a:p>
            </c:txPr>
            <c:showVal val="1"/>
          </c:dLbls>
          <c:cat>
            <c:strLit>
              <c:ptCount val="1"/>
              <c:pt idx="0">
                <c:v>Regiões de Desenvolvimento - RD's</c:v>
              </c:pt>
            </c:strLit>
          </c:cat>
          <c:val>
            <c:numRef>
              <c:f>'1-Gráficos Pop e Per Capita'!$AA$8</c:f>
              <c:numCache>
                <c:formatCode>#,##0</c:formatCode>
                <c:ptCount val="1"/>
                <c:pt idx="0">
                  <c:v>1072964</c:v>
                </c:pt>
              </c:numCache>
            </c:numRef>
          </c:val>
        </c:ser>
        <c:ser>
          <c:idx val="2"/>
          <c:order val="3"/>
          <c:tx>
            <c:strRef>
              <c:f>'1-Gráficos Pop e Per Capita'!$Y$9</c:f>
              <c:strCache>
                <c:ptCount val="1"/>
                <c:pt idx="0">
                  <c:v>Agreste Meridional</c:v>
                </c:pt>
              </c:strCache>
            </c:strRef>
          </c:tx>
          <c:spPr>
            <a:solidFill>
              <a:srgbClr val="B2CC44"/>
            </a:solidFill>
          </c:spPr>
          <c:dLbls>
            <c:txPr>
              <a:bodyPr/>
              <a:lstStyle/>
              <a:p>
                <a:pPr>
                  <a:defRPr sz="700"/>
                </a:pPr>
                <a:endParaRPr lang="pt-BR"/>
              </a:p>
            </c:txPr>
            <c:showVal val="1"/>
          </c:dLbls>
          <c:cat>
            <c:strLit>
              <c:ptCount val="1"/>
              <c:pt idx="0">
                <c:v>Regiões de Desenvolvimento - RD's</c:v>
              </c:pt>
            </c:strLit>
          </c:cat>
          <c:val>
            <c:numRef>
              <c:f>'1-Gráficos Pop e Per Capita'!$AA$9</c:f>
              <c:numCache>
                <c:formatCode>#,##0</c:formatCode>
                <c:ptCount val="1"/>
                <c:pt idx="0">
                  <c:v>650108</c:v>
                </c:pt>
              </c:numCache>
            </c:numRef>
          </c:val>
        </c:ser>
        <c:ser>
          <c:idx val="3"/>
          <c:order val="4"/>
          <c:tx>
            <c:strRef>
              <c:f>'1-Gráficos Pop e Per Capita'!$Y$10</c:f>
              <c:strCache>
                <c:ptCount val="1"/>
                <c:pt idx="0">
                  <c:v>Metropolitana</c:v>
                </c:pt>
              </c:strCache>
            </c:strRef>
          </c:tx>
          <c:spPr>
            <a:solidFill>
              <a:srgbClr val="DADAD5"/>
            </a:solidFill>
          </c:spPr>
          <c:dLbls>
            <c:txPr>
              <a:bodyPr/>
              <a:lstStyle/>
              <a:p>
                <a:pPr>
                  <a:defRPr sz="700"/>
                </a:pPr>
                <a:endParaRPr lang="pt-BR"/>
              </a:p>
            </c:txPr>
            <c:showVal val="1"/>
          </c:dLbls>
          <c:cat>
            <c:strLit>
              <c:ptCount val="1"/>
              <c:pt idx="0">
                <c:v>Regiões de Desenvolvimento - RD's</c:v>
              </c:pt>
            </c:strLit>
          </c:cat>
          <c:val>
            <c:numRef>
              <c:f>'1-Gráficos Pop e Per Capita'!$AA$10</c:f>
              <c:numCache>
                <c:formatCode>#,##0</c:formatCode>
                <c:ptCount val="1"/>
                <c:pt idx="0">
                  <c:v>3758929</c:v>
                </c:pt>
              </c:numCache>
            </c:numRef>
          </c:val>
        </c:ser>
        <c:ser>
          <c:idx val="4"/>
          <c:order val="5"/>
          <c:tx>
            <c:strRef>
              <c:f>'1-Gráficos Pop e Per Capita'!$Y$11</c:f>
              <c:strCache>
                <c:ptCount val="1"/>
                <c:pt idx="0">
                  <c:v>Mata Norte</c:v>
                </c:pt>
              </c:strCache>
            </c:strRef>
          </c:tx>
          <c:spPr>
            <a:solidFill>
              <a:srgbClr val="A69FCC"/>
            </a:solidFill>
          </c:spPr>
          <c:dLbls>
            <c:txPr>
              <a:bodyPr/>
              <a:lstStyle/>
              <a:p>
                <a:pPr>
                  <a:defRPr sz="700"/>
                </a:pPr>
                <a:endParaRPr lang="pt-BR"/>
              </a:p>
            </c:txPr>
            <c:showVal val="1"/>
          </c:dLbls>
          <c:cat>
            <c:strLit>
              <c:ptCount val="1"/>
              <c:pt idx="0">
                <c:v>Regiões de Desenvolvimento - RD's</c:v>
              </c:pt>
            </c:strLit>
          </c:cat>
          <c:val>
            <c:numRef>
              <c:f>'1-Gráficos Pop e Per Capita'!$AA$11</c:f>
              <c:numCache>
                <c:formatCode>#,##0</c:formatCode>
                <c:ptCount val="1"/>
                <c:pt idx="0">
                  <c:v>585866</c:v>
                </c:pt>
              </c:numCache>
            </c:numRef>
          </c:val>
        </c:ser>
        <c:ser>
          <c:idx val="5"/>
          <c:order val="6"/>
          <c:tx>
            <c:strRef>
              <c:f>'1-Gráficos Pop e Per Capita'!$Y$12</c:f>
              <c:strCache>
                <c:ptCount val="1"/>
                <c:pt idx="0">
                  <c:v>Mata Sul</c:v>
                </c:pt>
              </c:strCache>
            </c:strRef>
          </c:tx>
          <c:spPr>
            <a:solidFill>
              <a:srgbClr val="3354A1"/>
            </a:solidFill>
          </c:spPr>
          <c:dLbls>
            <c:txPr>
              <a:bodyPr/>
              <a:lstStyle/>
              <a:p>
                <a:pPr>
                  <a:defRPr sz="700"/>
                </a:pPr>
                <a:endParaRPr lang="pt-BR"/>
              </a:p>
            </c:txPr>
            <c:showVal val="1"/>
          </c:dLbls>
          <c:cat>
            <c:strLit>
              <c:ptCount val="1"/>
              <c:pt idx="0">
                <c:v>Regiões de Desenvolvimento - RD's</c:v>
              </c:pt>
            </c:strLit>
          </c:cat>
          <c:val>
            <c:numRef>
              <c:f>'1-Gráficos Pop e Per Capita'!$AA$12</c:f>
              <c:numCache>
                <c:formatCode>#,##0</c:formatCode>
                <c:ptCount val="1"/>
                <c:pt idx="0">
                  <c:v>746877</c:v>
                </c:pt>
              </c:numCache>
            </c:numRef>
          </c:val>
        </c:ser>
        <c:ser>
          <c:idx val="6"/>
          <c:order val="7"/>
          <c:tx>
            <c:strRef>
              <c:f>'1-Gráficos Pop e Per Capita'!$Y$13</c:f>
              <c:strCache>
                <c:ptCount val="1"/>
                <c:pt idx="0">
                  <c:v>Sertão do Moxotó</c:v>
                </c:pt>
              </c:strCache>
            </c:strRef>
          </c:tx>
          <c:spPr>
            <a:solidFill>
              <a:srgbClr val="F8B166"/>
            </a:solidFill>
          </c:spPr>
          <c:dLbls>
            <c:dLbl>
              <c:idx val="0"/>
              <c:layout>
                <c:manualLayout>
                  <c:x val="0"/>
                  <c:y val="1.7314394294429946E-2"/>
                </c:manualLayout>
              </c:layout>
              <c:showVal val="1"/>
            </c:dLbl>
            <c:txPr>
              <a:bodyPr/>
              <a:lstStyle/>
              <a:p>
                <a:pPr>
                  <a:defRPr sz="700"/>
                </a:pPr>
                <a:endParaRPr lang="pt-BR"/>
              </a:p>
            </c:txPr>
            <c:showVal val="1"/>
          </c:dLbls>
          <c:cat>
            <c:strLit>
              <c:ptCount val="1"/>
              <c:pt idx="0">
                <c:v>Regiões de Desenvolvimento - RD's</c:v>
              </c:pt>
            </c:strLit>
          </c:cat>
          <c:val>
            <c:numRef>
              <c:f>'1-Gráficos Pop e Per Capita'!$AA$13</c:f>
              <c:numCache>
                <c:formatCode>#,##0</c:formatCode>
                <c:ptCount val="1"/>
                <c:pt idx="0">
                  <c:v>217938</c:v>
                </c:pt>
              </c:numCache>
            </c:numRef>
          </c:val>
        </c:ser>
        <c:ser>
          <c:idx val="7"/>
          <c:order val="8"/>
          <c:tx>
            <c:strRef>
              <c:f>'1-Gráficos Pop e Per Capita'!$Y$14</c:f>
              <c:strCache>
                <c:ptCount val="1"/>
                <c:pt idx="0">
                  <c:v>Sertão do Pajéu</c:v>
                </c:pt>
              </c:strCache>
            </c:strRef>
          </c:tx>
          <c:spPr>
            <a:solidFill>
              <a:srgbClr val="A83221"/>
            </a:solidFill>
          </c:spPr>
          <c:dLbls>
            <c:txPr>
              <a:bodyPr/>
              <a:lstStyle/>
              <a:p>
                <a:pPr>
                  <a:defRPr sz="700"/>
                </a:pPr>
                <a:endParaRPr lang="pt-BR"/>
              </a:p>
            </c:txPr>
            <c:showVal val="1"/>
          </c:dLbls>
          <c:cat>
            <c:strLit>
              <c:ptCount val="1"/>
              <c:pt idx="0">
                <c:v>Regiões de Desenvolvimento - RD's</c:v>
              </c:pt>
            </c:strLit>
          </c:cat>
          <c:val>
            <c:numRef>
              <c:f>'1-Gráficos Pop e Per Capita'!$AA$14</c:f>
              <c:numCache>
                <c:formatCode>#,##0</c:formatCode>
                <c:ptCount val="1"/>
                <c:pt idx="0">
                  <c:v>317217</c:v>
                </c:pt>
              </c:numCache>
            </c:numRef>
          </c:val>
        </c:ser>
        <c:ser>
          <c:idx val="8"/>
          <c:order val="9"/>
          <c:tx>
            <c:strRef>
              <c:f>'1-Gráficos Pop e Per Capita'!$Y$15</c:f>
              <c:strCache>
                <c:ptCount val="1"/>
                <c:pt idx="0">
                  <c:v>Sertão de Itaparica</c:v>
                </c:pt>
              </c:strCache>
            </c:strRef>
          </c:tx>
          <c:spPr>
            <a:solidFill>
              <a:srgbClr val="EE4428"/>
            </a:solidFill>
          </c:spPr>
          <c:dLbls>
            <c:dLbl>
              <c:idx val="0"/>
              <c:layout>
                <c:manualLayout>
                  <c:x val="-4.7037037037037733E-3"/>
                  <c:y val="1.2985795720822441E-2"/>
                </c:manualLayout>
              </c:layout>
              <c:showVal val="1"/>
            </c:dLbl>
            <c:txPr>
              <a:bodyPr/>
              <a:lstStyle/>
              <a:p>
                <a:pPr>
                  <a:defRPr sz="700"/>
                </a:pPr>
                <a:endParaRPr lang="pt-BR"/>
              </a:p>
            </c:txPr>
            <c:showVal val="1"/>
          </c:dLbls>
          <c:cat>
            <c:strLit>
              <c:ptCount val="1"/>
              <c:pt idx="0">
                <c:v>Regiões de Desenvolvimento - RD's</c:v>
              </c:pt>
            </c:strLit>
          </c:cat>
          <c:val>
            <c:numRef>
              <c:f>'1-Gráficos Pop e Per Capita'!$AA$15</c:f>
              <c:numCache>
                <c:formatCode>#,##0</c:formatCode>
                <c:ptCount val="1"/>
                <c:pt idx="0">
                  <c:v>137580</c:v>
                </c:pt>
              </c:numCache>
            </c:numRef>
          </c:val>
        </c:ser>
        <c:ser>
          <c:idx val="9"/>
          <c:order val="10"/>
          <c:tx>
            <c:strRef>
              <c:f>'1-Gráficos Pop e Per Capita'!$Y$16</c:f>
              <c:strCache>
                <c:ptCount val="1"/>
                <c:pt idx="0">
                  <c:v>Sertão central</c:v>
                </c:pt>
              </c:strCache>
            </c:strRef>
          </c:tx>
          <c:spPr>
            <a:solidFill>
              <a:srgbClr val="FAA419"/>
            </a:solidFill>
          </c:spPr>
          <c:dLbls>
            <c:txPr>
              <a:bodyPr/>
              <a:lstStyle/>
              <a:p>
                <a:pPr>
                  <a:defRPr sz="700"/>
                </a:pPr>
                <a:endParaRPr lang="pt-BR"/>
              </a:p>
            </c:txPr>
            <c:showVal val="1"/>
          </c:dLbls>
          <c:cat>
            <c:strLit>
              <c:ptCount val="1"/>
              <c:pt idx="0">
                <c:v>Regiões de Desenvolvimento - RD's</c:v>
              </c:pt>
            </c:strLit>
          </c:cat>
          <c:val>
            <c:numRef>
              <c:f>'1-Gráficos Pop e Per Capita'!$AA$16</c:f>
              <c:numCache>
                <c:formatCode>#,##0</c:formatCode>
                <c:ptCount val="1"/>
                <c:pt idx="0">
                  <c:v>173774</c:v>
                </c:pt>
              </c:numCache>
            </c:numRef>
          </c:val>
        </c:ser>
        <c:ser>
          <c:idx val="10"/>
          <c:order val="11"/>
          <c:tx>
            <c:strRef>
              <c:f>'1-Gráficos Pop e Per Capita'!$Y$17</c:f>
              <c:strCache>
                <c:ptCount val="1"/>
                <c:pt idx="0">
                  <c:v>Sertão Araripe</c:v>
                </c:pt>
              </c:strCache>
            </c:strRef>
          </c:tx>
          <c:spPr>
            <a:solidFill>
              <a:srgbClr val="FFF9C3"/>
            </a:solidFill>
          </c:spPr>
          <c:dLbls>
            <c:txPr>
              <a:bodyPr/>
              <a:lstStyle/>
              <a:p>
                <a:pPr>
                  <a:defRPr sz="700"/>
                </a:pPr>
                <a:endParaRPr lang="pt-BR"/>
              </a:p>
            </c:txPr>
            <c:showVal val="1"/>
          </c:dLbls>
          <c:cat>
            <c:strLit>
              <c:ptCount val="1"/>
              <c:pt idx="0">
                <c:v>Regiões de Desenvolvimento - RD's</c:v>
              </c:pt>
            </c:strLit>
          </c:cat>
          <c:val>
            <c:numRef>
              <c:f>'1-Gráficos Pop e Per Capita'!$AA$17</c:f>
              <c:numCache>
                <c:formatCode>#,##0</c:formatCode>
                <c:ptCount val="1"/>
                <c:pt idx="0">
                  <c:v>313611</c:v>
                </c:pt>
              </c:numCache>
            </c:numRef>
          </c:val>
        </c:ser>
        <c:ser>
          <c:idx val="11"/>
          <c:order val="12"/>
          <c:tx>
            <c:strRef>
              <c:f>'1-Gráficos Pop e Per Capita'!$Y$18</c:f>
              <c:strCache>
                <c:ptCount val="1"/>
                <c:pt idx="0">
                  <c:v>Sertão São Francisco</c:v>
                </c:pt>
              </c:strCache>
            </c:strRef>
          </c:tx>
          <c:spPr>
            <a:solidFill>
              <a:srgbClr val="F8B392"/>
            </a:solidFill>
          </c:spPr>
          <c:dLbls>
            <c:txPr>
              <a:bodyPr/>
              <a:lstStyle/>
              <a:p>
                <a:pPr>
                  <a:defRPr sz="700"/>
                </a:pPr>
                <a:endParaRPr lang="pt-BR"/>
              </a:p>
            </c:txPr>
            <c:showVal val="1"/>
          </c:dLbls>
          <c:cat>
            <c:strLit>
              <c:ptCount val="1"/>
              <c:pt idx="0">
                <c:v>Regiões de Desenvolvimento - RD's</c:v>
              </c:pt>
            </c:strLit>
          </c:cat>
          <c:val>
            <c:numRef>
              <c:f>'1-Gráficos Pop e Per Capita'!$AA$18</c:f>
              <c:numCache>
                <c:formatCode>#,##0</c:formatCode>
                <c:ptCount val="1"/>
                <c:pt idx="0">
                  <c:v>453403</c:v>
                </c:pt>
              </c:numCache>
            </c:numRef>
          </c:val>
        </c:ser>
        <c:overlap val="-25"/>
        <c:axId val="90588288"/>
        <c:axId val="90589824"/>
      </c:barChart>
      <c:catAx>
        <c:axId val="90588288"/>
        <c:scaling>
          <c:orientation val="minMax"/>
        </c:scaling>
        <c:axPos val="b"/>
        <c:tickLblPos val="nextTo"/>
        <c:txPr>
          <a:bodyPr/>
          <a:lstStyle/>
          <a:p>
            <a:pPr>
              <a:defRPr sz="800" b="1"/>
            </a:pPr>
            <a:endParaRPr lang="pt-BR"/>
          </a:p>
        </c:txPr>
        <c:crossAx val="90589824"/>
        <c:crosses val="autoZero"/>
        <c:auto val="1"/>
        <c:lblAlgn val="ctr"/>
        <c:lblOffset val="100"/>
      </c:catAx>
      <c:valAx>
        <c:axId val="90589824"/>
        <c:scaling>
          <c:orientation val="minMax"/>
        </c:scaling>
        <c:axPos val="l"/>
        <c:title>
          <c:tx>
            <c:rich>
              <a:bodyPr rot="-5400000" vert="horz"/>
              <a:lstStyle/>
              <a:p>
                <a:pPr>
                  <a:defRPr sz="800" b="1"/>
                </a:pPr>
                <a:r>
                  <a:rPr lang="pt-BR" sz="800" b="1"/>
                  <a:t>População</a:t>
                </a:r>
                <a:r>
                  <a:rPr lang="pt-BR" sz="800" b="1" baseline="0"/>
                  <a:t> Total</a:t>
                </a:r>
                <a:endParaRPr lang="pt-BR" sz="800" b="1"/>
              </a:p>
            </c:rich>
          </c:tx>
          <c:layout>
            <c:manualLayout>
              <c:xMode val="edge"/>
              <c:yMode val="edge"/>
              <c:x val="5.7826426076735653E-3"/>
              <c:y val="0.33493086579206194"/>
            </c:manualLayout>
          </c:layout>
        </c:title>
        <c:numFmt formatCode="#,##0" sourceLinked="1"/>
        <c:tickLblPos val="nextTo"/>
        <c:txPr>
          <a:bodyPr/>
          <a:lstStyle/>
          <a:p>
            <a:pPr>
              <a:defRPr sz="800"/>
            </a:pPr>
            <a:endParaRPr lang="pt-BR"/>
          </a:p>
        </c:txPr>
        <c:crossAx val="905882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3072185185185365"/>
          <c:y val="4.6610144939885412E-2"/>
          <c:w val="0.16927814814814851"/>
          <c:h val="0.84617967092425805"/>
        </c:manualLayout>
      </c:layout>
      <c:txPr>
        <a:bodyPr/>
        <a:lstStyle/>
        <a:p>
          <a:pPr>
            <a:defRPr sz="700"/>
          </a:pPr>
          <a:endParaRPr lang="pt-BR"/>
        </a:p>
      </c:txPr>
    </c:legend>
    <c:plotVisOnly val="1"/>
  </c:chart>
  <c:txPr>
    <a:bodyPr/>
    <a:lstStyle/>
    <a:p>
      <a:pPr>
        <a:defRPr>
          <a:latin typeface="Arial" pitchFamily="34" charset="0"/>
          <a:cs typeface="Arial" pitchFamily="34" charset="0"/>
        </a:defRPr>
      </a:pPr>
      <a:endParaRPr lang="pt-BR"/>
    </a:p>
  </c:txPr>
  <c:externalData r:id="rId2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D466CD-FA41-4B1D-8C16-5107FDBC0D32}" type="datetimeFigureOut">
              <a:rPr lang="pt-BR" smtClean="0"/>
              <a:pPr/>
              <a:t>19/06/2017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A121BA-D1E1-43F2-9753-A2CB4A0FFD5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3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3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6" descr="C:\Users\gabriel.silva\Desktop\Faixa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3026"/>
          <a:stretch>
            <a:fillRect/>
          </a:stretch>
        </p:blipFill>
        <p:spPr bwMode="auto">
          <a:xfrm>
            <a:off x="2443048" y="-6739"/>
            <a:ext cx="6501978" cy="1423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058202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5BCC-9072-4890-AF83-E93E95C6CF1C}" type="datetimeFigureOut">
              <a:rPr lang="pt-BR" smtClean="0"/>
              <a:pPr/>
              <a:t>19/06/2017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D68F-B5DA-4F04-A6F4-7B4B51212CE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592187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5BCC-9072-4890-AF83-E93E95C6CF1C}" type="datetimeFigureOut">
              <a:rPr lang="pt-BR" smtClean="0"/>
              <a:pPr/>
              <a:t>19/06/2017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D68F-B5DA-4F04-A6F4-7B4B51212CE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152852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5BCC-9072-4890-AF83-E93E95C6CF1C}" type="datetimeFigureOut">
              <a:rPr lang="pt-BR" smtClean="0"/>
              <a:pPr/>
              <a:t>19/06/2017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D68F-B5DA-4F04-A6F4-7B4B51212CE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297061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5BCC-9072-4890-AF83-E93E95C6CF1C}" type="datetimeFigureOut">
              <a:rPr lang="pt-BR" smtClean="0"/>
              <a:pPr/>
              <a:t>19/06/2017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D68F-B5DA-4F04-A6F4-7B4B51212CE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075995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5BCC-9072-4890-AF83-E93E95C6CF1C}" type="datetimeFigureOut">
              <a:rPr lang="pt-BR" smtClean="0"/>
              <a:pPr/>
              <a:t>19/06/2017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D68F-B5DA-4F04-A6F4-7B4B51212CE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679017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5BCC-9072-4890-AF83-E93E95C6CF1C}" type="datetimeFigureOut">
              <a:rPr lang="pt-BR" smtClean="0"/>
              <a:pPr/>
              <a:t>19/06/2017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D68F-B5DA-4F04-A6F4-7B4B51212CE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4013795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5BCC-9072-4890-AF83-E93E95C6CF1C}" type="datetimeFigureOut">
              <a:rPr lang="pt-BR" smtClean="0"/>
              <a:pPr/>
              <a:t>19/06/2017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D68F-B5DA-4F04-A6F4-7B4B51212CE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2592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5BCC-9072-4890-AF83-E93E95C6CF1C}" type="datetimeFigureOut">
              <a:rPr lang="pt-BR" smtClean="0"/>
              <a:pPr/>
              <a:t>19/06/2017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D68F-B5DA-4F04-A6F4-7B4B51212CE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264662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5BCC-9072-4890-AF83-E93E95C6CF1C}" type="datetimeFigureOut">
              <a:rPr lang="pt-BR" smtClean="0"/>
              <a:pPr/>
              <a:t>19/06/2017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D68F-B5DA-4F04-A6F4-7B4B51212CE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752294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5BCC-9072-4890-AF83-E93E95C6CF1C}" type="datetimeFigureOut">
              <a:rPr lang="pt-BR" smtClean="0"/>
              <a:pPr/>
              <a:t>19/06/2017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D68F-B5DA-4F04-A6F4-7B4B51212CE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119890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C65BCC-9072-4890-AF83-E93E95C6CF1C}" type="datetimeFigureOut">
              <a:rPr lang="pt-BR" smtClean="0"/>
              <a:pPr/>
              <a:t>19/06/2017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9DD68F-B5DA-4F04-A6F4-7B4B51212CE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4144556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jpeg"/><Relationship Id="rId7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1457171" y="1776976"/>
            <a:ext cx="9144000" cy="2387600"/>
          </a:xfrm>
        </p:spPr>
        <p:txBody>
          <a:bodyPr anchor="ctr" anchorCtr="0">
            <a:normAutofit/>
          </a:bodyPr>
          <a:lstStyle/>
          <a:p>
            <a:pPr algn="ctr"/>
            <a:r>
              <a:rPr lang="pt-BR" b="1" dirty="0" smtClean="0"/>
              <a:t>AVALIAÇÃO DOS CONSÓRCIOS DE RESÍDUOS SÓLIDOS URBANOS EM PERNAMBUCO </a:t>
            </a:r>
            <a:endParaRPr lang="pt-BR" b="1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4294967295"/>
          </p:nvPr>
        </p:nvSpPr>
        <p:spPr>
          <a:xfrm>
            <a:off x="1035131" y="4606159"/>
            <a:ext cx="9144000" cy="1655762"/>
          </a:xfrm>
        </p:spPr>
        <p:txBody>
          <a:bodyPr/>
          <a:lstStyle/>
          <a:p>
            <a:pPr algn="l">
              <a:buNone/>
            </a:pPr>
            <a:r>
              <a:rPr lang="pt-BR" b="1" dirty="0" err="1" smtClean="0"/>
              <a:t>Cynthia</a:t>
            </a:r>
            <a:r>
              <a:rPr lang="pt-BR" b="1" dirty="0" smtClean="0"/>
              <a:t> </a:t>
            </a:r>
            <a:r>
              <a:rPr lang="pt-BR" b="1" dirty="0" err="1" smtClean="0"/>
              <a:t>Fantoni</a:t>
            </a:r>
            <a:r>
              <a:rPr lang="pt-BR" b="1" dirty="0" smtClean="0"/>
              <a:t> Alves Ferreira</a:t>
            </a:r>
          </a:p>
          <a:p>
            <a:pPr>
              <a:buNone/>
            </a:pPr>
            <a:r>
              <a:rPr lang="pt-BR" b="1" dirty="0" smtClean="0"/>
              <a:t>José Fernando Thomé Jucá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990109" y="6044540"/>
            <a:ext cx="56289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Belo Horizonte, 20  de junho de 2017</a:t>
            </a:r>
            <a:endParaRPr lang="pt-BR" sz="2400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201442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4583876" y="617522"/>
            <a:ext cx="4500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METODOLOGIA</a:t>
            </a:r>
            <a:endParaRPr lang="pt-BR" sz="2800" b="1" dirty="0"/>
          </a:p>
        </p:txBody>
      </p:sp>
      <p:sp>
        <p:nvSpPr>
          <p:cNvPr id="10" name="CaixaDeTexto 9"/>
          <p:cNvSpPr txBox="1"/>
          <p:nvPr/>
        </p:nvSpPr>
        <p:spPr>
          <a:xfrm>
            <a:off x="2873831" y="6115798"/>
            <a:ext cx="6365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               </a:t>
            </a:r>
            <a:r>
              <a:rPr lang="pt-BR" b="1" dirty="0" smtClean="0"/>
              <a:t>Aterro sanitário em </a:t>
            </a:r>
            <a:r>
              <a:rPr lang="pt-BR" b="1" dirty="0" err="1" smtClean="0"/>
              <a:t>Agrestina</a:t>
            </a:r>
            <a:r>
              <a:rPr lang="pt-BR" b="1" dirty="0" smtClean="0"/>
              <a:t> – Consórcio COMAGSUL</a:t>
            </a:r>
            <a:endParaRPr lang="pt-BR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43931" y="1520053"/>
            <a:ext cx="5833794" cy="4635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35951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4583876" y="617522"/>
            <a:ext cx="4500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METODOLOGIA</a:t>
            </a:r>
            <a:endParaRPr lang="pt-BR" sz="2800" b="1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47599" y="1865107"/>
            <a:ext cx="10625199" cy="4370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 eaLnBrk="0" hangingPunct="0">
              <a:buFont typeface="Arial" pitchFamily="34" charset="0"/>
              <a:buChar char="•"/>
              <a:tabLst>
                <a:tab pos="539750" algn="l"/>
              </a:tabLst>
            </a:pPr>
            <a:r>
              <a:rPr lang="pt-BR" sz="2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Para </a:t>
            </a:r>
            <a:r>
              <a:rPr lang="pt-BR" sz="2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a coleta de dados </a:t>
            </a:r>
            <a:r>
              <a:rPr lang="pt-BR" sz="2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primários realizados durante o mês de novembro de 2014 </a:t>
            </a:r>
            <a:r>
              <a:rPr lang="pt-BR" sz="2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junto aos representantes dos </a:t>
            </a:r>
            <a:r>
              <a:rPr lang="pt-BR" sz="2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consórcios, foram realizados </a:t>
            </a:r>
            <a:r>
              <a:rPr lang="pt-BR" sz="2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entrevistas semiestruturadas apoiadas por </a:t>
            </a:r>
            <a:r>
              <a:rPr lang="pt-BR" sz="2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dois formulários </a:t>
            </a:r>
            <a:r>
              <a:rPr lang="pt-BR" sz="2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elaborado pelo pesquisador para avaliar o sistema de manejo, tratamento e destinação </a:t>
            </a:r>
            <a:r>
              <a:rPr lang="pt-BR" sz="2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final (Dimensão manejo de RSU) </a:t>
            </a:r>
            <a:r>
              <a:rPr lang="pt-BR" sz="2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e aspectos institucionais e </a:t>
            </a:r>
            <a:r>
              <a:rPr lang="pt-BR" sz="2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legais ( Dimensão estratégica) </a:t>
            </a:r>
            <a:r>
              <a:rPr lang="pt-BR" sz="2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para:</a:t>
            </a:r>
          </a:p>
          <a:p>
            <a:pPr algn="just" eaLnBrk="0" hangingPunct="0">
              <a:tabLst>
                <a:tab pos="539750" algn="l"/>
              </a:tabLst>
            </a:pPr>
            <a:endParaRPr lang="pt-BR" sz="20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just" eaLnBrk="0" hangingPunct="0">
              <a:buFontTx/>
              <a:buChar char="•"/>
              <a:tabLst>
                <a:tab pos="539750" algn="l"/>
              </a:tabLst>
            </a:pPr>
            <a:r>
              <a:rPr lang="pt-BR" sz="2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pt-BR" sz="2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Apuração </a:t>
            </a:r>
            <a:r>
              <a:rPr lang="pt-BR" sz="2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da existência de normas sobre a coleta, tratamento, disposição e atividades congêneres relacionadas a resíduos sólidos.</a:t>
            </a:r>
          </a:p>
          <a:p>
            <a:pPr algn="just" eaLnBrk="0" hangingPunct="0">
              <a:buFontTx/>
              <a:buChar char="•"/>
              <a:tabLst>
                <a:tab pos="539750" algn="l"/>
              </a:tabLst>
            </a:pPr>
            <a:endParaRPr lang="pt-BR" sz="20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just" eaLnBrk="0" hangingPunct="0">
              <a:buFontTx/>
              <a:buChar char="•"/>
              <a:tabLst>
                <a:tab pos="539750" algn="l"/>
              </a:tabLst>
            </a:pPr>
            <a:r>
              <a:rPr lang="pt-BR" sz="2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pt-BR" sz="2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Levantamento </a:t>
            </a:r>
            <a:r>
              <a:rPr lang="pt-BR" sz="2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e análise de documentos institucionais, técnicos e planos existentes na área de abrangência sobre resíduos sólidos, estrutura organizacional, apoio jurídico e demais temas relacionados como Planos Diretores, Planos de Saneamento Básico de Gestão de Resíduos Sólidos.</a:t>
            </a:r>
          </a:p>
          <a:p>
            <a:pPr eaLnBrk="0" hangingPunct="0">
              <a:tabLst>
                <a:tab pos="539750" algn="l"/>
              </a:tabLst>
            </a:pPr>
            <a:endParaRPr lang="pt-BR" dirty="0">
              <a:ea typeface="Times New Roma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5951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4583876" y="617522"/>
            <a:ext cx="4500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METODOLOGIA</a:t>
            </a:r>
            <a:endParaRPr lang="pt-BR" sz="28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4381" y="2196935"/>
            <a:ext cx="5902037" cy="377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aixaDeTexto 7"/>
          <p:cNvSpPr txBox="1">
            <a:spLocks noChangeArrowheads="1"/>
          </p:cNvSpPr>
          <p:nvPr/>
        </p:nvSpPr>
        <p:spPr bwMode="auto">
          <a:xfrm>
            <a:off x="4536451" y="1569213"/>
            <a:ext cx="61214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800" dirty="0" smtClean="0">
                <a:latin typeface="Arial" pitchFamily="34" charset="0"/>
                <a:cs typeface="Arial" pitchFamily="34" charset="0"/>
              </a:rPr>
              <a:t>Dimensão Estratégica</a:t>
            </a:r>
            <a:endParaRPr lang="pt-BR" sz="1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5951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4583876" y="617522"/>
            <a:ext cx="4500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METODOLOGIA</a:t>
            </a:r>
            <a:endParaRPr lang="pt-BR" sz="2800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32158" y="2315691"/>
            <a:ext cx="4934768" cy="331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ixaDeTexto 7"/>
          <p:cNvSpPr txBox="1">
            <a:spLocks noChangeArrowheads="1"/>
          </p:cNvSpPr>
          <p:nvPr/>
        </p:nvSpPr>
        <p:spPr bwMode="auto">
          <a:xfrm>
            <a:off x="4263326" y="1569213"/>
            <a:ext cx="61214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800" dirty="0" smtClean="0">
                <a:latin typeface="Arial" pitchFamily="34" charset="0"/>
                <a:cs typeface="Arial" pitchFamily="34" charset="0"/>
              </a:rPr>
              <a:t>Dimensão Manejo de RSU</a:t>
            </a:r>
            <a:endParaRPr lang="pt-BR" sz="1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5951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4583876" y="617522"/>
            <a:ext cx="4500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RESULTADOS</a:t>
            </a:r>
            <a:endParaRPr lang="pt-BR" sz="2800" b="1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40065" y="2001013"/>
            <a:ext cx="7236443" cy="4685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ixaDeTexto 7"/>
          <p:cNvSpPr txBox="1">
            <a:spLocks noChangeArrowheads="1"/>
          </p:cNvSpPr>
          <p:nvPr/>
        </p:nvSpPr>
        <p:spPr bwMode="auto">
          <a:xfrm>
            <a:off x="3574576" y="1569213"/>
            <a:ext cx="61214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800" dirty="0">
                <a:latin typeface="Arial" pitchFamily="34" charset="0"/>
                <a:cs typeface="Arial" pitchFamily="34" charset="0"/>
              </a:rPr>
              <a:t>Avaliação da </a:t>
            </a:r>
            <a:r>
              <a:rPr lang="pt-BR" sz="1800" dirty="0" smtClean="0">
                <a:latin typeface="Arial" pitchFamily="34" charset="0"/>
                <a:cs typeface="Arial" pitchFamily="34" charset="0"/>
              </a:rPr>
              <a:t>Dimensão Estratégica</a:t>
            </a:r>
            <a:endParaRPr lang="pt-BR" sz="1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5951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4583876" y="617522"/>
            <a:ext cx="4500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RESULTADOS</a:t>
            </a:r>
            <a:endParaRPr lang="pt-BR" sz="2800" b="1" dirty="0"/>
          </a:p>
        </p:txBody>
      </p:sp>
      <p:sp>
        <p:nvSpPr>
          <p:cNvPr id="9" name="CaixaDeTexto 7"/>
          <p:cNvSpPr txBox="1">
            <a:spLocks noChangeArrowheads="1"/>
          </p:cNvSpPr>
          <p:nvPr/>
        </p:nvSpPr>
        <p:spPr bwMode="auto">
          <a:xfrm>
            <a:off x="3574576" y="1569213"/>
            <a:ext cx="61214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800" dirty="0">
                <a:latin typeface="Arial" pitchFamily="34" charset="0"/>
                <a:cs typeface="Arial" pitchFamily="34" charset="0"/>
              </a:rPr>
              <a:t>Avaliação </a:t>
            </a:r>
            <a:r>
              <a:rPr lang="pt-BR" sz="1800" dirty="0" smtClean="0">
                <a:latin typeface="Arial" pitchFamily="34" charset="0"/>
                <a:cs typeface="Arial" pitchFamily="34" charset="0"/>
              </a:rPr>
              <a:t> da Dimensão Manejo de RSU</a:t>
            </a:r>
            <a:endParaRPr lang="pt-BR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06463" y="1916113"/>
            <a:ext cx="6575425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35951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4583876" y="617522"/>
            <a:ext cx="4500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RESULTADOS</a:t>
            </a:r>
            <a:endParaRPr lang="pt-BR" sz="2800" b="1" dirty="0"/>
          </a:p>
        </p:txBody>
      </p:sp>
      <p:sp>
        <p:nvSpPr>
          <p:cNvPr id="9" name="CaixaDeTexto 7"/>
          <p:cNvSpPr txBox="1">
            <a:spLocks noChangeArrowheads="1"/>
          </p:cNvSpPr>
          <p:nvPr/>
        </p:nvSpPr>
        <p:spPr bwMode="auto">
          <a:xfrm>
            <a:off x="1033154" y="1401289"/>
            <a:ext cx="104740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2400" b="1" dirty="0" smtClean="0"/>
              <a:t>Análise integrada referente à situação da Dimensão estratégica dos consórcios</a:t>
            </a:r>
            <a:endParaRPr lang="pt-BR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6884" y="2493823"/>
            <a:ext cx="5165766" cy="3262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ixaDeTexto 7"/>
          <p:cNvSpPr txBox="1"/>
          <p:nvPr/>
        </p:nvSpPr>
        <p:spPr>
          <a:xfrm>
            <a:off x="5747657" y="1947552"/>
            <a:ext cx="6139543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pt-BR" sz="2400" dirty="0" smtClean="0"/>
              <a:t> Na avaliação integrada, em relação aos fatores referentes </a:t>
            </a:r>
            <a:r>
              <a:rPr lang="pt-BR" sz="2400" b="1" dirty="0" smtClean="0"/>
              <a:t>à legislação ambiental/Apoio jurídico, </a:t>
            </a:r>
            <a:r>
              <a:rPr lang="pt-BR" sz="2400" dirty="0" smtClean="0"/>
              <a:t>observa-se que apenas 28% dos consórcios estabelecem políticas e diretrizes relacionadas ao sistema de gestão dos RSU. A maior parte dos municípios não elaborou o Plano de Gerenciamento de Resíduos e de Saneamento Básico,  e em nenhum dos municípios dos consórcios os serviços de coleta, tratamento e destinação final de resíduos são prestados diretamente pelo consórcio ou por contratado.</a:t>
            </a:r>
          </a:p>
          <a:p>
            <a:pPr algn="just"/>
            <a:endParaRPr lang="pt-BR" sz="2400" dirty="0" smtClean="0"/>
          </a:p>
          <a:p>
            <a:endParaRPr lang="pt-BR" dirty="0" smtClean="0"/>
          </a:p>
          <a:p>
            <a:endParaRPr lang="pt-BR" dirty="0"/>
          </a:p>
        </p:txBody>
      </p:sp>
      <p:sp>
        <p:nvSpPr>
          <p:cNvPr id="11" name="Elipse 10"/>
          <p:cNvSpPr/>
          <p:nvPr/>
        </p:nvSpPr>
        <p:spPr>
          <a:xfrm>
            <a:off x="1080655" y="3313216"/>
            <a:ext cx="712519" cy="11162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35951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4583876" y="617522"/>
            <a:ext cx="4500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RESULTADOS</a:t>
            </a:r>
            <a:endParaRPr lang="pt-BR" sz="2800" b="1" dirty="0"/>
          </a:p>
        </p:txBody>
      </p:sp>
      <p:sp>
        <p:nvSpPr>
          <p:cNvPr id="9" name="CaixaDeTexto 7"/>
          <p:cNvSpPr txBox="1">
            <a:spLocks noChangeArrowheads="1"/>
          </p:cNvSpPr>
          <p:nvPr/>
        </p:nvSpPr>
        <p:spPr bwMode="auto">
          <a:xfrm>
            <a:off x="1033154" y="1365664"/>
            <a:ext cx="104740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2400" b="1" dirty="0" smtClean="0"/>
              <a:t>Análise integrada referente à situação da Dimensão estratégica dos consórcios</a:t>
            </a:r>
            <a:endParaRPr lang="pt-BR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9384" y="2493823"/>
            <a:ext cx="5096041" cy="3218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aixaDeTexto 9"/>
          <p:cNvSpPr txBox="1"/>
          <p:nvPr/>
        </p:nvSpPr>
        <p:spPr>
          <a:xfrm>
            <a:off x="5545781" y="1793182"/>
            <a:ext cx="6539344" cy="5483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pt-BR" sz="2200" dirty="0" smtClean="0"/>
              <a:t> Em termos de </a:t>
            </a:r>
            <a:r>
              <a:rPr lang="pt-BR" sz="2200" b="1" dirty="0" smtClean="0"/>
              <a:t>estrutura organizacional e de alocação de recursos,</a:t>
            </a:r>
            <a:r>
              <a:rPr lang="pt-BR" sz="2200" dirty="0" smtClean="0"/>
              <a:t> </a:t>
            </a:r>
            <a:r>
              <a:rPr lang="pt-BR" sz="2200" b="1" dirty="0" smtClean="0"/>
              <a:t>50% dos municípios dos consórcios </a:t>
            </a:r>
            <a:r>
              <a:rPr lang="pt-BR" sz="2200" dirty="0" smtClean="0"/>
              <a:t>não apresentam um organograma funcional que permite a identificação da inserção do setor responsável pela gestão dos RSU nos municípios, como também  não estão alocados em área adequada pela gestão dos resíduos.</a:t>
            </a:r>
          </a:p>
          <a:p>
            <a:pPr algn="just"/>
            <a:r>
              <a:rPr lang="pt-BR" sz="2200" dirty="0" smtClean="0"/>
              <a:t> </a:t>
            </a:r>
          </a:p>
          <a:p>
            <a:pPr algn="just">
              <a:buFont typeface="Arial" pitchFamily="34" charset="0"/>
              <a:buChar char="•"/>
            </a:pPr>
            <a:r>
              <a:rPr lang="pt-BR" sz="2200" dirty="0" smtClean="0"/>
              <a:t>Em relação ao fator </a:t>
            </a:r>
            <a:r>
              <a:rPr lang="pt-BR" sz="2200" b="1" dirty="0" smtClean="0"/>
              <a:t>política de recursos humanos</a:t>
            </a:r>
            <a:r>
              <a:rPr lang="pt-BR" sz="2200" dirty="0" smtClean="0"/>
              <a:t>, em </a:t>
            </a:r>
            <a:r>
              <a:rPr lang="pt-BR" sz="2200" b="1" dirty="0" smtClean="0"/>
              <a:t>30% dos municípios </a:t>
            </a:r>
            <a:r>
              <a:rPr lang="pt-BR" sz="2200" dirty="0" smtClean="0"/>
              <a:t>dos  consórcios não existe um programa de treinamento e capacitação dos funcionários do setor responsável pela gestão dos resíduos sólidos urbanos, assim como um setor de recursos humanos que trata somente a área de RSU e sim um único que trata todos os setores.</a:t>
            </a:r>
          </a:p>
          <a:p>
            <a:endParaRPr lang="pt-BR" dirty="0"/>
          </a:p>
        </p:txBody>
      </p:sp>
      <p:sp>
        <p:nvSpPr>
          <p:cNvPr id="11" name="Elipse 10"/>
          <p:cNvSpPr/>
          <p:nvPr/>
        </p:nvSpPr>
        <p:spPr>
          <a:xfrm>
            <a:off x="1638795" y="3336968"/>
            <a:ext cx="961901" cy="11162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35951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4583876" y="617522"/>
            <a:ext cx="4500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RESULTADOS</a:t>
            </a:r>
            <a:endParaRPr lang="pt-BR" sz="2800" b="1" dirty="0"/>
          </a:p>
        </p:txBody>
      </p:sp>
      <p:sp>
        <p:nvSpPr>
          <p:cNvPr id="9" name="CaixaDeTexto 7"/>
          <p:cNvSpPr txBox="1">
            <a:spLocks noChangeArrowheads="1"/>
          </p:cNvSpPr>
          <p:nvPr/>
        </p:nvSpPr>
        <p:spPr bwMode="auto">
          <a:xfrm>
            <a:off x="1033154" y="1401289"/>
            <a:ext cx="104740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2400" b="1" dirty="0" smtClean="0"/>
              <a:t>Análise integrada referente à situação da Dimensão estratégica dos consórcios</a:t>
            </a:r>
            <a:endParaRPr lang="pt-BR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9384" y="2493823"/>
            <a:ext cx="5096041" cy="3218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ixaDeTexto 7"/>
          <p:cNvSpPr txBox="1"/>
          <p:nvPr/>
        </p:nvSpPr>
        <p:spPr>
          <a:xfrm>
            <a:off x="5545781" y="1793179"/>
            <a:ext cx="6479969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pt-BR" sz="2200" dirty="0" smtClean="0"/>
              <a:t> Os serviços públicos na área RSU correspondem à coleta, transporte, tratamento e disposição final de resíduos sólidos e limpeza de vias e logradouros públicos. Observa-se que em termos dos </a:t>
            </a:r>
            <a:r>
              <a:rPr lang="pt-BR" sz="2200" b="1" dirty="0" smtClean="0"/>
              <a:t>fatores de gestão financeira e de custos que 70% </a:t>
            </a:r>
            <a:r>
              <a:rPr lang="pt-BR" sz="2200" dirty="0" smtClean="0"/>
              <a:t>dos municípios que integram os consórcios  não fazem a cobrança da taxa de limpeza pública (TLP). </a:t>
            </a:r>
          </a:p>
          <a:p>
            <a:pPr algn="just"/>
            <a:endParaRPr lang="pt-BR" sz="2200" dirty="0" smtClean="0"/>
          </a:p>
          <a:p>
            <a:pPr algn="just">
              <a:buFont typeface="Arial" pitchFamily="34" charset="0"/>
              <a:buChar char="•"/>
            </a:pPr>
            <a:r>
              <a:rPr lang="pt-BR" sz="2200" dirty="0" smtClean="0"/>
              <a:t> Observa-se que nenhum dos municípios busca </a:t>
            </a:r>
            <a:r>
              <a:rPr lang="pt-BR" sz="2200" b="1" dirty="0" smtClean="0"/>
              <a:t>recursos e financiamentos </a:t>
            </a:r>
            <a:r>
              <a:rPr lang="pt-BR" sz="2200" dirty="0" smtClean="0"/>
              <a:t>para aplicação no gerenciamento dos RSU e nenhum dos consórcios fazem a coleta dos RSU. O Poder Executivo Municipal é responsável pela coleta de resíduos sólidos domiciliares, de prestadores de serviços públicos de saneamento e atividades de pequenos comércios.</a:t>
            </a:r>
          </a:p>
          <a:p>
            <a:endParaRPr lang="pt-BR" dirty="0"/>
          </a:p>
        </p:txBody>
      </p:sp>
      <p:sp>
        <p:nvSpPr>
          <p:cNvPr id="11" name="Elipse 10"/>
          <p:cNvSpPr/>
          <p:nvPr/>
        </p:nvSpPr>
        <p:spPr>
          <a:xfrm>
            <a:off x="2505694" y="2695699"/>
            <a:ext cx="1009402" cy="15200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35951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4583876" y="617522"/>
            <a:ext cx="4500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RESULTADOS</a:t>
            </a:r>
            <a:endParaRPr lang="pt-BR" sz="2800" b="1" dirty="0"/>
          </a:p>
        </p:txBody>
      </p:sp>
      <p:sp>
        <p:nvSpPr>
          <p:cNvPr id="9" name="CaixaDeTexto 7"/>
          <p:cNvSpPr txBox="1">
            <a:spLocks noChangeArrowheads="1"/>
          </p:cNvSpPr>
          <p:nvPr/>
        </p:nvSpPr>
        <p:spPr bwMode="auto">
          <a:xfrm>
            <a:off x="1033154" y="1401289"/>
            <a:ext cx="104740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2400" b="1" dirty="0" smtClean="0"/>
              <a:t>Análise integrada referente à situação da dimensão estratégica dos consórcios</a:t>
            </a:r>
            <a:endParaRPr lang="pt-BR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9384" y="2481948"/>
            <a:ext cx="5096041" cy="3218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aixaDeTexto 9"/>
          <p:cNvSpPr txBox="1"/>
          <p:nvPr/>
        </p:nvSpPr>
        <p:spPr>
          <a:xfrm>
            <a:off x="5723906" y="2232561"/>
            <a:ext cx="617516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pt-BR" sz="2400" dirty="0" smtClean="0"/>
              <a:t> Em relação às </a:t>
            </a:r>
            <a:r>
              <a:rPr lang="pt-BR" sz="2400" b="1" dirty="0" smtClean="0"/>
              <a:t>políticas de inclusão social </a:t>
            </a:r>
            <a:r>
              <a:rPr lang="pt-BR" sz="2400" dirty="0" smtClean="0"/>
              <a:t>em 40% existe programa de apoio e incentivo para a formação e desenvolvimento de cooperativas de catadores. </a:t>
            </a:r>
          </a:p>
          <a:p>
            <a:pPr algn="just"/>
            <a:r>
              <a:rPr lang="pt-BR" sz="2400" dirty="0" smtClean="0"/>
              <a:t> </a:t>
            </a:r>
          </a:p>
          <a:p>
            <a:pPr algn="just">
              <a:buFont typeface="Arial" pitchFamily="34" charset="0"/>
              <a:buChar char="•"/>
            </a:pPr>
            <a:r>
              <a:rPr lang="pt-BR" sz="2400" dirty="0" smtClean="0"/>
              <a:t> Com relação ao fator de </a:t>
            </a:r>
            <a:r>
              <a:rPr lang="pt-BR" sz="2400" b="1" dirty="0" smtClean="0"/>
              <a:t>tecnologia de gestão de qualidade,</a:t>
            </a:r>
            <a:r>
              <a:rPr lang="pt-BR" sz="2400" dirty="0" smtClean="0"/>
              <a:t> em 50% dos municípios dos consórcios é oferecida capacitação técnica específica aos funcionários envolvidos no gerenciamento dos RSU. </a:t>
            </a:r>
            <a:endParaRPr lang="pt-BR" sz="2400" dirty="0"/>
          </a:p>
        </p:txBody>
      </p:sp>
      <p:sp>
        <p:nvSpPr>
          <p:cNvPr id="11" name="Elipse 10"/>
          <p:cNvSpPr/>
          <p:nvPr/>
        </p:nvSpPr>
        <p:spPr>
          <a:xfrm>
            <a:off x="3479470" y="3265715"/>
            <a:ext cx="914400" cy="12469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35951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3966359" y="617522"/>
            <a:ext cx="4500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CONTEXTUALIZAÇÃO</a:t>
            </a:r>
            <a:endParaRPr lang="pt-BR" sz="2800" b="1" dirty="0"/>
          </a:p>
        </p:txBody>
      </p:sp>
      <p:sp>
        <p:nvSpPr>
          <p:cNvPr id="9" name="CaixaDeTexto 8"/>
          <p:cNvSpPr txBox="1"/>
          <p:nvPr/>
        </p:nvSpPr>
        <p:spPr>
          <a:xfrm>
            <a:off x="534389" y="47513"/>
            <a:ext cx="1112718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pPr algn="just">
              <a:buFont typeface="Arial" pitchFamily="34" charset="0"/>
              <a:buChar char="•"/>
            </a:pPr>
            <a:r>
              <a:rPr lang="pt-BR" sz="2400" dirty="0" smtClean="0"/>
              <a:t>  </a:t>
            </a:r>
            <a:r>
              <a:rPr lang="pt-BR" sz="2400" dirty="0" smtClean="0">
                <a:cs typeface="Arial" pitchFamily="34" charset="0"/>
              </a:rPr>
              <a:t>O território de Pernambuco está dividido em 12 Regiões de Desenvolvimento (</a:t>
            </a:r>
            <a:r>
              <a:rPr lang="pt-BR" sz="2400" dirty="0" err="1" smtClean="0">
                <a:cs typeface="Arial" pitchFamily="34" charset="0"/>
              </a:rPr>
              <a:t>RD´s</a:t>
            </a:r>
            <a:r>
              <a:rPr lang="pt-BR" sz="2400" dirty="0" smtClean="0">
                <a:cs typeface="Arial" pitchFamily="34" charset="0"/>
              </a:rPr>
              <a:t>), de acordo com suas características ambientais, socioeconômicas, culturais e geográficas, facilitando a implantação de políticas públicas de gestão participativa e especializada.</a:t>
            </a:r>
          </a:p>
          <a:p>
            <a:pPr algn="just">
              <a:buFont typeface="Arial" pitchFamily="34" charset="0"/>
              <a:buChar char="•"/>
            </a:pPr>
            <a:endParaRPr lang="pt-BR" sz="2400" dirty="0" smtClean="0"/>
          </a:p>
          <a:p>
            <a:pPr algn="just"/>
            <a:endParaRPr lang="pt-BR" sz="2400" dirty="0" smtClean="0"/>
          </a:p>
          <a:p>
            <a:endParaRPr lang="pt-BR" dirty="0" smtClean="0">
              <a:latin typeface="Arial" pitchFamily="34" charset="0"/>
              <a:cs typeface="Arial" pitchFamily="34" charset="0"/>
            </a:endParaRPr>
          </a:p>
          <a:p>
            <a:endParaRPr lang="pt-BR" dirty="0" smtClean="0"/>
          </a:p>
          <a:p>
            <a:endParaRPr lang="pt-BR" dirty="0" smtClean="0"/>
          </a:p>
          <a:p>
            <a:endParaRPr lang="pt-BR" dirty="0"/>
          </a:p>
        </p:txBody>
      </p:sp>
      <p:pic>
        <p:nvPicPr>
          <p:cNvPr id="10" name="Imagem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90807" y="4249517"/>
            <a:ext cx="5593554" cy="2275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Gráfico 10"/>
          <p:cNvGraphicFramePr/>
          <p:nvPr/>
        </p:nvGraphicFramePr>
        <p:xfrm>
          <a:off x="0" y="2673940"/>
          <a:ext cx="6658099" cy="27471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CaixaDeTexto 7"/>
          <p:cNvSpPr txBox="1"/>
          <p:nvPr/>
        </p:nvSpPr>
        <p:spPr>
          <a:xfrm>
            <a:off x="10426535" y="6412675"/>
            <a:ext cx="17654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Fonte: SEMAS, 2014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235951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4583876" y="617522"/>
            <a:ext cx="4500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RESULTADOS</a:t>
            </a:r>
            <a:endParaRPr lang="pt-BR" sz="2800" b="1" dirty="0"/>
          </a:p>
        </p:txBody>
      </p:sp>
      <p:sp>
        <p:nvSpPr>
          <p:cNvPr id="9" name="CaixaDeTexto 7"/>
          <p:cNvSpPr txBox="1">
            <a:spLocks noChangeArrowheads="1"/>
          </p:cNvSpPr>
          <p:nvPr/>
        </p:nvSpPr>
        <p:spPr bwMode="auto">
          <a:xfrm>
            <a:off x="581891" y="1615045"/>
            <a:ext cx="1115884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2400" b="1" dirty="0" smtClean="0"/>
              <a:t>Análise integrada geral referente à situação da Dimensão estratégica dos consórcios</a:t>
            </a:r>
            <a:endParaRPr lang="pt-BR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676894" y="2386940"/>
            <a:ext cx="10592789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 smtClean="0"/>
              <a:t>O resultado geral da avaliação integrada em relação aos fatores avaliados  demonstra que para a </a:t>
            </a:r>
            <a:r>
              <a:rPr lang="pt-BR" sz="2400" b="1" dirty="0" smtClean="0"/>
              <a:t>Dimensão estratégica dos quatro consórcios em relação ao gerenciamento dos RSU em média geral de 50%</a:t>
            </a:r>
            <a:r>
              <a:rPr lang="pt-BR" sz="2400" dirty="0" smtClean="0"/>
              <a:t> não apresentam um sistema adequado nos municípios dos consórcios.</a:t>
            </a:r>
          </a:p>
          <a:p>
            <a:pPr algn="just"/>
            <a:endParaRPr lang="pt-BR" sz="2400" dirty="0" smtClean="0"/>
          </a:p>
          <a:p>
            <a:pPr algn="just"/>
            <a:r>
              <a:rPr lang="pt-BR" sz="2400" dirty="0" smtClean="0"/>
              <a:t> O valor indica as deficiências apresentadas pelos consórcios em relação às questões ligadas ao planejamento do sistema de gestão, legislação ambiental, aspectos institucionais desfavoráveis, estrutura organizacional e alocação de recursos, questões financeiras e de custos, recursos humanos e capacitação dos funcionários, inclusão social e apoio à cooperativa de catadores, e tecnologia de gestão.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235951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4583876" y="617522"/>
            <a:ext cx="4500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RESULTADOS</a:t>
            </a:r>
            <a:endParaRPr lang="pt-BR" sz="2800" b="1" dirty="0"/>
          </a:p>
        </p:txBody>
      </p:sp>
      <p:sp>
        <p:nvSpPr>
          <p:cNvPr id="9" name="CaixaDeTexto 7"/>
          <p:cNvSpPr txBox="1">
            <a:spLocks noChangeArrowheads="1"/>
          </p:cNvSpPr>
          <p:nvPr/>
        </p:nvSpPr>
        <p:spPr bwMode="auto">
          <a:xfrm>
            <a:off x="546266" y="1615045"/>
            <a:ext cx="114596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2400" b="1" dirty="0" smtClean="0"/>
              <a:t>Análise integrada geral referente à situação da Dimensão manejo dos RSU dos consórcios</a:t>
            </a:r>
            <a:endParaRPr lang="pt-BR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875" y="2137558"/>
            <a:ext cx="4857008" cy="3168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aixaDeTexto 9"/>
          <p:cNvSpPr txBox="1"/>
          <p:nvPr/>
        </p:nvSpPr>
        <p:spPr>
          <a:xfrm>
            <a:off x="5177642" y="2173184"/>
            <a:ext cx="663830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pt-BR" sz="2200" dirty="0" smtClean="0"/>
              <a:t> Na </a:t>
            </a:r>
            <a:r>
              <a:rPr lang="pt-BR" sz="2200" dirty="0" smtClean="0"/>
              <a:t>avaliação integrada, em relação aos fatores referentes à  caracterização dos resíduos sólidos, tratamento e disposição final </a:t>
            </a:r>
            <a:r>
              <a:rPr lang="pt-BR" sz="2200" b="1" dirty="0" smtClean="0"/>
              <a:t>em apenas 40% dos municípios dos consórcios foram realizados trabalhos de determinação da composição gravimétrica </a:t>
            </a:r>
            <a:r>
              <a:rPr lang="pt-BR" sz="2200" dirty="0" smtClean="0"/>
              <a:t>dos resíduos gerados e, em nenhum foi realizada periodicamente a composição</a:t>
            </a:r>
            <a:endParaRPr lang="pt-BR" sz="2200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5177644" y="4750130"/>
            <a:ext cx="643642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pt-BR" sz="2200" dirty="0" smtClean="0"/>
              <a:t> Para </a:t>
            </a:r>
            <a:r>
              <a:rPr lang="pt-BR" sz="2200" dirty="0" smtClean="0"/>
              <a:t>o fator coleta seletiva, </a:t>
            </a:r>
            <a:r>
              <a:rPr lang="pt-BR" sz="2200" b="1" dirty="0" smtClean="0"/>
              <a:t>em apenas 12% a implantação de sistema de coleta seletiva foi desenvolvida</a:t>
            </a:r>
            <a:r>
              <a:rPr lang="pt-BR" sz="2200" dirty="0" smtClean="0"/>
              <a:t> até o momento nos municípios dos consórcios. </a:t>
            </a:r>
            <a:r>
              <a:rPr lang="pt-BR" sz="2200" b="1" dirty="0" smtClean="0"/>
              <a:t>Apenas 18% apresentam unidades de </a:t>
            </a:r>
            <a:r>
              <a:rPr lang="pt-BR" sz="2200" b="1" dirty="0" err="1" smtClean="0"/>
              <a:t>compostagem</a:t>
            </a:r>
            <a:r>
              <a:rPr lang="pt-BR" sz="2200" b="1" dirty="0" smtClean="0"/>
              <a:t> em operação </a:t>
            </a:r>
            <a:r>
              <a:rPr lang="pt-BR" sz="2200" dirty="0" smtClean="0"/>
              <a:t>e nenhum dos consórcios apresenta unidades de triagem.</a:t>
            </a:r>
          </a:p>
          <a:p>
            <a:endParaRPr lang="pt-BR" dirty="0"/>
          </a:p>
        </p:txBody>
      </p:sp>
      <p:sp>
        <p:nvSpPr>
          <p:cNvPr id="12" name="Elipse 11"/>
          <p:cNvSpPr/>
          <p:nvPr/>
        </p:nvSpPr>
        <p:spPr>
          <a:xfrm>
            <a:off x="938152" y="2315688"/>
            <a:ext cx="1828799" cy="21850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35951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4583876" y="617522"/>
            <a:ext cx="4500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RESULTADOS</a:t>
            </a:r>
            <a:endParaRPr lang="pt-BR" sz="2800" b="1" dirty="0"/>
          </a:p>
        </p:txBody>
      </p:sp>
      <p:sp>
        <p:nvSpPr>
          <p:cNvPr id="9" name="CaixaDeTexto 7"/>
          <p:cNvSpPr txBox="1">
            <a:spLocks noChangeArrowheads="1"/>
          </p:cNvSpPr>
          <p:nvPr/>
        </p:nvSpPr>
        <p:spPr bwMode="auto">
          <a:xfrm>
            <a:off x="546266" y="1615045"/>
            <a:ext cx="114596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2400" b="1" dirty="0" smtClean="0"/>
              <a:t>Análise integrada geral referente à situação da Dimensão manejo dos RSU dos consórcios</a:t>
            </a:r>
            <a:endParaRPr lang="pt-BR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7500" y="2137558"/>
            <a:ext cx="4857008" cy="3168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5450773" y="2241352"/>
            <a:ext cx="6388925" cy="4278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Nota-se o quadro alarmante com relação ao fator tratamento e disposição final dos resíduos do serviço de saúde (RSS), </a:t>
            </a:r>
            <a:r>
              <a:rPr kumimoji="0" lang="pt-BR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apenas 17% dos municípios dos consórcios possuem unidade de tratamento de RSS </a:t>
            </a:r>
            <a:r>
              <a:rPr kumimoji="0" lang="pt-BR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e controle da quantidade de RSS.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BR" sz="2200" dirty="0" smtClean="0"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pt-BR" sz="2200" dirty="0" smtClean="0"/>
              <a:t>Em relação ao fator disposição </a:t>
            </a:r>
            <a:r>
              <a:rPr lang="pt-BR" sz="2200" b="1" dirty="0" smtClean="0"/>
              <a:t>final 50% dos municípios consórcios dispõem seus RSU em aterros </a:t>
            </a:r>
            <a:r>
              <a:rPr lang="pt-BR" sz="2200" dirty="0" smtClean="0"/>
              <a:t>sanitários licenciados e  os outros 50% ainda dispõem seus RSU em lixões.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4" name="Elipse 13"/>
          <p:cNvSpPr/>
          <p:nvPr/>
        </p:nvSpPr>
        <p:spPr>
          <a:xfrm>
            <a:off x="2838203" y="2422565"/>
            <a:ext cx="1543792" cy="21375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35951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4583876" y="617522"/>
            <a:ext cx="4500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RESULTADOS</a:t>
            </a:r>
            <a:endParaRPr lang="pt-BR" sz="2800" b="1" dirty="0"/>
          </a:p>
        </p:txBody>
      </p:sp>
      <p:sp>
        <p:nvSpPr>
          <p:cNvPr id="9" name="CaixaDeTexto 7"/>
          <p:cNvSpPr txBox="1">
            <a:spLocks noChangeArrowheads="1"/>
          </p:cNvSpPr>
          <p:nvPr/>
        </p:nvSpPr>
        <p:spPr bwMode="auto">
          <a:xfrm>
            <a:off x="546266" y="1615045"/>
            <a:ext cx="114596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2400" b="1" dirty="0" smtClean="0"/>
              <a:t>Análise integrada geral referente à situação da Dimensão manejo dos RSU dos consórcios</a:t>
            </a:r>
            <a:endParaRPr lang="pt-BR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676894" y="2386940"/>
            <a:ext cx="1059278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 smtClean="0"/>
              <a:t>O resultado geral da avaliação integrada em relação aos fatores avaliados demonstra que para todos os fatores avaliados </a:t>
            </a:r>
            <a:r>
              <a:rPr lang="pt-BR" sz="2400" b="1" dirty="0" smtClean="0"/>
              <a:t>referentes ao manejo de RSU em média geral de 58 %</a:t>
            </a:r>
            <a:r>
              <a:rPr lang="pt-BR" sz="2400" dirty="0" smtClean="0"/>
              <a:t> não apresentam um sistema adequado nos municípios integrantes dos consórcios. </a:t>
            </a:r>
          </a:p>
          <a:p>
            <a:pPr algn="just"/>
            <a:endParaRPr lang="pt-BR" sz="2400" dirty="0" smtClean="0"/>
          </a:p>
          <a:p>
            <a:pPr algn="just"/>
            <a:r>
              <a:rPr lang="pt-BR" sz="2400" dirty="0" smtClean="0"/>
              <a:t>O valor indica que de uma maneira geral não está sendo realizado o processo de gerenciamento de RSU e evidenciam-se as deficiências e carências do sistema nos municípios que fazem parte dos consórcios.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235951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m 8" descr="http://www.cchla.ufrn.br/laerural/3rural/images/ufp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98405" y="2694256"/>
            <a:ext cx="647700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38017" y="3092388"/>
            <a:ext cx="1246188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m 7" descr="cnpq"/>
          <p:cNvPicPr>
            <a:picLocks noChangeAspect="1" noChangeArrowheads="1"/>
          </p:cNvPicPr>
          <p:nvPr/>
        </p:nvPicPr>
        <p:blipFill>
          <a:blip r:embed="rId6" cstate="print"/>
          <a:srcRect l="16908" t="26170" r="20486" b="11128"/>
          <a:stretch>
            <a:fillRect/>
          </a:stretch>
        </p:blipFill>
        <p:spPr bwMode="auto">
          <a:xfrm>
            <a:off x="3719038" y="4351606"/>
            <a:ext cx="1366838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m 9" descr="C:\Users\semas\Documents\Manual de Nova Identidade Visual do Governo\Assinaturas Secretarias\Marca Horizontal - Secretaria Vertical\JPG\Secretaria de Meio Ambiente e Sustentabilidade-01.jpg"/>
          <p:cNvPicPr>
            <a:picLocks noChangeAspect="1" noChangeArrowheads="1"/>
          </p:cNvPicPr>
          <p:nvPr/>
        </p:nvPicPr>
        <p:blipFill>
          <a:blip r:embed="rId7" cstate="print"/>
          <a:srcRect l="4900" r="4323"/>
          <a:stretch>
            <a:fillRect/>
          </a:stretch>
        </p:blipFill>
        <p:spPr bwMode="auto">
          <a:xfrm>
            <a:off x="7895751" y="2528001"/>
            <a:ext cx="1871662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 cstate="print"/>
          <a:srcRect r="4532"/>
          <a:stretch>
            <a:fillRect/>
          </a:stretch>
        </p:blipFill>
        <p:spPr bwMode="auto">
          <a:xfrm>
            <a:off x="8014690" y="3777673"/>
            <a:ext cx="1763713" cy="61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CaixaDeTexto 14"/>
          <p:cNvSpPr txBox="1"/>
          <p:nvPr/>
        </p:nvSpPr>
        <p:spPr>
          <a:xfrm>
            <a:off x="4583876" y="617522"/>
            <a:ext cx="4500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AGRADECIMENTOS</a:t>
            </a:r>
            <a:endParaRPr lang="pt-BR" sz="2800" b="1" dirty="0"/>
          </a:p>
        </p:txBody>
      </p:sp>
    </p:spTree>
    <p:extLst>
      <p:ext uri="{BB962C8B-B14F-4D97-AF65-F5344CB8AC3E}">
        <p14:creationId xmlns="" xmlns:p14="http://schemas.microsoft.com/office/powerpoint/2010/main" val="235951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3966359" y="617522"/>
            <a:ext cx="4500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CONTEXTUALIZAÇÃO</a:t>
            </a:r>
            <a:endParaRPr lang="pt-BR" sz="2800" b="1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3750" y="1555654"/>
            <a:ext cx="9184379" cy="3087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tângulo 7"/>
          <p:cNvSpPr>
            <a:spLocks noChangeArrowheads="1"/>
          </p:cNvSpPr>
          <p:nvPr/>
        </p:nvSpPr>
        <p:spPr bwMode="auto">
          <a:xfrm>
            <a:off x="427507" y="4956068"/>
            <a:ext cx="102959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sz="1800" dirty="0" smtClean="0">
                <a:latin typeface="Arial" pitchFamily="34" charset="0"/>
                <a:cs typeface="Arial" pitchFamily="34" charset="0"/>
              </a:rPr>
              <a:t> 67</a:t>
            </a:r>
            <a:r>
              <a:rPr lang="pt-BR" sz="1800" dirty="0">
                <a:latin typeface="Arial" pitchFamily="34" charset="0"/>
                <a:cs typeface="Arial" pitchFamily="34" charset="0"/>
              </a:rPr>
              <a:t>% das </a:t>
            </a:r>
            <a:r>
              <a:rPr lang="pt-BR" sz="1800" dirty="0" err="1">
                <a:latin typeface="Arial" pitchFamily="34" charset="0"/>
                <a:cs typeface="Arial" pitchFamily="34" charset="0"/>
              </a:rPr>
              <a:t>RD´s</a:t>
            </a:r>
            <a:r>
              <a:rPr lang="pt-BR" sz="1800" dirty="0">
                <a:latin typeface="Arial" pitchFamily="34" charset="0"/>
                <a:cs typeface="Arial" pitchFamily="34" charset="0"/>
              </a:rPr>
              <a:t> apresentam municípios nas faixas (&gt; 5.000 e ≤ 10.000)</a:t>
            </a:r>
          </a:p>
        </p:txBody>
      </p:sp>
      <p:sp>
        <p:nvSpPr>
          <p:cNvPr id="12" name="Retângulo 8"/>
          <p:cNvSpPr>
            <a:spLocks noChangeArrowheads="1"/>
          </p:cNvSpPr>
          <p:nvPr/>
        </p:nvSpPr>
        <p:spPr bwMode="auto">
          <a:xfrm>
            <a:off x="404828" y="5432204"/>
            <a:ext cx="98316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sz="1800" dirty="0" smtClean="0">
                <a:latin typeface="Arial" pitchFamily="34" charset="0"/>
                <a:cs typeface="Arial" pitchFamily="34" charset="0"/>
              </a:rPr>
              <a:t> Apenas </a:t>
            </a:r>
            <a:r>
              <a:rPr lang="pt-BR" sz="1800" dirty="0">
                <a:latin typeface="Arial" pitchFamily="34" charset="0"/>
                <a:cs typeface="Arial" pitchFamily="34" charset="0"/>
              </a:rPr>
              <a:t>33% das </a:t>
            </a:r>
            <a:r>
              <a:rPr lang="pt-BR" sz="1800" dirty="0" err="1">
                <a:latin typeface="Arial" pitchFamily="34" charset="0"/>
                <a:cs typeface="Arial" pitchFamily="34" charset="0"/>
              </a:rPr>
              <a:t>RD´s</a:t>
            </a:r>
            <a:r>
              <a:rPr lang="pt-BR" sz="1800" dirty="0">
                <a:latin typeface="Arial" pitchFamily="34" charset="0"/>
                <a:cs typeface="Arial" pitchFamily="34" charset="0"/>
              </a:rPr>
              <a:t> apresentam municípios nas faixas (&gt; 100.000 e ≤ 500.000)</a:t>
            </a: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381080" y="5988678"/>
            <a:ext cx="101404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 eaLnBrk="0" hangingPunct="0">
              <a:buFont typeface="Arial" pitchFamily="34" charset="0"/>
              <a:buChar char="•"/>
            </a:pPr>
            <a:r>
              <a:rPr lang="pt-BR" sz="1800" dirty="0" smtClean="0">
                <a:latin typeface="Arial" pitchFamily="34" charset="0"/>
                <a:ea typeface="ArialMT" charset="0"/>
                <a:cs typeface="Arial" pitchFamily="34" charset="0"/>
              </a:rPr>
              <a:t> Apenas </a:t>
            </a:r>
            <a:r>
              <a:rPr lang="pt-BR" sz="1800" dirty="0">
                <a:latin typeface="Arial" pitchFamily="34" charset="0"/>
                <a:ea typeface="ArialMT" charset="0"/>
                <a:cs typeface="Arial" pitchFamily="34" charset="0"/>
              </a:rPr>
              <a:t>a RD </a:t>
            </a:r>
            <a:r>
              <a:rPr lang="pt-BR" sz="1800" i="1" dirty="0">
                <a:latin typeface="Arial" pitchFamily="34" charset="0"/>
                <a:ea typeface="ArialMT" charset="0"/>
                <a:cs typeface="Arial" pitchFamily="34" charset="0"/>
              </a:rPr>
              <a:t>Metropolitana</a:t>
            </a:r>
            <a:r>
              <a:rPr lang="pt-BR" sz="1800" dirty="0">
                <a:latin typeface="Arial" pitchFamily="34" charset="0"/>
                <a:ea typeface="ArialMT" charset="0"/>
                <a:cs typeface="Arial" pitchFamily="34" charset="0"/>
              </a:rPr>
              <a:t> apresenta 2 municípios na faixa (&gt; 500.000 habitantes).  </a:t>
            </a:r>
          </a:p>
        </p:txBody>
      </p:sp>
    </p:spTree>
    <p:extLst>
      <p:ext uri="{BB962C8B-B14F-4D97-AF65-F5344CB8AC3E}">
        <p14:creationId xmlns="" xmlns:p14="http://schemas.microsoft.com/office/powerpoint/2010/main" val="235951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3966359" y="617522"/>
            <a:ext cx="4500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CONTEXTUALIZAÇÃO</a:t>
            </a:r>
            <a:endParaRPr lang="pt-BR" sz="2800" b="1" dirty="0"/>
          </a:p>
        </p:txBody>
      </p:sp>
      <p:sp>
        <p:nvSpPr>
          <p:cNvPr id="8" name="CaixaDeTexto 5"/>
          <p:cNvSpPr txBox="1">
            <a:spLocks noChangeArrowheads="1"/>
          </p:cNvSpPr>
          <p:nvPr/>
        </p:nvSpPr>
        <p:spPr bwMode="auto">
          <a:xfrm>
            <a:off x="539564" y="1452521"/>
            <a:ext cx="11383262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  <a:defRPr/>
            </a:pPr>
            <a:r>
              <a:rPr lang="pt-BR" sz="2000" dirty="0"/>
              <a:t> </a:t>
            </a:r>
            <a:r>
              <a:rPr lang="pt-BR" sz="2400" dirty="0" smtClean="0"/>
              <a:t>Segundo GRS/UFPE (2014) em Pernambuco 43,1% dos resíduos sólidos urbanos são dispostos em aterros sanitários, mas ainda será necessária a massificação dos investimentos técnicos e financeiros para resolver as questões relacionadas à destinação dos resíduos. Os maiores avanços estão na Região Metropolitana de Recife (RMR), com dois aterros sanitários que atende atualmente dez municípios da RMR.</a:t>
            </a:r>
          </a:p>
          <a:p>
            <a:pPr algn="just">
              <a:defRPr/>
            </a:pPr>
            <a:endParaRPr lang="pt-BR" sz="2400" dirty="0"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  <a:defRPr/>
            </a:pPr>
            <a:r>
              <a:rPr lang="pt-BR" sz="2400" dirty="0">
                <a:cs typeface="Arial" pitchFamily="34" charset="0"/>
              </a:rPr>
              <a:t> Política Estadual de Resíduos Sólidos de Pernambuco (14.236/2010)  e mais recente a Política Nacional dos Resíduos Sólidos (12.305/2010), que versa sobre as diretrizes relativas à gestão integrada e ao gerenciamento de resíduos </a:t>
            </a:r>
            <a:r>
              <a:rPr lang="pt-BR" sz="2400" dirty="0" smtClean="0">
                <a:cs typeface="Arial" pitchFamily="34" charset="0"/>
              </a:rPr>
              <a:t>sólidos.</a:t>
            </a:r>
          </a:p>
          <a:p>
            <a:pPr algn="just">
              <a:buFont typeface="Arial" pitchFamily="34" charset="0"/>
              <a:buChar char="•"/>
              <a:defRPr/>
            </a:pPr>
            <a:endParaRPr lang="pt-BR" sz="2400" dirty="0" smtClean="0"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  <a:defRPr/>
            </a:pPr>
            <a:r>
              <a:rPr lang="pt-BR" sz="2400" dirty="0" smtClean="0">
                <a:cs typeface="Arial" pitchFamily="34" charset="0"/>
              </a:rPr>
              <a:t>O Plano de Regionalização de Resíduos Sólidos de Pernambuco, baseou-se nos critérios técnicos que tiveram importância fundamental no processo de elaboração dos estudos que conformaram os arranjos consorciados de municípios para a gestão de resíduos sólidos (SEMAS, 2012)</a:t>
            </a:r>
          </a:p>
          <a:p>
            <a:pPr algn="just">
              <a:buFont typeface="Arial" pitchFamily="34" charset="0"/>
              <a:buChar char="•"/>
              <a:defRPr/>
            </a:pPr>
            <a:endParaRPr lang="pt-BR" sz="2400" dirty="0" smtClean="0"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  <a:defRPr/>
            </a:pPr>
            <a:endParaRPr lang="pt-BR" sz="2400" dirty="0">
              <a:cs typeface="Arial" pitchFamily="34" charset="0"/>
            </a:endParaRPr>
          </a:p>
          <a:p>
            <a:pPr algn="just">
              <a:defRPr/>
            </a:pPr>
            <a:endParaRPr lang="pt-BR" sz="2400" dirty="0">
              <a:cs typeface="Arial" pitchFamily="34" charset="0"/>
            </a:endParaRPr>
          </a:p>
          <a:p>
            <a:pPr algn="just">
              <a:defRPr/>
            </a:pPr>
            <a:endParaRPr lang="pt-BR" sz="2400" dirty="0"/>
          </a:p>
        </p:txBody>
      </p:sp>
    </p:spTree>
    <p:extLst>
      <p:ext uri="{BB962C8B-B14F-4D97-AF65-F5344CB8AC3E}">
        <p14:creationId xmlns="" xmlns:p14="http://schemas.microsoft.com/office/powerpoint/2010/main" val="235951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3966359" y="617522"/>
            <a:ext cx="4500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CONTEXTUALIZAÇÃO</a:t>
            </a:r>
            <a:endParaRPr lang="pt-BR" sz="2800" b="1" dirty="0"/>
          </a:p>
        </p:txBody>
      </p:sp>
      <p:sp>
        <p:nvSpPr>
          <p:cNvPr id="9" name="CaixaDeTexto 8"/>
          <p:cNvSpPr txBox="1"/>
          <p:nvPr/>
        </p:nvSpPr>
        <p:spPr>
          <a:xfrm>
            <a:off x="534389" y="451263"/>
            <a:ext cx="1112718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pPr algn="just"/>
            <a:endParaRPr lang="pt-BR" sz="2400" dirty="0" smtClean="0"/>
          </a:p>
          <a:p>
            <a:pPr algn="just">
              <a:buFont typeface="Arial" pitchFamily="34" charset="0"/>
              <a:buChar char="•"/>
            </a:pPr>
            <a:r>
              <a:rPr lang="pt-BR" sz="2400" dirty="0" smtClean="0"/>
              <a:t> Os consórcios têm sido vistos como uma alternativa no campo de gestão integrada dos RSU, tanto para os municípios que buscam alternativas de local para a disposição final, como também para o ganho de escala, otimizando recursos e tratamento dos resíduos.</a:t>
            </a:r>
            <a:endParaRPr lang="pt-BR" sz="2400" dirty="0" smtClean="0"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endParaRPr lang="pt-BR" sz="2400" dirty="0" smtClean="0"/>
          </a:p>
          <a:p>
            <a:pPr algn="just">
              <a:buFont typeface="Arial" pitchFamily="34" charset="0"/>
              <a:buChar char="•"/>
            </a:pPr>
            <a:r>
              <a:rPr lang="pt-BR" sz="2400" dirty="0" smtClean="0"/>
              <a:t> Segundo SEMAS (2014), Pernambuco  apresentava </a:t>
            </a:r>
            <a:r>
              <a:rPr lang="pt-BR" sz="2400" b="1" dirty="0" smtClean="0"/>
              <a:t>sete consórcios públicos </a:t>
            </a:r>
            <a:r>
              <a:rPr lang="pt-BR" sz="2400" dirty="0" smtClean="0"/>
              <a:t>que se adequaram a  Lei 11.107/2005, dos quais  36 municípios compartilham aterro sanitário. Nota-se que a maioria dos municípios ainda não aderiu à ideia do consórcio. Alguns dos motivos que explicam tal fato são divergências políticas.</a:t>
            </a:r>
          </a:p>
          <a:p>
            <a:endParaRPr lang="pt-BR" dirty="0" smtClean="0">
              <a:latin typeface="Arial" pitchFamily="34" charset="0"/>
              <a:cs typeface="Arial" pitchFamily="34" charset="0"/>
            </a:endParaRPr>
          </a:p>
          <a:p>
            <a:endParaRPr lang="pt-BR" dirty="0" smtClean="0"/>
          </a:p>
          <a:p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235951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4583876" y="617522"/>
            <a:ext cx="4500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OBJETIVO</a:t>
            </a:r>
            <a:endParaRPr lang="pt-BR" sz="2800" b="1" dirty="0"/>
          </a:p>
        </p:txBody>
      </p:sp>
      <p:sp>
        <p:nvSpPr>
          <p:cNvPr id="8" name="CaixaDeTexto 7"/>
          <p:cNvSpPr txBox="1"/>
          <p:nvPr/>
        </p:nvSpPr>
        <p:spPr>
          <a:xfrm>
            <a:off x="1211281" y="2220687"/>
            <a:ext cx="9393383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600" dirty="0" smtClean="0"/>
              <a:t>Avaliar os consórcios de resíduos sólidos urbanos em operação considerando os aspectos de estrutura organizacional e de manejo dos resíduos sólidos urbanos, ampliando a sua importância, representatividade e abrangência, como também favorecer a integração com as entidades e instituições relacionadas com o tema.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235951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4583876" y="617522"/>
            <a:ext cx="4500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METODOLOGIA</a:t>
            </a:r>
            <a:endParaRPr lang="pt-BR" sz="2800" b="1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1450967"/>
            <a:ext cx="11982203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 eaLnBrk="0" hangingPunct="0">
              <a:buFont typeface="Arial" pitchFamily="34" charset="0"/>
              <a:buChar char="•"/>
              <a:tabLst>
                <a:tab pos="539750" algn="l"/>
              </a:tabLst>
            </a:pPr>
            <a:r>
              <a:rPr lang="pt-BR" sz="2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O foco da análise foi a compreensão do atual funcionamento de 4 consórcios em “operação” em PE.</a:t>
            </a:r>
            <a:endParaRPr lang="pt-BR" sz="20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eaLnBrk="0" hangingPunct="0">
              <a:tabLst>
                <a:tab pos="539750" algn="l"/>
              </a:tabLst>
            </a:pPr>
            <a:endParaRPr lang="pt-BR" dirty="0"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0426535" y="6412675"/>
            <a:ext cx="17654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Fonte: SEMAS, 2014</a:t>
            </a:r>
          </a:p>
          <a:p>
            <a:endParaRPr lang="pt-B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364" y="2290886"/>
            <a:ext cx="11344275" cy="401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35951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4583876" y="617522"/>
            <a:ext cx="4500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METODOLOGIA</a:t>
            </a:r>
            <a:endParaRPr lang="pt-BR" sz="2800" b="1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1403467"/>
            <a:ext cx="11982203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 eaLnBrk="0" hangingPunct="0">
              <a:buFont typeface="Arial" pitchFamily="34" charset="0"/>
              <a:buChar char="•"/>
              <a:tabLst>
                <a:tab pos="539750" algn="l"/>
              </a:tabLst>
            </a:pPr>
            <a:r>
              <a:rPr lang="pt-BR" sz="2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O foco da análise foi a compreensão do atual funcionamento de 4 consórcios em “operação” em PE.</a:t>
            </a:r>
            <a:endParaRPr lang="pt-BR" sz="20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eaLnBrk="0" hangingPunct="0">
              <a:tabLst>
                <a:tab pos="539750" algn="l"/>
              </a:tabLst>
            </a:pPr>
            <a:endParaRPr lang="pt-BR" dirty="0">
              <a:ea typeface="Times New Roman" pitchFamily="18" charset="0"/>
              <a:cs typeface="Arial" pitchFamily="34" charset="0"/>
            </a:endParaRPr>
          </a:p>
        </p:txBody>
      </p:sp>
      <p:graphicFrame>
        <p:nvGraphicFramePr>
          <p:cNvPr id="12" name="Tabela 11"/>
          <p:cNvGraphicFramePr>
            <a:graphicFrameLocks noGrp="1"/>
          </p:cNvGraphicFramePr>
          <p:nvPr/>
        </p:nvGraphicFramePr>
        <p:xfrm>
          <a:off x="1199409" y="1724516"/>
          <a:ext cx="9654638" cy="5139149"/>
        </p:xfrm>
        <a:graphic>
          <a:graphicData uri="http://schemas.openxmlformats.org/drawingml/2006/table">
            <a:tbl>
              <a:tblPr/>
              <a:tblGrid>
                <a:gridCol w="2429955"/>
                <a:gridCol w="2700306"/>
                <a:gridCol w="2385076"/>
                <a:gridCol w="2139301"/>
              </a:tblGrid>
              <a:tr h="7407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400" dirty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latin typeface="+mn-lt"/>
                          <a:ea typeface="Times New Roman"/>
                          <a:cs typeface="Arial"/>
                        </a:rPr>
                        <a:t>Consórcio</a:t>
                      </a:r>
                      <a:endParaRPr lang="pt-BR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40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>
                          <a:latin typeface="+mn-lt"/>
                          <a:ea typeface="Times New Roman"/>
                          <a:cs typeface="Arial"/>
                        </a:rPr>
                        <a:t>Situação</a:t>
                      </a:r>
                      <a:endParaRPr lang="pt-BR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40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>
                          <a:latin typeface="+mn-lt"/>
                          <a:ea typeface="Times New Roman"/>
                          <a:cs typeface="Arial"/>
                        </a:rPr>
                        <a:t>Áreas de atuação</a:t>
                      </a:r>
                      <a:endParaRPr lang="pt-BR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40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>
                          <a:latin typeface="+mn-lt"/>
                          <a:ea typeface="Times New Roman"/>
                          <a:cs typeface="Arial"/>
                        </a:rPr>
                        <a:t>Municípios aderidos/</a:t>
                      </a:r>
                      <a:endParaRPr lang="pt-BR" sz="140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>
                          <a:latin typeface="+mn-lt"/>
                          <a:ea typeface="Times New Roman"/>
                          <a:cs typeface="Arial"/>
                        </a:rPr>
                        <a:t>população</a:t>
                      </a:r>
                      <a:endParaRPr lang="pt-BR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059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latin typeface="+mn-lt"/>
                          <a:ea typeface="Calibri"/>
                          <a:cs typeface="Arial"/>
                        </a:rPr>
                        <a:t>COMANAS</a:t>
                      </a:r>
                      <a:endParaRPr lang="pt-BR" sz="1400" dirty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latin typeface="+mn-lt"/>
                          <a:ea typeface="Calibri"/>
                          <a:cs typeface="Times New Roman"/>
                        </a:rPr>
                        <a:t>Consórcio dos municípios da Mata Norte e Agreste Setentrional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latin typeface="+mn-lt"/>
                          <a:ea typeface="Times New Roman"/>
                          <a:cs typeface="Times New Roman"/>
                        </a:rPr>
                        <a:t>Consórcio constituído com aterro sanitário em operação. Aterro Sanitário em Goiana.</a:t>
                      </a:r>
                      <a:endParaRPr lang="pt-BR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latin typeface="+mn-lt"/>
                          <a:ea typeface="Times New Roman"/>
                          <a:cs typeface="Arial"/>
                        </a:rPr>
                        <a:t>Multifinalitário: Saneamento com enfoque na  gestão dos resíduos sólidos, saúde e iluminação pública</a:t>
                      </a:r>
                      <a:endParaRPr lang="pt-BR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latin typeface="+mn-lt"/>
                          <a:ea typeface="Times New Roman"/>
                          <a:cs typeface="Arial"/>
                        </a:rPr>
                        <a:t>25 municípios</a:t>
                      </a:r>
                      <a:endParaRPr lang="pt-BR" sz="140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latin typeface="+mn-lt"/>
                          <a:ea typeface="Times New Roman"/>
                          <a:cs typeface="Arial"/>
                        </a:rPr>
                        <a:t>702.451 hab</a:t>
                      </a:r>
                      <a:endParaRPr lang="pt-BR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484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latin typeface="+mn-lt"/>
                          <a:ea typeface="Calibri"/>
                          <a:cs typeface="Arial"/>
                        </a:rPr>
                        <a:t>COMSUL</a:t>
                      </a:r>
                      <a:endParaRPr lang="pt-BR" sz="140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latin typeface="+mn-lt"/>
                          <a:ea typeface="Calibri"/>
                          <a:cs typeface="Arial"/>
                        </a:rPr>
                        <a:t>Consórcio dos municípios da Mata Sul Pernambucana</a:t>
                      </a:r>
                      <a:endParaRPr lang="pt-BR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latin typeface="+mn-lt"/>
                          <a:ea typeface="Times New Roman"/>
                          <a:cs typeface="Times New Roman"/>
                        </a:rPr>
                        <a:t>Consórcio constituído com aterro sanitário em </a:t>
                      </a:r>
                      <a:r>
                        <a:rPr lang="pt-BR" sz="1400" dirty="0" smtClean="0">
                          <a:latin typeface="+mn-lt"/>
                          <a:ea typeface="Times New Roman"/>
                          <a:cs typeface="Times New Roman"/>
                        </a:rPr>
                        <a:t>operação</a:t>
                      </a:r>
                      <a:r>
                        <a:rPr lang="pt-BR" sz="1400" baseline="0" dirty="0" smtClean="0"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pt-BR" sz="1400" dirty="0" smtClean="0">
                          <a:latin typeface="+mn-lt"/>
                          <a:ea typeface="Times New Roman"/>
                          <a:cs typeface="Times New Roman"/>
                        </a:rPr>
                        <a:t>em Escada </a:t>
                      </a:r>
                      <a:r>
                        <a:rPr lang="pt-BR" sz="1400" baseline="0" dirty="0" smtClean="0">
                          <a:latin typeface="+mn-lt"/>
                          <a:ea typeface="Times New Roman"/>
                          <a:cs typeface="Times New Roman"/>
                        </a:rPr>
                        <a:t> com 8 municípios.</a:t>
                      </a:r>
                      <a:endParaRPr lang="pt-BR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err="1">
                          <a:latin typeface="+mn-lt"/>
                          <a:ea typeface="Times New Roman"/>
                          <a:cs typeface="Arial"/>
                        </a:rPr>
                        <a:t>Multifinalitário</a:t>
                      </a:r>
                      <a:r>
                        <a:rPr lang="pt-BR" sz="1400" dirty="0">
                          <a:latin typeface="+mn-lt"/>
                          <a:ea typeface="Times New Roman"/>
                          <a:cs typeface="Arial"/>
                        </a:rPr>
                        <a:t>:   com enfoque em gestão dos resíduos, disposição final e limpeza pública.</a:t>
                      </a:r>
                      <a:endParaRPr lang="pt-BR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latin typeface="+mn-lt"/>
                          <a:ea typeface="Times New Roman"/>
                          <a:cs typeface="Arial"/>
                        </a:rPr>
                        <a:t>16 municípios</a:t>
                      </a:r>
                      <a:endParaRPr lang="pt-BR" sz="140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latin typeface="+mn-lt"/>
                          <a:ea typeface="Times New Roman"/>
                          <a:cs typeface="Arial"/>
                        </a:rPr>
                        <a:t>423.669 hab</a:t>
                      </a:r>
                      <a:endParaRPr lang="pt-BR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40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latin typeface="+mn-lt"/>
                          <a:ea typeface="Calibri"/>
                          <a:cs typeface="Arial"/>
                        </a:rPr>
                        <a:t>COMAGSUL</a:t>
                      </a:r>
                      <a:endParaRPr lang="pt-BR" sz="1400" dirty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latin typeface="+mn-lt"/>
                          <a:ea typeface="Calibri"/>
                          <a:cs typeface="Times New Roman"/>
                        </a:rPr>
                        <a:t>Consórcio dos municípios do Agreste e da </a:t>
                      </a:r>
                      <a:r>
                        <a:rPr lang="pt-BR" sz="1400" dirty="0" smtClean="0">
                          <a:latin typeface="+mn-lt"/>
                          <a:ea typeface="Calibri"/>
                          <a:cs typeface="Times New Roman"/>
                        </a:rPr>
                        <a:t>Mata </a:t>
                      </a:r>
                      <a:r>
                        <a:rPr lang="pt-BR" sz="1400" dirty="0">
                          <a:latin typeface="+mn-lt"/>
                          <a:ea typeface="Calibri"/>
                          <a:cs typeface="Times New Roman"/>
                        </a:rPr>
                        <a:t>Sul do Estado de Pernambuco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latin typeface="+mn-lt"/>
                          <a:ea typeface="Times New Roman"/>
                          <a:cs typeface="Times New Roman"/>
                        </a:rPr>
                        <a:t>Consórcio constituído com aterro sanitário em </a:t>
                      </a:r>
                      <a:r>
                        <a:rPr lang="pt-BR" sz="1400" dirty="0" smtClean="0">
                          <a:latin typeface="+mn-lt"/>
                          <a:ea typeface="Times New Roman"/>
                          <a:cs typeface="Times New Roman"/>
                        </a:rPr>
                        <a:t>operação em </a:t>
                      </a:r>
                      <a:r>
                        <a:rPr lang="pt-BR" sz="1400" dirty="0" err="1" smtClean="0">
                          <a:latin typeface="+mn-lt"/>
                          <a:ea typeface="Times New Roman"/>
                          <a:cs typeface="Times New Roman"/>
                        </a:rPr>
                        <a:t>Agrestina</a:t>
                      </a:r>
                      <a:r>
                        <a:rPr lang="pt-BR" sz="1400" dirty="0" smtClean="0">
                          <a:latin typeface="+mn-lt"/>
                          <a:ea typeface="Times New Roman"/>
                          <a:cs typeface="Times New Roman"/>
                        </a:rPr>
                        <a:t> com 5 municípios.</a:t>
                      </a:r>
                      <a:endParaRPr lang="pt-BR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err="1">
                          <a:latin typeface="+mn-lt"/>
                          <a:ea typeface="Calibri"/>
                          <a:cs typeface="Times New Roman"/>
                        </a:rPr>
                        <a:t>Multifinalitário</a:t>
                      </a:r>
                      <a:r>
                        <a:rPr lang="pt-BR" sz="1400" dirty="0">
                          <a:latin typeface="+mn-lt"/>
                          <a:ea typeface="Calibri"/>
                          <a:cs typeface="Times New Roman"/>
                        </a:rPr>
                        <a:t>:  com enfoque em, disposição final, saneamento básico, e saúde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latin typeface="+mn-lt"/>
                          <a:ea typeface="Calibri"/>
                          <a:cs typeface="Times New Roman"/>
                        </a:rPr>
                        <a:t>22 municípios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latin typeface="+mn-lt"/>
                          <a:ea typeface="Calibri"/>
                          <a:cs typeface="Times New Roman"/>
                        </a:rPr>
                        <a:t>439.336 </a:t>
                      </a:r>
                      <a:r>
                        <a:rPr lang="pt-BR" sz="1400" dirty="0" err="1">
                          <a:latin typeface="+mn-lt"/>
                          <a:ea typeface="Calibri"/>
                          <a:cs typeface="Times New Roman"/>
                        </a:rPr>
                        <a:t>hab</a:t>
                      </a:r>
                      <a:endParaRPr lang="pt-BR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55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latin typeface="+mn-lt"/>
                          <a:ea typeface="Times New Roman"/>
                          <a:cs typeface="Arial"/>
                        </a:rPr>
                        <a:t>CONIAPE</a:t>
                      </a:r>
                      <a:endParaRPr lang="pt-BR" sz="140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latin typeface="+mn-lt"/>
                          <a:ea typeface="Times New Roman"/>
                          <a:cs typeface="Arial"/>
                        </a:rPr>
                        <a:t>Consórcio Intermunicipal do Agreste Pernambucano e Fronteiras</a:t>
                      </a:r>
                      <a:endParaRPr lang="pt-BR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latin typeface="+mn-lt"/>
                          <a:ea typeface="Times New Roman"/>
                          <a:cs typeface="Arial"/>
                        </a:rPr>
                        <a:t>O Consórcio não opera aterro sanitário, os municípios  encaminham os resíduos para o aterro de Caruaru e Santa Cruz do </a:t>
                      </a:r>
                      <a:r>
                        <a:rPr lang="pt-BR" sz="1400" dirty="0" err="1" smtClean="0">
                          <a:latin typeface="+mn-lt"/>
                          <a:ea typeface="Times New Roman"/>
                          <a:cs typeface="Arial"/>
                        </a:rPr>
                        <a:t>Capibaripe</a:t>
                      </a:r>
                      <a:r>
                        <a:rPr lang="pt-BR" sz="1400" dirty="0" smtClean="0">
                          <a:latin typeface="+mn-lt"/>
                          <a:ea typeface="Times New Roman"/>
                          <a:cs typeface="Arial"/>
                        </a:rPr>
                        <a:t>.</a:t>
                      </a:r>
                      <a:endParaRPr lang="pt-BR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latin typeface="+mn-lt"/>
                          <a:ea typeface="Times New Roman"/>
                          <a:cs typeface="Arial"/>
                        </a:rPr>
                        <a:t>Multifinalitário:: Saneamento com enfoque na  gestão dos resíduos sólidos, saúde e energia elétrica</a:t>
                      </a:r>
                      <a:endParaRPr lang="pt-BR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latin typeface="+mn-lt"/>
                          <a:ea typeface="Times New Roman"/>
                          <a:cs typeface="Arial"/>
                        </a:rPr>
                        <a:t>14 municípios</a:t>
                      </a:r>
                      <a:endParaRPr lang="pt-BR" sz="1400" dirty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latin typeface="+mn-lt"/>
                          <a:ea typeface="Times New Roman"/>
                          <a:cs typeface="Arial"/>
                        </a:rPr>
                        <a:t>22.878 </a:t>
                      </a:r>
                      <a:r>
                        <a:rPr lang="pt-BR" sz="1400" dirty="0" err="1">
                          <a:latin typeface="+mn-lt"/>
                          <a:ea typeface="Times New Roman"/>
                          <a:cs typeface="Arial"/>
                        </a:rPr>
                        <a:t>hab</a:t>
                      </a:r>
                      <a:endParaRPr lang="pt-BR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CaixaDeTexto 7"/>
          <p:cNvSpPr txBox="1"/>
          <p:nvPr/>
        </p:nvSpPr>
        <p:spPr>
          <a:xfrm>
            <a:off x="10426535" y="6412675"/>
            <a:ext cx="17654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Fonte: SEMAS, 2014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235951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4583876" y="617522"/>
            <a:ext cx="4500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METODOLOGIA</a:t>
            </a:r>
            <a:endParaRPr lang="pt-BR" sz="2800" b="1" dirty="0"/>
          </a:p>
        </p:txBody>
      </p:sp>
      <p:sp>
        <p:nvSpPr>
          <p:cNvPr id="10" name="CaixaDeTexto 9"/>
          <p:cNvSpPr txBox="1"/>
          <p:nvPr/>
        </p:nvSpPr>
        <p:spPr>
          <a:xfrm>
            <a:off x="3040089" y="5997051"/>
            <a:ext cx="6365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               </a:t>
            </a:r>
            <a:r>
              <a:rPr lang="pt-BR" b="1" dirty="0" smtClean="0"/>
              <a:t>Aterro sanitário em Escada – Consórcio COMSUL</a:t>
            </a:r>
            <a:endParaRPr lang="pt-BR" b="1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86140" y="1406392"/>
            <a:ext cx="6748463" cy="475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35951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oncurso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  <a:fontScheme name="Concurso">
    <a:maj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</a:majorFont>
    <a:min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</a:minorFont>
  </a:fontScheme>
  <a:fmtScheme name="Concurso">
    <a:fillStyleLst>
      <a:solidFill>
        <a:schemeClr val="phClr"/>
      </a:solidFill>
      <a:gradFill rotWithShape="1">
        <a:gsLst>
          <a:gs pos="0">
            <a:schemeClr val="phClr">
              <a:tint val="62000"/>
              <a:satMod val="180000"/>
            </a:schemeClr>
          </a:gs>
          <a:gs pos="65000">
            <a:schemeClr val="phClr">
              <a:tint val="32000"/>
              <a:satMod val="250000"/>
            </a:schemeClr>
          </a:gs>
          <a:gs pos="100000">
            <a:schemeClr val="phClr">
              <a:tint val="23000"/>
              <a:satMod val="300000"/>
            </a:schemeClr>
          </a:gs>
        </a:gsLst>
        <a:lin ang="16200000" scaled="0"/>
      </a:gradFill>
      <a:gradFill rotWithShape="1">
        <a:gsLst>
          <a:gs pos="0">
            <a:schemeClr val="phClr">
              <a:shade val="15000"/>
              <a:satMod val="180000"/>
            </a:schemeClr>
          </a:gs>
          <a:gs pos="50000">
            <a:schemeClr val="phClr">
              <a:shade val="45000"/>
              <a:satMod val="170000"/>
            </a:schemeClr>
          </a:gs>
          <a:gs pos="70000">
            <a:schemeClr val="phClr">
              <a:tint val="99000"/>
              <a:shade val="65000"/>
              <a:satMod val="155000"/>
            </a:schemeClr>
          </a:gs>
          <a:gs pos="100000">
            <a:schemeClr val="phClr">
              <a:tint val="95500"/>
              <a:shade val="100000"/>
              <a:satMod val="15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55000" cap="flat" cmpd="thickThin" algn="ctr">
        <a:solidFill>
          <a:schemeClr val="phClr"/>
        </a:solidFill>
        <a:prstDash val="solid"/>
      </a:ln>
      <a:ln w="63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phClr">
              <a:satMod val="30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55000"/>
              <a:satMod val="300000"/>
            </a:schemeClr>
          </a:gs>
          <a:gs pos="40000">
            <a:schemeClr val="phClr">
              <a:tint val="65000"/>
              <a:satMod val="300000"/>
            </a:schemeClr>
          </a:gs>
          <a:gs pos="100000">
            <a:schemeClr val="phClr">
              <a:shade val="65000"/>
              <a:satMod val="300000"/>
            </a:schemeClr>
          </a:gs>
        </a:gsLst>
        <a:path path="circle">
          <a:fillToRect l="65000" b="98000"/>
        </a:path>
      </a:gradFill>
      <a:blipFill>
        <a:blip xmlns:r="http://schemas.openxmlformats.org/officeDocument/2006/relationships" r:embed="rId1">
          <a:duotone>
            <a:schemeClr val="phClr">
              <a:shade val="60000"/>
              <a:satMod val="110000"/>
            </a:schemeClr>
            <a:schemeClr val="phClr">
              <a:tint val="95000"/>
            </a:schemeClr>
          </a:duotone>
        </a:blip>
        <a:tile tx="0" ty="0" sx="50000" sy="50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494</TotalTime>
  <Words>1534</Words>
  <Application>Microsoft Office PowerPoint</Application>
  <PresentationFormat>Personalizar</PresentationFormat>
  <Paragraphs>143</Paragraphs>
  <Slides>24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25" baseType="lpstr">
      <vt:lpstr>Tema do Office</vt:lpstr>
      <vt:lpstr>AVALIAÇÃO DOS CONSÓRCIOS DE RESÍDUOS SÓLIDOS URBANOS EM PERNAMBUCO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 do trabalho</dc:title>
  <dc:creator>Paulo Scalize</dc:creator>
  <cp:lastModifiedBy>WazPc</cp:lastModifiedBy>
  <cp:revision>36</cp:revision>
  <dcterms:created xsi:type="dcterms:W3CDTF">2017-05-30T09:26:55Z</dcterms:created>
  <dcterms:modified xsi:type="dcterms:W3CDTF">2017-06-19T13:07:05Z</dcterms:modified>
</cp:coreProperties>
</file>