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Coleta de esgoto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Possuem</c:v>
                </c:pt>
                <c:pt idx="1">
                  <c:v>Não Possuem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50.3</c:v>
                </c:pt>
                <c:pt idx="1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D9-45AF-8718-8DC65E2F14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880757828246717"/>
          <c:y val="7.9147898964914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Tratamento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Não possuem</c:v>
                </c:pt>
                <c:pt idx="1">
                  <c:v>Possuem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46-4A0A-BC9B-532E07EB61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/>
              <a:t>Tratamento de Esgoto Sanitário do Tipo Lodos Ativados por Aeração Prolongada – Guia Operacional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/>
          <a:lstStyle/>
          <a:p>
            <a:r>
              <a:rPr lang="pt-BR" b="1" dirty="0"/>
              <a:t>Autores: Alice Borges Maestri</a:t>
            </a:r>
          </a:p>
          <a:p>
            <a:pPr marL="1371600" lvl="3" indent="0">
              <a:buNone/>
            </a:pPr>
            <a:r>
              <a:rPr lang="pt-BR" sz="2800" b="1" dirty="0"/>
              <a:t>  </a:t>
            </a:r>
            <a:r>
              <a:rPr lang="pt-BR" sz="2800" b="1" dirty="0" err="1"/>
              <a:t>Dieter</a:t>
            </a:r>
            <a:r>
              <a:rPr lang="pt-BR" sz="2800" b="1" dirty="0"/>
              <a:t> </a:t>
            </a:r>
            <a:r>
              <a:rPr lang="pt-BR" sz="2800" b="1" dirty="0" err="1"/>
              <a:t>Wartchow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6" y="12149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 e Discussões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04587"/>
              </p:ext>
            </p:extLst>
          </p:nvPr>
        </p:nvGraphicFramePr>
        <p:xfrm>
          <a:off x="363322" y="2235200"/>
          <a:ext cx="11553369" cy="4534965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683656">
                  <a:extLst>
                    <a:ext uri="{9D8B030D-6E8A-4147-A177-3AD203B41FA5}">
                      <a16:colId xmlns:a16="http://schemas.microsoft.com/office/drawing/2014/main" xmlns="" val="2840939395"/>
                    </a:ext>
                  </a:extLst>
                </a:gridCol>
                <a:gridCol w="2810919">
                  <a:extLst>
                    <a:ext uri="{9D8B030D-6E8A-4147-A177-3AD203B41FA5}">
                      <a16:colId xmlns:a16="http://schemas.microsoft.com/office/drawing/2014/main" xmlns="" val="1141984738"/>
                    </a:ext>
                  </a:extLst>
                </a:gridCol>
                <a:gridCol w="3529397">
                  <a:extLst>
                    <a:ext uri="{9D8B030D-6E8A-4147-A177-3AD203B41FA5}">
                      <a16:colId xmlns:a16="http://schemas.microsoft.com/office/drawing/2014/main" xmlns="" val="1048884052"/>
                    </a:ext>
                  </a:extLst>
                </a:gridCol>
                <a:gridCol w="3529397">
                  <a:extLst>
                    <a:ext uri="{9D8B030D-6E8A-4147-A177-3AD203B41FA5}">
                      <a16:colId xmlns:a16="http://schemas.microsoft.com/office/drawing/2014/main" xmlns="" val="2208722851"/>
                    </a:ext>
                  </a:extLst>
                </a:gridCol>
              </a:tblGrid>
              <a:tr h="2097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Atividade operacional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Frequência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Método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9888106"/>
                  </a:ext>
                </a:extLst>
              </a:tr>
              <a:tr h="21849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Gradeamento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Limpeza Manual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Duas a três vezes por semana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Remover o material retido usando o rastelo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0951227"/>
                  </a:ext>
                </a:extLst>
              </a:tr>
              <a:tr h="6292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Limpeza Mecanizada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Conforme necessário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Manutenção dos equipamentos, tais como lubrificação de engrenagens, substituição de peças desgastadas e verificação dos componentes eletromecânicos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46847098"/>
                  </a:ext>
                </a:extLst>
              </a:tr>
              <a:tr h="62926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Limpeza do desarenador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Dentro da rotina que o manual de operação determinar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Limpar a caixa de areia sempre que o material acumulado ocupar a metade da altura da câmara de armazenamento ou 2/3 de todo o seu comprimento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2079257"/>
                  </a:ext>
                </a:extLst>
              </a:tr>
              <a:tr h="20975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Limpeza da Calha Parshall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Diariamente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6152473"/>
                  </a:ext>
                </a:extLst>
              </a:tr>
              <a:tr h="589935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Limpeza do decantador primário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Operação deve ser orientada para que o esgoto afluente tenha a mínima variação de vazão possível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Retirada da superfície materiais flutuantes como graxas e óleos; inspeção e manutenção preventiva dos equipamentos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5101154"/>
                  </a:ext>
                </a:extLst>
              </a:tr>
              <a:tr h="21849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Horas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316716"/>
                  </a:ext>
                </a:extLst>
              </a:tr>
              <a:tr h="21849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Tanque de Aeração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Verificação do OD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Cada 2 horas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Sonda ou Iodométrico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7070922"/>
                  </a:ext>
                </a:extLst>
              </a:tr>
              <a:tr h="2884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Verificar necessidade de ar difuso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Semanal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Cálculo matemático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4263372"/>
                  </a:ext>
                </a:extLst>
              </a:tr>
              <a:tr h="4195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Controle de F/M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Diariamente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Cálculo matemático, obtido através de uma média feita de pelo mínimo 5 e no máximo 7 dias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0006457"/>
                  </a:ext>
                </a:extLst>
              </a:tr>
              <a:tr h="4195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Controle de RS (resíduo sedimentável no tanque de aeração)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Diariamente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Medido através da utilização do Cone de Imhoff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335609"/>
                  </a:ext>
                </a:extLst>
              </a:tr>
              <a:tr h="4195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Controle de SSTA (sólidos em suspensão no tanque de aeração)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Diariamente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Medido através da utilização do Cone de </a:t>
                      </a:r>
                      <a:r>
                        <a:rPr lang="pt-BR" sz="1200" dirty="0" err="1">
                          <a:effectLst/>
                        </a:rPr>
                        <a:t>Imhoff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060975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63322" y="1889374"/>
            <a:ext cx="11451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2 - Proposta de guia das atividades operacionais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04671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4932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 e Discussões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85852"/>
              </p:ext>
            </p:extLst>
          </p:nvPr>
        </p:nvGraphicFramePr>
        <p:xfrm>
          <a:off x="304802" y="2554513"/>
          <a:ext cx="11451769" cy="4141408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2238612">
                  <a:extLst>
                    <a:ext uri="{9D8B030D-6E8A-4147-A177-3AD203B41FA5}">
                      <a16:colId xmlns:a16="http://schemas.microsoft.com/office/drawing/2014/main" xmlns="" val="1921395909"/>
                    </a:ext>
                  </a:extLst>
                </a:gridCol>
                <a:gridCol w="2216437">
                  <a:extLst>
                    <a:ext uri="{9D8B030D-6E8A-4147-A177-3AD203B41FA5}">
                      <a16:colId xmlns:a16="http://schemas.microsoft.com/office/drawing/2014/main" xmlns="" val="2359904333"/>
                    </a:ext>
                  </a:extLst>
                </a:gridCol>
                <a:gridCol w="3498360">
                  <a:extLst>
                    <a:ext uri="{9D8B030D-6E8A-4147-A177-3AD203B41FA5}">
                      <a16:colId xmlns:a16="http://schemas.microsoft.com/office/drawing/2014/main" xmlns="" val="3903072300"/>
                    </a:ext>
                  </a:extLst>
                </a:gridCol>
                <a:gridCol w="3498360">
                  <a:extLst>
                    <a:ext uri="{9D8B030D-6E8A-4147-A177-3AD203B41FA5}">
                      <a16:colId xmlns:a16="http://schemas.microsoft.com/office/drawing/2014/main" xmlns="" val="4280028897"/>
                    </a:ext>
                  </a:extLst>
                </a:gridCol>
              </a:tblGrid>
              <a:tr h="5159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Atividade operacional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Frequência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Método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1705136"/>
                  </a:ext>
                </a:extLst>
              </a:tr>
              <a:tr h="515934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Tanque de Lodos Ativados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Verificação da altura da manta de </a:t>
                      </a:r>
                      <a:r>
                        <a:rPr lang="pt-BR" sz="1800" kern="1200" dirty="0">
                          <a:effectLst/>
                        </a:rPr>
                        <a:t>lodo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Diariamente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Manual ou através de válvulas telescópicas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6667586"/>
                  </a:ext>
                </a:extLst>
              </a:tr>
              <a:tr h="773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Controle de SSRL (sólidos em suspensão no retorno de lodo)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Diariamente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Medido através da utilização do Cone de </a:t>
                      </a:r>
                      <a:r>
                        <a:rPr lang="pt-BR" sz="1800" dirty="0" err="1">
                          <a:effectLst/>
                        </a:rPr>
                        <a:t>Imhoff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0735823"/>
                  </a:ext>
                </a:extLst>
              </a:tr>
              <a:tr h="403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IL (idade do lodo)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Diariamente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Cálculo matemático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9350891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IVL (Índice Volumétrico de Lodo)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Diariamente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Cálculo matemático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5412981"/>
                  </a:ext>
                </a:extLst>
              </a:tr>
              <a:tr h="102783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Limpeza dos leitos de secagem do lodo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 a 20 dias, quando a umidade atinge valores de 70 a 60%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Remover o material manualmente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1764682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04801" y="2161582"/>
            <a:ext cx="11451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2 - Proposta de guia das atividades operacionais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95349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4932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 e Discussões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4800" y="2223184"/>
            <a:ext cx="11451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3 - Proposta de parâmetros para o controle da eficiência</a:t>
            </a:r>
            <a:endParaRPr lang="pt-BR" sz="16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90492"/>
              </p:ext>
            </p:extLst>
          </p:nvPr>
        </p:nvGraphicFramePr>
        <p:xfrm>
          <a:off x="1647552" y="2768481"/>
          <a:ext cx="8766266" cy="3493770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4383133">
                  <a:extLst>
                    <a:ext uri="{9D8B030D-6E8A-4147-A177-3AD203B41FA5}">
                      <a16:colId xmlns:a16="http://schemas.microsoft.com/office/drawing/2014/main" xmlns="" val="1972748267"/>
                    </a:ext>
                  </a:extLst>
                </a:gridCol>
                <a:gridCol w="4383133">
                  <a:extLst>
                    <a:ext uri="{9D8B030D-6E8A-4147-A177-3AD203B41FA5}">
                      <a16:colId xmlns:a16="http://schemas.microsoft.com/office/drawing/2014/main" xmlns="" val="10485340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Parâmetro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Faixa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9067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OD (Oxigênio Dissolvido)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1,5 a 2 mg/L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3041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F/M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0,05 a 0,15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9776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RS (resíduo sedimentável no tanque de aeração)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300 a 500 mL/L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1683659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SSTA (sólidos em suspensão no tanque de aeração)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1,5 a 4,0 g/L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789937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SSRL (sólidos em suspensão no retorno de lodo)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4,0 a 8,0 g/L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0711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IL (idade do lodo)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 e 30 dias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573849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IVL (Índice Volumétrico de Lodo)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90 e 150 ml/g - boas condições de sedimentação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443297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abaixo de 90 ml/g - excelentes condições de sedimentação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9795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acima de 150 ml/g - más condições de sedimentação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5700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Tempo de detenção do lodo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0,5 a 2 dias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270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Manta de lodo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0,5 a 2 metros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38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11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4932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 e Discussões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4122" y="2484257"/>
            <a:ext cx="11451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4 - Padrões de emissão do efluente (Fonte: CONSEMA, 2006)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7125"/>
              </p:ext>
            </p:extLst>
          </p:nvPr>
        </p:nvGraphicFramePr>
        <p:xfrm>
          <a:off x="3079568" y="2822811"/>
          <a:ext cx="5527403" cy="2740818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4547782">
                  <a:extLst>
                    <a:ext uri="{9D8B030D-6E8A-4147-A177-3AD203B41FA5}">
                      <a16:colId xmlns:a16="http://schemas.microsoft.com/office/drawing/2014/main" xmlns="" val="2585322919"/>
                    </a:ext>
                  </a:extLst>
                </a:gridCol>
                <a:gridCol w="979621">
                  <a:extLst>
                    <a:ext uri="{9D8B030D-6E8A-4147-A177-3AD203B41FA5}">
                      <a16:colId xmlns:a16="http://schemas.microsoft.com/office/drawing/2014/main" xmlns="" val="1816655636"/>
                    </a:ext>
                  </a:extLst>
                </a:gridCol>
              </a:tblGrid>
              <a:tr h="36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Parâmetro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0225303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DBO</a:t>
                      </a:r>
                      <a:r>
                        <a:rPr lang="pt-BR" sz="1800" baseline="-25000">
                          <a:effectLst/>
                        </a:rPr>
                        <a:t>5</a:t>
                      </a:r>
                      <a:r>
                        <a:rPr lang="pt-BR" sz="1800">
                          <a:effectLst/>
                        </a:rPr>
                        <a:t>(mg O</a:t>
                      </a:r>
                      <a:r>
                        <a:rPr lang="pt-BR" sz="1800" baseline="-25000">
                          <a:effectLst/>
                        </a:rPr>
                        <a:t>2</a:t>
                      </a:r>
                      <a:r>
                        <a:rPr lang="pt-BR" sz="1800">
                          <a:effectLst/>
                        </a:rPr>
                        <a:t>/L)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Até 40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13270773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DQO(mg O</a:t>
                      </a:r>
                      <a:r>
                        <a:rPr lang="pt-BR" sz="1800" baseline="-25000">
                          <a:effectLst/>
                        </a:rPr>
                        <a:t>2</a:t>
                      </a:r>
                      <a:r>
                        <a:rPr lang="pt-BR" sz="1800">
                          <a:effectLst/>
                        </a:rPr>
                        <a:t>/L)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Até 150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4207546"/>
                  </a:ext>
                </a:extLst>
              </a:tr>
              <a:tr h="34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Sólidos Suspensos(mg/L)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004893"/>
                  </a:ext>
                </a:extLst>
              </a:tr>
              <a:tr h="34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Sólidos Sedimentável(mg/L)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Até 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1838460"/>
                  </a:ext>
                </a:extLst>
              </a:tr>
              <a:tr h="34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Fósforo Total (mg P/L)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4396"/>
                  </a:ext>
                </a:extLst>
              </a:tr>
              <a:tr h="593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Coliformes Termotolerantes (NMP/100mL)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1000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9262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80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4932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Conclusões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896" y="2397495"/>
            <a:ext cx="10979361" cy="3248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Foi possível levantar as etapas do tratamento utilizado na ETE Bagé e, através de análise bibliográfica, compilar um guia para o acompanhamento das atividades operacionais, incluindo a frequência de sua realização, bem como sugerir parâmetros a serem monitorados e faixas para sua variação.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Também foi possível identificar uma estação de tratamento (Estação São João), em operação, onde este guia será testado, subsidiando a elaboração do Manual, que, em uma próxima fase, será elaborado para a ETE Bagé.</a:t>
            </a:r>
          </a:p>
        </p:txBody>
      </p:sp>
    </p:spTree>
    <p:extLst>
      <p:ext uri="{BB962C8B-B14F-4D97-AF65-F5344CB8AC3E}">
        <p14:creationId xmlns:p14="http://schemas.microsoft.com/office/powerpoint/2010/main" val="355274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Introdução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38663277"/>
              </p:ext>
            </p:extLst>
          </p:nvPr>
        </p:nvGraphicFramePr>
        <p:xfrm>
          <a:off x="54145" y="2331545"/>
          <a:ext cx="3588942" cy="349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186056" y="3500256"/>
            <a:ext cx="3454401" cy="10839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Existe uma demanda para a implantação dos Sistemas de Esgotamento Sanitário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048337748"/>
              </p:ext>
            </p:extLst>
          </p:nvPr>
        </p:nvGraphicFramePr>
        <p:xfrm>
          <a:off x="3452541" y="2472058"/>
          <a:ext cx="3517103" cy="321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Conector reto 20"/>
          <p:cNvCxnSpPr/>
          <p:nvPr/>
        </p:nvCxnSpPr>
        <p:spPr>
          <a:xfrm>
            <a:off x="1848616" y="2873829"/>
            <a:ext cx="3362476" cy="377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848616" y="4949371"/>
            <a:ext cx="3362476" cy="275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1848616" y="2859314"/>
            <a:ext cx="0" cy="2365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673627" y="6058319"/>
            <a:ext cx="1712453" cy="4148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/>
              <a:t>Fonte: SNIS, 2015</a:t>
            </a:r>
          </a:p>
        </p:txBody>
      </p:sp>
      <p:sp>
        <p:nvSpPr>
          <p:cNvPr id="28" name="Seta: para a Direita 27"/>
          <p:cNvSpPr/>
          <p:nvPr/>
        </p:nvSpPr>
        <p:spPr>
          <a:xfrm>
            <a:off x="6574971" y="3759200"/>
            <a:ext cx="1378858" cy="493486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Introdução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896" y="2397495"/>
            <a:ext cx="10979361" cy="3248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O Município de Bagé possui apenas 27,56% do esgoto gerado pela população tratado.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Objetivando melhorar a qualidade de vida dos seus munícipes, diminuindo a emissão de esgoto bruto a cursos d’água da região, o município realizou a construção de uma Estação de Tratamento de Esgoto (ETE).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Esta estação não se encontra operante devido diversos motivos, dentre eles, a necessidade de complementação das obras e a falta de mão-de-obra capacitada para a </a:t>
            </a:r>
            <a:r>
              <a:rPr lang="pt-BR" b="1" dirty="0"/>
              <a:t>operação da ETE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155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Introdução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896" y="2397495"/>
            <a:ext cx="7292733" cy="469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Para que as </a:t>
            </a:r>
            <a:r>
              <a:rPr lang="pt-BR" dirty="0" err="1"/>
              <a:t>ETEs</a:t>
            </a:r>
            <a:r>
              <a:rPr lang="pt-BR" dirty="0"/>
              <a:t> possam manter a sua eficiência: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11269" y="3113313"/>
            <a:ext cx="7031245" cy="558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Projeto adequado às características do município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11269" y="3671722"/>
            <a:ext cx="7031245" cy="478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Adoção de critérios técnicos no momento da implantação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11269" y="4150697"/>
            <a:ext cx="7031245" cy="4575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Manutenção dos equipamentos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11269" y="4608286"/>
            <a:ext cx="7031245" cy="4136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Rigoroso controle da operação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839664" y="3314544"/>
            <a:ext cx="2598058" cy="1417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Garantindo o funcionamento do sistema dentro das condições licenciadas 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8142514" y="2866572"/>
            <a:ext cx="333829" cy="21553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57896" y="5576723"/>
            <a:ext cx="10979826" cy="908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construção de manuais para a operação </a:t>
            </a:r>
            <a:r>
              <a:rPr lang="pt-BR" dirty="0"/>
              <a:t>de sistemas de tratamento de esgoto sanitário é de </a:t>
            </a:r>
            <a:r>
              <a:rPr lang="pt-BR" b="1" dirty="0"/>
              <a:t>fundamental importância para garantir a eficiência </a:t>
            </a:r>
            <a:r>
              <a:rPr lang="pt-BR" dirty="0"/>
              <a:t>na operação das </a:t>
            </a:r>
            <a:r>
              <a:rPr lang="pt-BR" dirty="0" err="1"/>
              <a:t>ETEs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9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Introdução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896" y="2397495"/>
            <a:ext cx="10979361" cy="3248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O manual deve apresentar informações de maneira mais </a:t>
            </a:r>
            <a:r>
              <a:rPr lang="pt-BR" b="1" dirty="0"/>
              <a:t>acessível</a:t>
            </a:r>
            <a:r>
              <a:rPr lang="pt-BR" dirty="0"/>
              <a:t>, incluindo </a:t>
            </a:r>
            <a:r>
              <a:rPr lang="pt-BR" b="1" dirty="0"/>
              <a:t>menos narrativa e mais desenhos, esquemas, tabelas, agendas e listas de verificação</a:t>
            </a:r>
            <a:r>
              <a:rPr lang="pt-BR" dirty="0"/>
              <a:t>, visto que, um operador que procura uma informação específica não deve ter que ler todo o manual, para encontrá-lo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Objetivo:</a:t>
            </a:r>
            <a:r>
              <a:rPr lang="pt-BR" dirty="0"/>
              <a:t>  Criação de guia para elaboração de um manual de operação da estação de tratamento de esgotos do tipo lodos ativados que poderá ser utilizado no município estudado entre outros.</a:t>
            </a:r>
          </a:p>
        </p:txBody>
      </p:sp>
    </p:spTree>
    <p:extLst>
      <p:ext uri="{BB962C8B-B14F-4D97-AF65-F5344CB8AC3E}">
        <p14:creationId xmlns:p14="http://schemas.microsoft.com/office/powerpoint/2010/main" val="6465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Materiais e Métodos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896" y="2397495"/>
            <a:ext cx="10979361" cy="26099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Para a elaboração do guia é necessário: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100" dirty="0"/>
              <a:t>A caracterização da estação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100" dirty="0"/>
              <a:t>O levantamento de parâmetros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100" dirty="0"/>
              <a:t>Dados de operação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As fases constituintes deste trabalho são o levantamento de informações, através de uma revisão bibliográfica, e a definição de parâmetros para um futuro monitoramento de uma estação-tipo.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80113" y="5173508"/>
            <a:ext cx="3265716" cy="48706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400" dirty="0">
                <a:latin typeface="+mj-lt"/>
                <a:ea typeface="+mj-ea"/>
                <a:cs typeface="+mj-cs"/>
              </a:rPr>
              <a:t>ETE São João-Navegantes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14286" y="4611497"/>
            <a:ext cx="1538514" cy="31931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/>
          <p:cNvCxnSpPr>
            <a:cxnSpLocks/>
            <a:stCxn id="7" idx="2"/>
            <a:endCxn id="3" idx="1"/>
          </p:cNvCxnSpPr>
          <p:nvPr/>
        </p:nvCxnSpPr>
        <p:spPr>
          <a:xfrm rot="16200000" flipH="1">
            <a:off x="3138714" y="4375640"/>
            <a:ext cx="486229" cy="15965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4787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Materiais e Métodos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19231" y="2310411"/>
            <a:ext cx="3526026" cy="313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ETE São João-Navegantes</a:t>
            </a:r>
          </a:p>
          <a:p>
            <a:endParaRPr lang="pt-B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/>
              <a:t>Localizada na Zona Norte de Porto Alegre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/>
              <a:t>Administrada pelo DMAE (Departamento Municipal de Água e Esgoto)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7619" t="30451" r="17143" b="13845"/>
          <a:stretch/>
        </p:blipFill>
        <p:spPr>
          <a:xfrm>
            <a:off x="457897" y="2310411"/>
            <a:ext cx="7490476" cy="3117934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3206"/>
              </p:ext>
            </p:extLst>
          </p:nvPr>
        </p:nvGraphicFramePr>
        <p:xfrm>
          <a:off x="8419231" y="5122523"/>
          <a:ext cx="3395399" cy="1510509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788436">
                  <a:extLst>
                    <a:ext uri="{9D8B030D-6E8A-4147-A177-3AD203B41FA5}">
                      <a16:colId xmlns:a16="http://schemas.microsoft.com/office/drawing/2014/main" xmlns="" val="2447094758"/>
                    </a:ext>
                  </a:extLst>
                </a:gridCol>
                <a:gridCol w="881068">
                  <a:extLst>
                    <a:ext uri="{9D8B030D-6E8A-4147-A177-3AD203B41FA5}">
                      <a16:colId xmlns:a16="http://schemas.microsoft.com/office/drawing/2014/main" xmlns="" val="63466772"/>
                    </a:ext>
                  </a:extLst>
                </a:gridCol>
                <a:gridCol w="725895">
                  <a:extLst>
                    <a:ext uri="{9D8B030D-6E8A-4147-A177-3AD203B41FA5}">
                      <a16:colId xmlns:a16="http://schemas.microsoft.com/office/drawing/2014/main" xmlns="" val="2111261797"/>
                    </a:ext>
                  </a:extLst>
                </a:gridCol>
              </a:tblGrid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Parâmetro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Unidade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3232086"/>
                  </a:ext>
                </a:extLst>
              </a:tr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Capacidade nominal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L/s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444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5758924"/>
                  </a:ext>
                </a:extLst>
              </a:tr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DBO</a:t>
                      </a:r>
                      <a:r>
                        <a:rPr lang="pt-BR" sz="1400" baseline="-250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mgO</a:t>
                      </a:r>
                      <a:r>
                        <a:rPr lang="pt-BR" sz="1400" baseline="-25000">
                          <a:effectLst/>
                        </a:rPr>
                        <a:t>2</a:t>
                      </a:r>
                      <a:r>
                        <a:rPr lang="pt-BR" sz="1400">
                          <a:effectLst/>
                        </a:rPr>
                        <a:t>/L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231,5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5491726"/>
                  </a:ext>
                </a:extLst>
              </a:tr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DQO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mgO</a:t>
                      </a:r>
                      <a:r>
                        <a:rPr lang="pt-BR" sz="1400" baseline="-25000">
                          <a:effectLst/>
                        </a:rPr>
                        <a:t>2</a:t>
                      </a:r>
                      <a:r>
                        <a:rPr lang="pt-BR" sz="1400">
                          <a:effectLst/>
                        </a:rPr>
                        <a:t>/L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417,71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9282102"/>
                  </a:ext>
                </a:extLst>
              </a:tr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mgN/L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37,07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7383014"/>
                  </a:ext>
                </a:extLst>
              </a:tr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mgP/L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6,74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0503978"/>
                  </a:ext>
                </a:extLst>
              </a:tr>
              <a:tr h="21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Temperatura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ºC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8604553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8051613" y="4348924"/>
            <a:ext cx="426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1. Características médias do esgoto bruto da ETE São João (Fonte: Departamento Municipal de Água e Esgoto)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3720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 e Discussões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2514" y="2310411"/>
            <a:ext cx="10929257" cy="9988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Os pontos de monitoramento com seus respectivos parâmetros que auxiliarão na elaboração do Guia para Operação da ETE estão destacados na Figura abaixo.</a:t>
            </a:r>
          </a:p>
        </p:txBody>
      </p:sp>
      <p:pic>
        <p:nvPicPr>
          <p:cNvPr id="2050" name="Picture 2" descr="Figur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546248"/>
            <a:ext cx="11275292" cy="24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7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68007" y="1565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 e Discussões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7028" y="2245260"/>
            <a:ext cx="11205029" cy="4445825"/>
          </a:xfrm>
          <a:prstGeom prst="rect">
            <a:avLst/>
          </a:prstGeom>
        </p:spPr>
        <p:txBody>
          <a:bodyPr vert="horz" lIns="91440" tIns="45720" rIns="91440" bIns="45720" numCol="2" rtlCol="0" anchor="t" anchorCtr="0">
            <a:normAutofit fontScale="67500" lnSpcReduction="2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marL="174625">
              <a:lnSpc>
                <a:spcPct val="160000"/>
              </a:lnSpc>
            </a:pPr>
            <a:r>
              <a:rPr lang="pt-BR" dirty="0"/>
              <a:t>O manual será estruturado conforme os seguintes itens: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a) Descrição geral do processo: breve descrição do processo de tratamento aplicado e das várias unidades incorporadas a ETE.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b) Plantas baixas da ETE e de seus componentes: mostrando locais dos interruptores principais, medidores de gás, impedidores de refluxo, tanques de combustível, armazenamento de equipamento auxiliar que possa estar relacionado com bombeiros que respondam a um alarme.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c) Tabela com dados de projeto: população que abrange a ETE, padrões de eficiência e de saída do efluente e a capacidade de projeto de cada unidade de tratamento.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d) Fluxogramas e perfis hidráulicos: esquemas simples que mostrem as unidades individualmente e a sequência de tratamento.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e) Atividades (procedimentos) operacionais divididas pela sua frequência, além de fornecer um diagrama de fluxo mostrando as posições da válvula e empregar e indexar o sistema para identificação.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f) Procedimentos de análise de amostras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g) Procedimentos de partida e parada da ETE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h) Manutenção dos equipamentos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i) Procedimentos de emergência</a:t>
            </a:r>
          </a:p>
          <a:p>
            <a:pPr marL="174625">
              <a:lnSpc>
                <a:spcPct val="160000"/>
              </a:lnSpc>
            </a:pPr>
            <a:r>
              <a:rPr lang="pt-BR" dirty="0"/>
              <a:t>j) Ajuda rápida: tabelas contendo solução para alguns problemas que a ETE pode apresentar durante seu funcionamento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6096001" y="2245260"/>
            <a:ext cx="0" cy="4445825"/>
          </a:xfrm>
          <a:prstGeom prst="line">
            <a:avLst/>
          </a:prstGeom>
          <a:ln w="28575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01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1224</Words>
  <Application>Microsoft Office PowerPoint</Application>
  <PresentationFormat>Personalizar</PresentationFormat>
  <Paragraphs>174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Tratamento de Esgoto Sanitário do Tipo Lodos Ativados por Aeração Prolongada – Guia Operacional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Dieter</cp:lastModifiedBy>
  <cp:revision>19</cp:revision>
  <dcterms:created xsi:type="dcterms:W3CDTF">2017-05-30T09:26:55Z</dcterms:created>
  <dcterms:modified xsi:type="dcterms:W3CDTF">2017-06-18T15:36:48Z</dcterms:modified>
</cp:coreProperties>
</file>