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87" r:id="rId2"/>
    <p:sldId id="288" r:id="rId3"/>
    <p:sldId id="323" r:id="rId4"/>
    <p:sldId id="347" r:id="rId5"/>
    <p:sldId id="348" r:id="rId6"/>
    <p:sldId id="349" r:id="rId7"/>
    <p:sldId id="350" r:id="rId8"/>
    <p:sldId id="351" r:id="rId9"/>
    <p:sldId id="352" r:id="rId10"/>
    <p:sldId id="353" r:id="rId11"/>
    <p:sldId id="324" r:id="rId12"/>
    <p:sldId id="325" r:id="rId13"/>
    <p:sldId id="345" r:id="rId14"/>
    <p:sldId id="346" r:id="rId15"/>
    <p:sldId id="333" r:id="rId16"/>
    <p:sldId id="334" r:id="rId17"/>
    <p:sldId id="335" r:id="rId18"/>
    <p:sldId id="336" r:id="rId19"/>
    <p:sldId id="359" r:id="rId20"/>
    <p:sldId id="360" r:id="rId21"/>
    <p:sldId id="361" r:id="rId22"/>
    <p:sldId id="362" r:id="rId23"/>
    <p:sldId id="363" r:id="rId24"/>
    <p:sldId id="364" r:id="rId25"/>
    <p:sldId id="365" r:id="rId26"/>
    <p:sldId id="366" r:id="rId27"/>
    <p:sldId id="367" r:id="rId28"/>
    <p:sldId id="342" r:id="rId29"/>
    <p:sldId id="344" r:id="rId30"/>
    <p:sldId id="343" r:id="rId31"/>
    <p:sldId id="318" r:id="rId32"/>
  </p:sldIdLst>
  <p:sldSz cx="12190413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7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>
      <p:cViewPr varScale="1">
        <p:scale>
          <a:sx n="67" d="100"/>
          <a:sy n="67" d="100"/>
        </p:scale>
        <p:origin x="756" y="60"/>
      </p:cViewPr>
      <p:guideLst>
        <p:guide orient="horz" pos="2160"/>
        <p:guide pos="288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FF7B11-6505-4343-812D-3EDC134DAE03}" type="doc">
      <dgm:prSet loTypeId="urn:microsoft.com/office/officeart/2005/8/layout/vProcess5" loCatId="process" qsTypeId="urn:microsoft.com/office/officeart/2005/8/quickstyle/simple1" qsCatId="simple" csTypeId="urn:microsoft.com/office/officeart/2005/8/colors/accent0_2" csCatId="mainScheme" phldr="1"/>
      <dgm:spPr/>
    </dgm:pt>
    <dgm:pt modelId="{AECE1D52-0E52-49FF-BC4E-25D9FCA9286F}">
      <dgm:prSet phldrT="[Texto]" custT="1"/>
      <dgm:spPr>
        <a:ln>
          <a:solidFill>
            <a:schemeClr val="accent1">
              <a:lumMod val="40000"/>
              <a:lumOff val="6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just"/>
          <a:r>
            <a:rPr lang="pt-BR" sz="1400" b="1" i="0" dirty="0">
              <a:solidFill>
                <a:srgbClr val="FF0000"/>
              </a:solidFill>
            </a:rPr>
            <a:t>ABNT NBR 13969/1997 – Tanques sépticos - Unidades de tratamento complementar e disposição final dos efluentes líquidos - Projeto, construção e operação.</a:t>
          </a:r>
          <a:endParaRPr lang="pt-BR" sz="1400" b="1" dirty="0">
            <a:solidFill>
              <a:srgbClr val="FF0000"/>
            </a:solidFill>
          </a:endParaRPr>
        </a:p>
      </dgm:t>
    </dgm:pt>
    <dgm:pt modelId="{8D0F994F-9D74-4056-9C59-1A0E9885B0F8}" type="parTrans" cxnId="{BD6450CC-4635-4ADE-A1C2-136F74DCDD81}">
      <dgm:prSet/>
      <dgm:spPr/>
      <dgm:t>
        <a:bodyPr/>
        <a:lstStyle/>
        <a:p>
          <a:endParaRPr lang="pt-BR" sz="1400">
            <a:solidFill>
              <a:schemeClr val="tx1"/>
            </a:solidFill>
          </a:endParaRPr>
        </a:p>
      </dgm:t>
    </dgm:pt>
    <dgm:pt modelId="{AA967DE7-76DD-43DF-9066-933BC8FE0EED}" type="sibTrans" cxnId="{BD6450CC-4635-4ADE-A1C2-136F74DCDD81}">
      <dgm:prSet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pt-BR" sz="1400">
            <a:solidFill>
              <a:schemeClr val="tx1"/>
            </a:solidFill>
          </a:endParaRPr>
        </a:p>
      </dgm:t>
    </dgm:pt>
    <dgm:pt modelId="{8D8545D8-DF07-4417-801C-8C9746D84E90}">
      <dgm:prSet phldrT="[Texto]" custT="1"/>
      <dgm:spPr>
        <a:ln>
          <a:solidFill>
            <a:schemeClr val="accent1">
              <a:lumMod val="40000"/>
              <a:lumOff val="6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just"/>
          <a:r>
            <a:rPr lang="pt-BR" sz="1400" b="1" i="0" dirty="0">
              <a:solidFill>
                <a:schemeClr val="tx1"/>
              </a:solidFill>
            </a:rPr>
            <a:t>ABNT NBR 9648/1986 – Estudo de concepção de sistemas de esgoto sanitário – Procedimento.</a:t>
          </a:r>
        </a:p>
      </dgm:t>
    </dgm:pt>
    <dgm:pt modelId="{DB9EF5EA-9709-4B9B-9216-600BF1BCB16B}" type="parTrans" cxnId="{387C3717-9187-4094-A960-3C935F93CC80}">
      <dgm:prSet/>
      <dgm:spPr/>
      <dgm:t>
        <a:bodyPr/>
        <a:lstStyle/>
        <a:p>
          <a:endParaRPr lang="pt-BR" sz="1400">
            <a:solidFill>
              <a:schemeClr val="tx1"/>
            </a:solidFill>
          </a:endParaRPr>
        </a:p>
      </dgm:t>
    </dgm:pt>
    <dgm:pt modelId="{811EED87-FDC1-4A86-A3C2-CF2134741072}" type="sibTrans" cxnId="{387C3717-9187-4094-A960-3C935F93CC80}">
      <dgm:prSet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pt-BR" sz="1400">
            <a:solidFill>
              <a:schemeClr val="tx1"/>
            </a:solidFill>
          </a:endParaRPr>
        </a:p>
      </dgm:t>
    </dgm:pt>
    <dgm:pt modelId="{9AD2F591-0B40-4020-A945-0D4806211284}">
      <dgm:prSet phldrT="[Texto]" custT="1"/>
      <dgm:spPr>
        <a:ln>
          <a:solidFill>
            <a:schemeClr val="accent1">
              <a:lumMod val="40000"/>
              <a:lumOff val="6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just"/>
          <a:r>
            <a:rPr lang="pt-BR" sz="1400" b="1" i="0" dirty="0">
              <a:solidFill>
                <a:srgbClr val="FF0000"/>
              </a:solidFill>
            </a:rPr>
            <a:t>ABNT NBR 7229/1993 – Projeto, construção e operação de sistemas de tanques sépticos.</a:t>
          </a:r>
        </a:p>
      </dgm:t>
    </dgm:pt>
    <dgm:pt modelId="{DB34C632-40E6-4B3E-B769-CE4E0305FD99}" type="parTrans" cxnId="{D427D087-C546-4885-9FA2-1C9BDF2798DB}">
      <dgm:prSet/>
      <dgm:spPr/>
      <dgm:t>
        <a:bodyPr/>
        <a:lstStyle/>
        <a:p>
          <a:endParaRPr lang="pt-BR" sz="1400">
            <a:solidFill>
              <a:schemeClr val="tx1"/>
            </a:solidFill>
          </a:endParaRPr>
        </a:p>
      </dgm:t>
    </dgm:pt>
    <dgm:pt modelId="{0846AD5D-51A8-4461-B47F-E9AB7EBD82C2}" type="sibTrans" cxnId="{D427D087-C546-4885-9FA2-1C9BDF2798DB}">
      <dgm:prSet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pt-BR" sz="1400">
            <a:solidFill>
              <a:schemeClr val="tx1"/>
            </a:solidFill>
          </a:endParaRPr>
        </a:p>
      </dgm:t>
    </dgm:pt>
    <dgm:pt modelId="{80705A03-5893-4106-89D9-4A4956D45C77}">
      <dgm:prSet phldrT="[Texto]" custT="1"/>
      <dgm:spPr>
        <a:ln>
          <a:solidFill>
            <a:schemeClr val="accent1">
              <a:lumMod val="40000"/>
              <a:lumOff val="6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just"/>
          <a:r>
            <a:rPr lang="pt-BR" sz="1400" b="1" i="0" dirty="0">
              <a:solidFill>
                <a:schemeClr val="tx1"/>
              </a:solidFill>
            </a:rPr>
            <a:t>ABNT NBR 9649/1986 – Projeto de redes coletoras de esgoto sanitário.</a:t>
          </a:r>
          <a:endParaRPr lang="pt-BR" sz="1400" b="1" dirty="0">
            <a:solidFill>
              <a:schemeClr val="tx1"/>
            </a:solidFill>
          </a:endParaRPr>
        </a:p>
      </dgm:t>
    </dgm:pt>
    <dgm:pt modelId="{21EC1BBD-46E0-4DB9-81A4-3EC6DC8911B0}" type="parTrans" cxnId="{5A6D8419-7034-433C-BBD7-135AB069A5AC}">
      <dgm:prSet/>
      <dgm:spPr/>
      <dgm:t>
        <a:bodyPr/>
        <a:lstStyle/>
        <a:p>
          <a:endParaRPr lang="pt-BR" sz="1400">
            <a:solidFill>
              <a:schemeClr val="tx1"/>
            </a:solidFill>
          </a:endParaRPr>
        </a:p>
      </dgm:t>
    </dgm:pt>
    <dgm:pt modelId="{D6C0BAAA-B9C1-4014-911F-F886E4D5CBB7}" type="sibTrans" cxnId="{5A6D8419-7034-433C-BBD7-135AB069A5AC}">
      <dgm:prSet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pt-BR" sz="1400">
            <a:solidFill>
              <a:schemeClr val="tx1"/>
            </a:solidFill>
          </a:endParaRPr>
        </a:p>
      </dgm:t>
    </dgm:pt>
    <dgm:pt modelId="{974F9C9D-069D-46CC-896C-DB64028AB3E0}">
      <dgm:prSet phldrT="[Texto]" custT="1"/>
      <dgm:spPr>
        <a:ln>
          <a:solidFill>
            <a:schemeClr val="accent1">
              <a:lumMod val="40000"/>
              <a:lumOff val="6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just"/>
          <a:r>
            <a:rPr lang="pt-BR" sz="1400" b="1" i="0" dirty="0">
              <a:solidFill>
                <a:schemeClr val="tx1"/>
              </a:solidFill>
            </a:rPr>
            <a:t>ABNT NBR 12208/1992 – Projeto de estações elevatórias de esgoto sanitário.</a:t>
          </a:r>
          <a:endParaRPr lang="pt-BR" sz="1400" b="1" dirty="0">
            <a:solidFill>
              <a:schemeClr val="tx1"/>
            </a:solidFill>
          </a:endParaRPr>
        </a:p>
      </dgm:t>
    </dgm:pt>
    <dgm:pt modelId="{F9F8483D-4D8F-4B1F-810B-765CE620E8CA}" type="parTrans" cxnId="{5FAF55B3-A4E6-417F-A806-6459405A356E}">
      <dgm:prSet/>
      <dgm:spPr/>
      <dgm:t>
        <a:bodyPr/>
        <a:lstStyle/>
        <a:p>
          <a:endParaRPr lang="pt-BR" sz="1400">
            <a:solidFill>
              <a:schemeClr val="tx1"/>
            </a:solidFill>
          </a:endParaRPr>
        </a:p>
      </dgm:t>
    </dgm:pt>
    <dgm:pt modelId="{AD1C303E-67A6-4C6F-B0ED-0390E11D03F6}" type="sibTrans" cxnId="{5FAF55B3-A4E6-417F-A806-6459405A356E}">
      <dgm:prSet/>
      <dgm:spPr/>
      <dgm:t>
        <a:bodyPr/>
        <a:lstStyle/>
        <a:p>
          <a:endParaRPr lang="pt-BR" sz="1400">
            <a:solidFill>
              <a:schemeClr val="tx1"/>
            </a:solidFill>
          </a:endParaRPr>
        </a:p>
      </dgm:t>
    </dgm:pt>
    <dgm:pt modelId="{9A47A918-348A-4F75-B71F-9387BBDD59D3}" type="pres">
      <dgm:prSet presAssocID="{C0FF7B11-6505-4343-812D-3EDC134DAE03}" presName="outerComposite" presStyleCnt="0">
        <dgm:presLayoutVars>
          <dgm:chMax val="5"/>
          <dgm:dir/>
          <dgm:resizeHandles val="exact"/>
        </dgm:presLayoutVars>
      </dgm:prSet>
      <dgm:spPr/>
    </dgm:pt>
    <dgm:pt modelId="{89FDD535-B894-4645-9EB9-F61E05E7248F}" type="pres">
      <dgm:prSet presAssocID="{C0FF7B11-6505-4343-812D-3EDC134DAE03}" presName="dummyMaxCanvas" presStyleCnt="0">
        <dgm:presLayoutVars/>
      </dgm:prSet>
      <dgm:spPr>
        <a:scene3d>
          <a:camera prst="orthographicFront"/>
          <a:lightRig rig="threePt" dir="t"/>
        </a:scene3d>
        <a:sp3d>
          <a:bevelT/>
        </a:sp3d>
      </dgm:spPr>
    </dgm:pt>
    <dgm:pt modelId="{24C7E0F8-8984-4682-BB5B-1155E93E6A3A}" type="pres">
      <dgm:prSet presAssocID="{C0FF7B11-6505-4343-812D-3EDC134DAE03}" presName="FiveNodes_1" presStyleLbl="node1" presStyleIdx="0" presStyleCnt="5" custScaleX="111931" custScaleY="88335" custLinFactNeighborX="12569" custLinFactNeighborY="297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8584382-6989-4E15-B973-49DBE55E4B01}" type="pres">
      <dgm:prSet presAssocID="{C0FF7B11-6505-4343-812D-3EDC134DAE03}" presName="FiveNodes_2" presStyleLbl="node1" presStyleIdx="1" presStyleCnt="5" custScaleX="111931" custScaleY="88335" custLinFactNeighborX="7303" custLinFactNeighborY="123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68F7D76-DEE3-498B-9208-AA0E6ED7CE17}" type="pres">
      <dgm:prSet presAssocID="{C0FF7B11-6505-4343-812D-3EDC134DAE03}" presName="FiveNodes_3" presStyleLbl="node1" presStyleIdx="2" presStyleCnt="5" custScaleX="111931" custScaleY="104852" custLinFactNeighborX="3137" custLinFactNeighborY="501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4DF5771-2137-4D89-8891-FC30F23BBFB1}" type="pres">
      <dgm:prSet presAssocID="{C0FF7B11-6505-4343-812D-3EDC134DAE03}" presName="FiveNodes_4" presStyleLbl="node1" presStyleIdx="3" presStyleCnt="5" custScaleX="111931" custScaleY="88335" custLinFactNeighborX="-792" custLinFactNeighborY="1028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B1F9DAE-DFC7-420B-B456-505C25F5FD32}" type="pres">
      <dgm:prSet presAssocID="{C0FF7B11-6505-4343-812D-3EDC134DAE03}" presName="FiveNodes_5" presStyleLbl="node1" presStyleIdx="4" presStyleCnt="5" custScaleX="111931" custScaleY="88335" custLinFactNeighborX="-6295" custLinFactNeighborY="1257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5E2B477-3BD4-47ED-8110-EB96CED500F3}" type="pres">
      <dgm:prSet presAssocID="{C0FF7B11-6505-4343-812D-3EDC134DAE03}" presName="FiveConn_1-2" presStyleLbl="fgAccFollowNode1" presStyleIdx="0" presStyleCnt="4" custScaleX="103007" custLinFactX="59035" custLinFactNeighborX="100000" custLinFactNeighborY="-2680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9C9E7B0-A938-4EF6-864E-8171D6F12351}" type="pres">
      <dgm:prSet presAssocID="{C0FF7B11-6505-4343-812D-3EDC134DAE03}" presName="FiveConn_2-3" presStyleLbl="fgAccFollowNode1" presStyleIdx="1" presStyleCnt="4" custScaleX="103007" custLinFactX="32084" custLinFactNeighborX="100000" custLinFactNeighborY="189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FD91C87-2342-462B-889E-94F2EA96FEA7}" type="pres">
      <dgm:prSet presAssocID="{C0FF7B11-6505-4343-812D-3EDC134DAE03}" presName="FiveConn_3-4" presStyleLbl="fgAccFollowNode1" presStyleIdx="2" presStyleCnt="4" custScaleX="103007" custLinFactNeighborX="98241" custLinFactNeighborY="771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95B8365-2B54-438E-8A9C-26BE33459B7A}" type="pres">
      <dgm:prSet presAssocID="{C0FF7B11-6505-4343-812D-3EDC134DAE03}" presName="FiveConn_4-5" presStyleLbl="fgAccFollowNode1" presStyleIdx="3" presStyleCnt="4" custScaleX="103007" custLinFactNeighborX="48529" custLinFactNeighborY="1581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DD710AA-CC75-4680-93F2-43C396BB871D}" type="pres">
      <dgm:prSet presAssocID="{C0FF7B11-6505-4343-812D-3EDC134DAE03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05B2AAA-4B14-4470-813F-07E4BA4F3709}" type="pres">
      <dgm:prSet presAssocID="{C0FF7B11-6505-4343-812D-3EDC134DAE03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710E8E1-396C-42F9-97D3-D103A7B4563D}" type="pres">
      <dgm:prSet presAssocID="{C0FF7B11-6505-4343-812D-3EDC134DAE03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5ACE88F-336F-40B8-8E46-80D423EF6AB6}" type="pres">
      <dgm:prSet presAssocID="{C0FF7B11-6505-4343-812D-3EDC134DAE03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9E40020-DBCE-4E78-A98A-939BA883928E}" type="pres">
      <dgm:prSet presAssocID="{C0FF7B11-6505-4343-812D-3EDC134DAE03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387C3717-9187-4094-A960-3C935F93CC80}" srcId="{C0FF7B11-6505-4343-812D-3EDC134DAE03}" destId="{8D8545D8-DF07-4417-801C-8C9746D84E90}" srcOrd="0" destOrd="0" parTransId="{DB9EF5EA-9709-4B9B-9216-600BF1BCB16B}" sibTransId="{811EED87-FDC1-4A86-A3C2-CF2134741072}"/>
    <dgm:cxn modelId="{4C1C4857-D6DC-41E3-ADAF-E2A4D8B5E061}" type="presOf" srcId="{AECE1D52-0E52-49FF-BC4E-25D9FCA9286F}" destId="{9710E8E1-396C-42F9-97D3-D103A7B4563D}" srcOrd="1" destOrd="0" presId="urn:microsoft.com/office/officeart/2005/8/layout/vProcess5"/>
    <dgm:cxn modelId="{BD6450CC-4635-4ADE-A1C2-136F74DCDD81}" srcId="{C0FF7B11-6505-4343-812D-3EDC134DAE03}" destId="{AECE1D52-0E52-49FF-BC4E-25D9FCA9286F}" srcOrd="2" destOrd="0" parTransId="{8D0F994F-9D74-4056-9C59-1A0E9885B0F8}" sibTransId="{AA967DE7-76DD-43DF-9066-933BC8FE0EED}"/>
    <dgm:cxn modelId="{B72753EC-3086-4417-B1FF-D3F14AD938D8}" type="presOf" srcId="{AA967DE7-76DD-43DF-9066-933BC8FE0EED}" destId="{AFD91C87-2342-462B-889E-94F2EA96FEA7}" srcOrd="0" destOrd="0" presId="urn:microsoft.com/office/officeart/2005/8/layout/vProcess5"/>
    <dgm:cxn modelId="{6E769C2B-144A-4837-8339-511F076C88C9}" type="presOf" srcId="{C0FF7B11-6505-4343-812D-3EDC134DAE03}" destId="{9A47A918-348A-4F75-B71F-9387BBDD59D3}" srcOrd="0" destOrd="0" presId="urn:microsoft.com/office/officeart/2005/8/layout/vProcess5"/>
    <dgm:cxn modelId="{4D14F42E-A78D-400A-88D9-81C952C6F1B8}" type="presOf" srcId="{80705A03-5893-4106-89D9-4A4956D45C77}" destId="{85ACE88F-336F-40B8-8E46-80D423EF6AB6}" srcOrd="1" destOrd="0" presId="urn:microsoft.com/office/officeart/2005/8/layout/vProcess5"/>
    <dgm:cxn modelId="{5763818E-29FB-45A6-A08D-5BBB6B343F2F}" type="presOf" srcId="{9AD2F591-0B40-4020-A945-0D4806211284}" destId="{805B2AAA-4B14-4470-813F-07E4BA4F3709}" srcOrd="1" destOrd="0" presId="urn:microsoft.com/office/officeart/2005/8/layout/vProcess5"/>
    <dgm:cxn modelId="{F47CE57F-A21D-44C9-9E12-F6626857D3FE}" type="presOf" srcId="{80705A03-5893-4106-89D9-4A4956D45C77}" destId="{A4DF5771-2137-4D89-8891-FC30F23BBFB1}" srcOrd="0" destOrd="0" presId="urn:microsoft.com/office/officeart/2005/8/layout/vProcess5"/>
    <dgm:cxn modelId="{2C43DA6E-E24D-4C54-A312-243DEA93D4A3}" type="presOf" srcId="{0846AD5D-51A8-4461-B47F-E9AB7EBD82C2}" destId="{49C9E7B0-A938-4EF6-864E-8171D6F12351}" srcOrd="0" destOrd="0" presId="urn:microsoft.com/office/officeart/2005/8/layout/vProcess5"/>
    <dgm:cxn modelId="{638CF73A-F60C-4E3D-B3EC-3FDF3EA7A338}" type="presOf" srcId="{D6C0BAAA-B9C1-4014-911F-F886E4D5CBB7}" destId="{D95B8365-2B54-438E-8A9C-26BE33459B7A}" srcOrd="0" destOrd="0" presId="urn:microsoft.com/office/officeart/2005/8/layout/vProcess5"/>
    <dgm:cxn modelId="{D427D087-C546-4885-9FA2-1C9BDF2798DB}" srcId="{C0FF7B11-6505-4343-812D-3EDC134DAE03}" destId="{9AD2F591-0B40-4020-A945-0D4806211284}" srcOrd="1" destOrd="0" parTransId="{DB34C632-40E6-4B3E-B769-CE4E0305FD99}" sibTransId="{0846AD5D-51A8-4461-B47F-E9AB7EBD82C2}"/>
    <dgm:cxn modelId="{EF408D20-9077-4B8E-87BB-EF65F22BE535}" type="presOf" srcId="{8D8545D8-DF07-4417-801C-8C9746D84E90}" destId="{CDD710AA-CC75-4680-93F2-43C396BB871D}" srcOrd="1" destOrd="0" presId="urn:microsoft.com/office/officeart/2005/8/layout/vProcess5"/>
    <dgm:cxn modelId="{BB2F7397-9826-429C-A5E7-EAB1211A2569}" type="presOf" srcId="{AECE1D52-0E52-49FF-BC4E-25D9FCA9286F}" destId="{968F7D76-DEE3-498B-9208-AA0E6ED7CE17}" srcOrd="0" destOrd="0" presId="urn:microsoft.com/office/officeart/2005/8/layout/vProcess5"/>
    <dgm:cxn modelId="{6E5D5192-BAF6-4E3B-B5DB-4F3C7F30E17E}" type="presOf" srcId="{811EED87-FDC1-4A86-A3C2-CF2134741072}" destId="{25E2B477-3BD4-47ED-8110-EB96CED500F3}" srcOrd="0" destOrd="0" presId="urn:microsoft.com/office/officeart/2005/8/layout/vProcess5"/>
    <dgm:cxn modelId="{5FAF55B3-A4E6-417F-A806-6459405A356E}" srcId="{C0FF7B11-6505-4343-812D-3EDC134DAE03}" destId="{974F9C9D-069D-46CC-896C-DB64028AB3E0}" srcOrd="4" destOrd="0" parTransId="{F9F8483D-4D8F-4B1F-810B-765CE620E8CA}" sibTransId="{AD1C303E-67A6-4C6F-B0ED-0390E11D03F6}"/>
    <dgm:cxn modelId="{000535A5-81A8-4CEE-B4F1-8F9D81765FF4}" type="presOf" srcId="{9AD2F591-0B40-4020-A945-0D4806211284}" destId="{B8584382-6989-4E15-B973-49DBE55E4B01}" srcOrd="0" destOrd="0" presId="urn:microsoft.com/office/officeart/2005/8/layout/vProcess5"/>
    <dgm:cxn modelId="{5A6D8419-7034-433C-BBD7-135AB069A5AC}" srcId="{C0FF7B11-6505-4343-812D-3EDC134DAE03}" destId="{80705A03-5893-4106-89D9-4A4956D45C77}" srcOrd="3" destOrd="0" parTransId="{21EC1BBD-46E0-4DB9-81A4-3EC6DC8911B0}" sibTransId="{D6C0BAAA-B9C1-4014-911F-F886E4D5CBB7}"/>
    <dgm:cxn modelId="{EFEEE274-4BC8-4348-8F31-95FF03FD0C13}" type="presOf" srcId="{974F9C9D-069D-46CC-896C-DB64028AB3E0}" destId="{AB1F9DAE-DFC7-420B-B456-505C25F5FD32}" srcOrd="0" destOrd="0" presId="urn:microsoft.com/office/officeart/2005/8/layout/vProcess5"/>
    <dgm:cxn modelId="{B296B3E7-A992-4679-B85A-D69BBFD66D89}" type="presOf" srcId="{974F9C9D-069D-46CC-896C-DB64028AB3E0}" destId="{59E40020-DBCE-4E78-A98A-939BA883928E}" srcOrd="1" destOrd="0" presId="urn:microsoft.com/office/officeart/2005/8/layout/vProcess5"/>
    <dgm:cxn modelId="{0BA6CEDD-72F7-4A75-8617-44844A214A14}" type="presOf" srcId="{8D8545D8-DF07-4417-801C-8C9746D84E90}" destId="{24C7E0F8-8984-4682-BB5B-1155E93E6A3A}" srcOrd="0" destOrd="0" presId="urn:microsoft.com/office/officeart/2005/8/layout/vProcess5"/>
    <dgm:cxn modelId="{61214A23-C65A-4A9C-87E6-96065C6A900C}" type="presParOf" srcId="{9A47A918-348A-4F75-B71F-9387BBDD59D3}" destId="{89FDD535-B894-4645-9EB9-F61E05E7248F}" srcOrd="0" destOrd="0" presId="urn:microsoft.com/office/officeart/2005/8/layout/vProcess5"/>
    <dgm:cxn modelId="{C6429B0E-5A09-4BFD-BF77-589BE95DDF8E}" type="presParOf" srcId="{9A47A918-348A-4F75-B71F-9387BBDD59D3}" destId="{24C7E0F8-8984-4682-BB5B-1155E93E6A3A}" srcOrd="1" destOrd="0" presId="urn:microsoft.com/office/officeart/2005/8/layout/vProcess5"/>
    <dgm:cxn modelId="{5BD2255E-5A57-4EDE-85A3-D61F1E319B61}" type="presParOf" srcId="{9A47A918-348A-4F75-B71F-9387BBDD59D3}" destId="{B8584382-6989-4E15-B973-49DBE55E4B01}" srcOrd="2" destOrd="0" presId="urn:microsoft.com/office/officeart/2005/8/layout/vProcess5"/>
    <dgm:cxn modelId="{1D3D818E-73A0-4152-85E7-86C76DC2A362}" type="presParOf" srcId="{9A47A918-348A-4F75-B71F-9387BBDD59D3}" destId="{968F7D76-DEE3-498B-9208-AA0E6ED7CE17}" srcOrd="3" destOrd="0" presId="urn:microsoft.com/office/officeart/2005/8/layout/vProcess5"/>
    <dgm:cxn modelId="{4A757572-6EAA-4B52-A72E-72CC608D3C2E}" type="presParOf" srcId="{9A47A918-348A-4F75-B71F-9387BBDD59D3}" destId="{A4DF5771-2137-4D89-8891-FC30F23BBFB1}" srcOrd="4" destOrd="0" presId="urn:microsoft.com/office/officeart/2005/8/layout/vProcess5"/>
    <dgm:cxn modelId="{24C8C256-7C22-469D-BA40-92C9D7DC8071}" type="presParOf" srcId="{9A47A918-348A-4F75-B71F-9387BBDD59D3}" destId="{AB1F9DAE-DFC7-420B-B456-505C25F5FD32}" srcOrd="5" destOrd="0" presId="urn:microsoft.com/office/officeart/2005/8/layout/vProcess5"/>
    <dgm:cxn modelId="{4A9BE99D-FC8D-4C69-887A-D050A5A4D3E2}" type="presParOf" srcId="{9A47A918-348A-4F75-B71F-9387BBDD59D3}" destId="{25E2B477-3BD4-47ED-8110-EB96CED500F3}" srcOrd="6" destOrd="0" presId="urn:microsoft.com/office/officeart/2005/8/layout/vProcess5"/>
    <dgm:cxn modelId="{DC42A293-CBE4-4DFE-944E-4CD45D7ED8F0}" type="presParOf" srcId="{9A47A918-348A-4F75-B71F-9387BBDD59D3}" destId="{49C9E7B0-A938-4EF6-864E-8171D6F12351}" srcOrd="7" destOrd="0" presId="urn:microsoft.com/office/officeart/2005/8/layout/vProcess5"/>
    <dgm:cxn modelId="{34F04A83-0FED-49DD-8744-8B6016AE8F39}" type="presParOf" srcId="{9A47A918-348A-4F75-B71F-9387BBDD59D3}" destId="{AFD91C87-2342-462B-889E-94F2EA96FEA7}" srcOrd="8" destOrd="0" presId="urn:microsoft.com/office/officeart/2005/8/layout/vProcess5"/>
    <dgm:cxn modelId="{25395D34-A54E-49C1-BB59-95A54B628A2A}" type="presParOf" srcId="{9A47A918-348A-4F75-B71F-9387BBDD59D3}" destId="{D95B8365-2B54-438E-8A9C-26BE33459B7A}" srcOrd="9" destOrd="0" presId="urn:microsoft.com/office/officeart/2005/8/layout/vProcess5"/>
    <dgm:cxn modelId="{D80E36D8-244D-40A6-B309-10C8300B9EC2}" type="presParOf" srcId="{9A47A918-348A-4F75-B71F-9387BBDD59D3}" destId="{CDD710AA-CC75-4680-93F2-43C396BB871D}" srcOrd="10" destOrd="0" presId="urn:microsoft.com/office/officeart/2005/8/layout/vProcess5"/>
    <dgm:cxn modelId="{4670F984-D84A-4641-AD1E-3239D4D4875C}" type="presParOf" srcId="{9A47A918-348A-4F75-B71F-9387BBDD59D3}" destId="{805B2AAA-4B14-4470-813F-07E4BA4F3709}" srcOrd="11" destOrd="0" presId="urn:microsoft.com/office/officeart/2005/8/layout/vProcess5"/>
    <dgm:cxn modelId="{72A2ADC1-00CB-4739-9349-B54D52C6685A}" type="presParOf" srcId="{9A47A918-348A-4F75-B71F-9387BBDD59D3}" destId="{9710E8E1-396C-42F9-97D3-D103A7B4563D}" srcOrd="12" destOrd="0" presId="urn:microsoft.com/office/officeart/2005/8/layout/vProcess5"/>
    <dgm:cxn modelId="{38CC4E34-0890-48B8-8430-2E316FA4A67B}" type="presParOf" srcId="{9A47A918-348A-4F75-B71F-9387BBDD59D3}" destId="{85ACE88F-336F-40B8-8E46-80D423EF6AB6}" srcOrd="13" destOrd="0" presId="urn:microsoft.com/office/officeart/2005/8/layout/vProcess5"/>
    <dgm:cxn modelId="{6E0DDA4F-0E26-4854-B2F9-20B54FAECEDE}" type="presParOf" srcId="{9A47A918-348A-4F75-B71F-9387BBDD59D3}" destId="{59E40020-DBCE-4E78-A98A-939BA883928E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C7E0F8-8984-4682-BB5B-1155E93E6A3A}">
      <dsp:nvSpPr>
        <dsp:cNvPr id="0" name=""/>
        <dsp:cNvSpPr/>
      </dsp:nvSpPr>
      <dsp:spPr>
        <a:xfrm>
          <a:off x="574068" y="53266"/>
          <a:ext cx="9730605" cy="53423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lumMod val="40000"/>
              <a:lumOff val="6000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i="0" kern="1200" dirty="0">
              <a:solidFill>
                <a:schemeClr val="tx1"/>
              </a:solidFill>
            </a:rPr>
            <a:t>ABNT NBR 9648/1986 – Estudo de concepção de sistemas de esgoto sanitário – Procedimento.</a:t>
          </a:r>
        </a:p>
      </dsp:txBody>
      <dsp:txXfrm>
        <a:off x="589715" y="68913"/>
        <a:ext cx="8929294" cy="502939"/>
      </dsp:txXfrm>
    </dsp:sp>
    <dsp:sp modelId="{B8584382-6989-4E15-B973-49DBE55E4B01}">
      <dsp:nvSpPr>
        <dsp:cNvPr id="0" name=""/>
        <dsp:cNvSpPr/>
      </dsp:nvSpPr>
      <dsp:spPr>
        <a:xfrm>
          <a:off x="765456" y="731491"/>
          <a:ext cx="9730605" cy="53423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lumMod val="40000"/>
              <a:lumOff val="6000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i="0" kern="1200" dirty="0">
              <a:solidFill>
                <a:srgbClr val="FF0000"/>
              </a:solidFill>
            </a:rPr>
            <a:t>ABNT NBR 7229/1993 – Projeto, construção e operação de sistemas de tanques sépticos.</a:t>
          </a:r>
        </a:p>
      </dsp:txBody>
      <dsp:txXfrm>
        <a:off x="781103" y="747138"/>
        <a:ext cx="8532665" cy="502939"/>
      </dsp:txXfrm>
    </dsp:sp>
    <dsp:sp modelId="{968F7D76-DEE3-498B-9208-AA0E6ED7CE17}">
      <dsp:nvSpPr>
        <dsp:cNvPr id="0" name=""/>
        <dsp:cNvSpPr/>
      </dsp:nvSpPr>
      <dsp:spPr>
        <a:xfrm>
          <a:off x="1052471" y="1393197"/>
          <a:ext cx="9730605" cy="63412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lumMod val="40000"/>
              <a:lumOff val="6000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i="0" kern="1200" dirty="0">
              <a:solidFill>
                <a:srgbClr val="FF0000"/>
              </a:solidFill>
            </a:rPr>
            <a:t>ABNT NBR 13969/1997 – Tanques sépticos - Unidades de tratamento complementar e disposição final dos efluentes líquidos - Projeto, construção e operação.</a:t>
          </a:r>
          <a:endParaRPr lang="pt-BR" sz="1400" b="1" kern="1200" dirty="0">
            <a:solidFill>
              <a:srgbClr val="FF0000"/>
            </a:solidFill>
          </a:endParaRPr>
        </a:p>
      </dsp:txBody>
      <dsp:txXfrm>
        <a:off x="1071044" y="1411770"/>
        <a:ext cx="8526813" cy="596979"/>
      </dsp:txXfrm>
    </dsp:sp>
    <dsp:sp modelId="{A4DF5771-2137-4D89-8891-FC30F23BBFB1}">
      <dsp:nvSpPr>
        <dsp:cNvPr id="0" name=""/>
        <dsp:cNvSpPr/>
      </dsp:nvSpPr>
      <dsp:spPr>
        <a:xfrm>
          <a:off x="1360090" y="2163788"/>
          <a:ext cx="9730605" cy="53423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lumMod val="40000"/>
              <a:lumOff val="6000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i="0" kern="1200" dirty="0">
              <a:solidFill>
                <a:schemeClr val="tx1"/>
              </a:solidFill>
            </a:rPr>
            <a:t>ABNT NBR 9649/1986 – Projeto de redes coletoras de esgoto sanitário.</a:t>
          </a:r>
          <a:endParaRPr lang="pt-BR" sz="1400" b="1" kern="1200" dirty="0">
            <a:solidFill>
              <a:schemeClr val="tx1"/>
            </a:solidFill>
          </a:endParaRPr>
        </a:p>
      </dsp:txBody>
      <dsp:txXfrm>
        <a:off x="1375737" y="2179435"/>
        <a:ext cx="8532665" cy="502939"/>
      </dsp:txXfrm>
    </dsp:sp>
    <dsp:sp modelId="{AB1F9DAE-DFC7-420B-B456-505C25F5FD32}">
      <dsp:nvSpPr>
        <dsp:cNvPr id="0" name=""/>
        <dsp:cNvSpPr/>
      </dsp:nvSpPr>
      <dsp:spPr>
        <a:xfrm>
          <a:off x="1530874" y="2825664"/>
          <a:ext cx="9730605" cy="53423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lumMod val="40000"/>
              <a:lumOff val="6000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i="0" kern="1200" dirty="0">
              <a:solidFill>
                <a:schemeClr val="tx1"/>
              </a:solidFill>
            </a:rPr>
            <a:t>ABNT NBR 12208/1992 – Projeto de estações elevatórias de esgoto sanitário.</a:t>
          </a:r>
          <a:endParaRPr lang="pt-BR" sz="1400" b="1" kern="1200" dirty="0">
            <a:solidFill>
              <a:schemeClr val="tx1"/>
            </a:solidFill>
          </a:endParaRPr>
        </a:p>
      </dsp:txBody>
      <dsp:txXfrm>
        <a:off x="1546521" y="2841311"/>
        <a:ext cx="8532665" cy="502939"/>
      </dsp:txXfrm>
    </dsp:sp>
    <dsp:sp modelId="{25E2B477-3BD4-47ED-8110-EB96CED500F3}">
      <dsp:nvSpPr>
        <dsp:cNvPr id="0" name=""/>
        <dsp:cNvSpPr/>
      </dsp:nvSpPr>
      <dsp:spPr>
        <a:xfrm>
          <a:off x="8919557" y="336465"/>
          <a:ext cx="404928" cy="393108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400" kern="1200">
            <a:solidFill>
              <a:schemeClr val="tx1"/>
            </a:solidFill>
          </a:endParaRPr>
        </a:p>
      </dsp:txBody>
      <dsp:txXfrm>
        <a:off x="9010666" y="336465"/>
        <a:ext cx="222710" cy="295814"/>
      </dsp:txXfrm>
    </dsp:sp>
    <dsp:sp modelId="{49C9E7B0-A938-4EF6-864E-8171D6F12351}">
      <dsp:nvSpPr>
        <dsp:cNvPr id="0" name=""/>
        <dsp:cNvSpPr/>
      </dsp:nvSpPr>
      <dsp:spPr>
        <a:xfrm>
          <a:off x="9462792" y="1138043"/>
          <a:ext cx="404928" cy="393108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400" kern="1200">
            <a:solidFill>
              <a:schemeClr val="tx1"/>
            </a:solidFill>
          </a:endParaRPr>
        </a:p>
      </dsp:txBody>
      <dsp:txXfrm>
        <a:off x="9553901" y="1138043"/>
        <a:ext cx="222710" cy="295814"/>
      </dsp:txXfrm>
    </dsp:sp>
    <dsp:sp modelId="{AFD91C87-2342-462B-889E-94F2EA96FEA7}">
      <dsp:nvSpPr>
        <dsp:cNvPr id="0" name=""/>
        <dsp:cNvSpPr/>
      </dsp:nvSpPr>
      <dsp:spPr>
        <a:xfrm>
          <a:off x="9978935" y="1839617"/>
          <a:ext cx="404928" cy="393108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400" kern="1200">
            <a:solidFill>
              <a:schemeClr val="tx1"/>
            </a:solidFill>
          </a:endParaRPr>
        </a:p>
      </dsp:txBody>
      <dsp:txXfrm>
        <a:off x="10070044" y="1839617"/>
        <a:ext cx="222710" cy="295814"/>
      </dsp:txXfrm>
    </dsp:sp>
    <dsp:sp modelId="{D95B8365-2B54-438E-8A9C-26BE33459B7A}">
      <dsp:nvSpPr>
        <dsp:cNvPr id="0" name=""/>
        <dsp:cNvSpPr/>
      </dsp:nvSpPr>
      <dsp:spPr>
        <a:xfrm>
          <a:off x="10432695" y="2566985"/>
          <a:ext cx="404928" cy="393108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400" kern="1200">
            <a:solidFill>
              <a:schemeClr val="tx1"/>
            </a:solidFill>
          </a:endParaRPr>
        </a:p>
      </dsp:txBody>
      <dsp:txXfrm>
        <a:off x="10523804" y="2566985"/>
        <a:ext cx="222710" cy="2958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5675E7-3B9E-426C-9809-DF596C665A1F}" type="datetimeFigureOut">
              <a:rPr lang="pt-BR" smtClean="0"/>
              <a:pPr/>
              <a:t>21/06/2017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A24E24-8B34-4680-A2A4-6326040D0F5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8823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281" y="2130426"/>
            <a:ext cx="10361851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562" y="3886200"/>
            <a:ext cx="853328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F56A2-4EAD-4BE1-A13B-B8B4B437BE48}" type="datetimeFigureOut">
              <a:rPr lang="pt-BR" smtClean="0"/>
              <a:pPr/>
              <a:t>21/06/2017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3A84B-043A-44CD-9594-0B09463D4F0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00492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F56A2-4EAD-4BE1-A13B-B8B4B437BE48}" type="datetimeFigureOut">
              <a:rPr lang="pt-BR" smtClean="0"/>
              <a:pPr/>
              <a:t>21/06/2017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3A84B-043A-44CD-9594-0B09463D4F0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934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8049" y="274639"/>
            <a:ext cx="2742843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521" y="274639"/>
            <a:ext cx="8025355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F56A2-4EAD-4BE1-A13B-B8B4B437BE48}" type="datetimeFigureOut">
              <a:rPr lang="pt-BR" smtClean="0"/>
              <a:pPr/>
              <a:t>21/06/2017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3A84B-043A-44CD-9594-0B09463D4F0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869575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3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425"/>
          <a:stretch>
            <a:fillRect/>
          </a:stretch>
        </p:blipFill>
        <p:spPr bwMode="auto">
          <a:xfrm>
            <a:off x="0" y="2"/>
            <a:ext cx="2442730" cy="14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m 3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33" r="3020"/>
          <a:stretch>
            <a:fillRect/>
          </a:stretch>
        </p:blipFill>
        <p:spPr bwMode="auto">
          <a:xfrm>
            <a:off x="8943862" y="-14568"/>
            <a:ext cx="3246552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6" descr="C:\Users\gabriel.silva\Desktop\Faixa.jp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026"/>
          <a:stretch>
            <a:fillRect/>
          </a:stretch>
        </p:blipFill>
        <p:spPr bwMode="auto">
          <a:xfrm>
            <a:off x="2442730" y="-6739"/>
            <a:ext cx="6501132" cy="1423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8202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3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425"/>
          <a:stretch>
            <a:fillRect/>
          </a:stretch>
        </p:blipFill>
        <p:spPr bwMode="auto">
          <a:xfrm>
            <a:off x="0" y="1"/>
            <a:ext cx="2442730" cy="14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m 3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33" r="3020"/>
          <a:stretch>
            <a:fillRect/>
          </a:stretch>
        </p:blipFill>
        <p:spPr bwMode="auto">
          <a:xfrm>
            <a:off x="8943862" y="-14568"/>
            <a:ext cx="3246551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6" descr="C:\Users\gabriel.silva\Desktop\Faixa.jp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026"/>
          <a:stretch>
            <a:fillRect/>
          </a:stretch>
        </p:blipFill>
        <p:spPr bwMode="auto">
          <a:xfrm>
            <a:off x="2442730" y="-6739"/>
            <a:ext cx="6501132" cy="1423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8202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F56A2-4EAD-4BE1-A13B-B8B4B437BE48}" type="datetimeFigureOut">
              <a:rPr lang="pt-BR" smtClean="0"/>
              <a:pPr/>
              <a:t>21/06/2017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3A84B-043A-44CD-9594-0B09463D4F0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7229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2959" y="4406901"/>
            <a:ext cx="1036185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62959" y="2906713"/>
            <a:ext cx="1036185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F56A2-4EAD-4BE1-A13B-B8B4B437BE48}" type="datetimeFigureOut">
              <a:rPr lang="pt-BR" smtClean="0"/>
              <a:pPr/>
              <a:t>21/06/2017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3A84B-043A-44CD-9594-0B09463D4F0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9150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9521" y="1600201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96793" y="1600201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F56A2-4EAD-4BE1-A13B-B8B4B437BE48}" type="datetimeFigureOut">
              <a:rPr lang="pt-BR" smtClean="0"/>
              <a:pPr/>
              <a:t>21/06/2017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3A84B-043A-44CD-9594-0B09463D4F0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1395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521" y="1535113"/>
            <a:ext cx="538621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09521" y="2174875"/>
            <a:ext cx="538621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92561" y="1535113"/>
            <a:ext cx="538833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92561" y="2174875"/>
            <a:ext cx="538833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F56A2-4EAD-4BE1-A13B-B8B4B437BE48}" type="datetimeFigureOut">
              <a:rPr lang="pt-BR" smtClean="0"/>
              <a:pPr/>
              <a:t>21/06/2017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3A84B-043A-44CD-9594-0B09463D4F0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6579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F56A2-4EAD-4BE1-A13B-B8B4B437BE48}" type="datetimeFigureOut">
              <a:rPr lang="pt-BR" smtClean="0"/>
              <a:pPr/>
              <a:t>21/06/2017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3A84B-043A-44CD-9594-0B09463D4F0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1216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F56A2-4EAD-4BE1-A13B-B8B4B437BE48}" type="datetimeFigureOut">
              <a:rPr lang="pt-BR" smtClean="0"/>
              <a:pPr/>
              <a:t>21/06/2017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3A84B-043A-44CD-9594-0B09463D4F0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9954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521" y="273050"/>
            <a:ext cx="401056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66113" y="273051"/>
            <a:ext cx="681477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521" y="1435101"/>
            <a:ext cx="401056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F56A2-4EAD-4BE1-A13B-B8B4B437BE48}" type="datetimeFigureOut">
              <a:rPr lang="pt-BR" smtClean="0"/>
              <a:pPr/>
              <a:t>21/06/2017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3A84B-043A-44CD-9594-0B09463D4F0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10824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406" y="4800600"/>
            <a:ext cx="731424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389406" y="612775"/>
            <a:ext cx="731424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389406" y="5367338"/>
            <a:ext cx="731424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F56A2-4EAD-4BE1-A13B-B8B4B437BE48}" type="datetimeFigureOut">
              <a:rPr lang="pt-BR" smtClean="0"/>
              <a:pPr/>
              <a:t>21/06/2017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3A84B-043A-44CD-9594-0B09463D4F0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589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521" y="1600201"/>
            <a:ext cx="1097137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6F56A2-4EAD-4BE1-A13B-B8B4B437BE48}" type="datetimeFigureOut">
              <a:rPr lang="pt-BR" smtClean="0"/>
              <a:pPr/>
              <a:t>21/06/2017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33A84B-043A-44CD-9594-0B09463D4F0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1857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mailto:RENAVANSOBRINHO@GMAIL.COM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4294967295"/>
          </p:nvPr>
        </p:nvSpPr>
        <p:spPr>
          <a:xfrm>
            <a:off x="1594612" y="4000504"/>
            <a:ext cx="9142810" cy="1655762"/>
          </a:xfrm>
        </p:spPr>
        <p:txBody>
          <a:bodyPr>
            <a:noAutofit/>
          </a:bodyPr>
          <a:lstStyle/>
          <a:p>
            <a:r>
              <a:rPr lang="pt-BR" sz="2400" b="1" u="sng" dirty="0" smtClean="0"/>
              <a:t>Autores: </a:t>
            </a:r>
          </a:p>
          <a:p>
            <a:pPr indent="1363663">
              <a:buNone/>
            </a:pPr>
            <a:r>
              <a:rPr lang="pt-BR" sz="2400" b="1" dirty="0" smtClean="0"/>
              <a:t>Dulce </a:t>
            </a:r>
            <a:r>
              <a:rPr lang="pt-BR" sz="2400" b="1" dirty="0" err="1" smtClean="0"/>
              <a:t>Buente</a:t>
            </a:r>
            <a:r>
              <a:rPr lang="pt-BR" sz="2400" b="1" dirty="0" smtClean="0"/>
              <a:t> Moreira Tavares</a:t>
            </a:r>
          </a:p>
          <a:p>
            <a:pPr indent="1363663">
              <a:buNone/>
            </a:pPr>
            <a:r>
              <a:rPr lang="pt-BR" sz="2400" b="1" dirty="0" err="1" smtClean="0"/>
              <a:t>Renavan</a:t>
            </a:r>
            <a:r>
              <a:rPr lang="pt-BR" sz="2400" b="1" dirty="0" smtClean="0"/>
              <a:t> Andrade Sobrinho</a:t>
            </a:r>
            <a:endParaRPr lang="pt-BR" sz="2400" b="1" baseline="30000" dirty="0" smtClean="0"/>
          </a:p>
          <a:p>
            <a:pPr algn="l"/>
            <a:endParaRPr lang="pt-BR" sz="2400" dirty="0"/>
          </a:p>
        </p:txBody>
      </p:sp>
      <p:sp>
        <p:nvSpPr>
          <p:cNvPr id="5" name="Título 3"/>
          <p:cNvSpPr txBox="1">
            <a:spLocks/>
          </p:cNvSpPr>
          <p:nvPr/>
        </p:nvSpPr>
        <p:spPr>
          <a:xfrm>
            <a:off x="380166" y="1500174"/>
            <a:ext cx="11287204" cy="1470025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pt-BR" altLang="nl-NL" sz="3600" b="1" dirty="0" smtClean="0">
                <a:latin typeface="+mj-lt"/>
                <a:ea typeface="+mj-ea"/>
                <a:cs typeface="+mj-cs"/>
              </a:rPr>
              <a:t>AVALIAÇÃO DAS CONDIÇÕES CONSTRUTIVAS E OPERACIONAIS DO SISTEMA DE TRATAMENTO PRIMÁRIO POR TANQUES SÉPTICOS: ESTUDO DE CASO DA COMUNIDADE DE CAÍPE (SÃO FRANCISCO DO CONDE/BA</a:t>
            </a:r>
            <a:r>
              <a:rPr lang="pt-BR" altLang="nl-NL" sz="36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)</a:t>
            </a:r>
            <a:endParaRPr lang="pt-BR" altLang="nl-NL" sz="3600" b="1" dirty="0">
              <a:solidFill>
                <a:srgbClr val="006600"/>
              </a:solidFill>
              <a:latin typeface="Arial" charset="0"/>
              <a:cs typeface="Arial" charset="0"/>
            </a:endParaRPr>
          </a:p>
        </p:txBody>
      </p:sp>
      <p:pic>
        <p:nvPicPr>
          <p:cNvPr id="7" name="Imagem 11"/>
          <p:cNvPicPr>
            <a:picLocks noChangeAspect="1" noChangeArrowheads="1"/>
          </p:cNvPicPr>
          <p:nvPr/>
        </p:nvPicPr>
        <p:blipFill>
          <a:blip r:embed="rId2"/>
          <a:srcRect l="9830" t="11266" r="8415" b="19019"/>
          <a:stretch>
            <a:fillRect/>
          </a:stretch>
        </p:blipFill>
        <p:spPr bwMode="auto">
          <a:xfrm>
            <a:off x="8666974" y="4643446"/>
            <a:ext cx="2925589" cy="1258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1442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4523570" y="928670"/>
            <a:ext cx="34954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>
                <a:latin typeface="Arial" pitchFamily="34" charset="0"/>
                <a:cs typeface="Arial" pitchFamily="34" charset="0"/>
              </a:rPr>
              <a:t>Referencial Teórico</a:t>
            </a:r>
            <a:endParaRPr lang="pt-BR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6578" y="2643182"/>
            <a:ext cx="5744031" cy="2915942"/>
          </a:xfrm>
          <a:prstGeom prst="rect">
            <a:avLst/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Espaço Reservado para Texto 2"/>
          <p:cNvSpPr txBox="1">
            <a:spLocks/>
          </p:cNvSpPr>
          <p:nvPr/>
        </p:nvSpPr>
        <p:spPr>
          <a:xfrm>
            <a:off x="737356" y="2643182"/>
            <a:ext cx="4349244" cy="359812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tabLst/>
              <a:defRPr/>
            </a:pP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CÂMARA EM SÉRIE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tabLst/>
              <a:defRPr/>
            </a:pP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 primeiro compartimento:</a:t>
            </a:r>
          </a:p>
          <a:p>
            <a:pPr marL="355600" marR="0" lvl="0" indent="-355600" algn="just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Acúmulo de uma maior quantidade de lodo decantado favorecendo assim a digestão do mesmo.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tabLst/>
              <a:defRPr/>
            </a:pP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Nas câmaras </a:t>
            </a:r>
            <a:r>
              <a:rPr kumimoji="0" lang="pt-BR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sequenciais</a:t>
            </a: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</a:p>
          <a:p>
            <a:pPr marL="355600" marR="0" lvl="0" indent="-355600" algn="just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Sedimentação mais eficiente dos sólidos  devido a menor produção do biogás.</a:t>
            </a: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Retângulo Arredondado 13"/>
          <p:cNvSpPr/>
          <p:nvPr/>
        </p:nvSpPr>
        <p:spPr>
          <a:xfrm>
            <a:off x="737356" y="1714488"/>
            <a:ext cx="7710574" cy="531982"/>
          </a:xfrm>
          <a:prstGeom prst="round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just">
              <a:lnSpc>
                <a:spcPct val="150000"/>
              </a:lnSpc>
              <a:spcBef>
                <a:spcPct val="20000"/>
              </a:spcBef>
              <a:buClr>
                <a:srgbClr val="1F497D"/>
              </a:buClr>
              <a:buSzPct val="100000"/>
              <a:buFont typeface="Wingdings" panose="05000000000000000000" pitchFamily="2" charset="2"/>
              <a:buChar char="v"/>
            </a:pPr>
            <a:r>
              <a:rPr lang="pt-BR" sz="2000" b="1" dirty="0">
                <a:solidFill>
                  <a:prstClr val="black"/>
                </a:solidFill>
              </a:rPr>
              <a:t>SISTEMAS INDIVIDUAIS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5309388" y="5786454"/>
            <a:ext cx="63579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/>
              <a:t>Figura 4 - Tanque séptico prismático com câmaras em série: </a:t>
            </a:r>
            <a:endParaRPr lang="pt-BR" dirty="0" smtClean="0"/>
          </a:p>
          <a:p>
            <a:pPr algn="ctr"/>
            <a:r>
              <a:rPr lang="pt-BR" dirty="0" smtClean="0"/>
              <a:t>a</a:t>
            </a:r>
            <a:r>
              <a:rPr lang="pt-BR" dirty="0"/>
              <a:t>) planta e b) corte.</a:t>
            </a:r>
          </a:p>
        </p:txBody>
      </p:sp>
    </p:spTree>
    <p:extLst>
      <p:ext uri="{BB962C8B-B14F-4D97-AF65-F5344CB8AC3E}">
        <p14:creationId xmlns:p14="http://schemas.microsoft.com/office/powerpoint/2010/main" val="201442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4595008" y="1357298"/>
            <a:ext cx="37224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>
                <a:latin typeface="Arial" pitchFamily="34" charset="0"/>
                <a:cs typeface="Arial" pitchFamily="34" charset="0"/>
              </a:rPr>
              <a:t>Materiais e Métodos</a:t>
            </a:r>
            <a:endParaRPr lang="pt-BR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tângulo Arredondado 13"/>
          <p:cNvSpPr/>
          <p:nvPr/>
        </p:nvSpPr>
        <p:spPr>
          <a:xfrm>
            <a:off x="683568" y="1970397"/>
            <a:ext cx="11055240" cy="531982"/>
          </a:xfrm>
          <a:prstGeom prst="round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lvl="0" indent="-342900" algn="just">
              <a:lnSpc>
                <a:spcPct val="150000"/>
              </a:lnSpc>
              <a:spcBef>
                <a:spcPct val="20000"/>
              </a:spcBef>
              <a:buClr>
                <a:srgbClr val="1F497D"/>
              </a:buClr>
              <a:buSzPct val="100000"/>
              <a:buFont typeface="Wingdings" panose="05000000000000000000" pitchFamily="2" charset="2"/>
              <a:buChar char="v"/>
            </a:pPr>
            <a:r>
              <a:rPr lang="pt-BR" sz="2000" b="1" dirty="0">
                <a:solidFill>
                  <a:prstClr val="black"/>
                </a:solidFill>
              </a:rPr>
              <a:t>PESQUISA BIBLIOGRÁFICA</a:t>
            </a:r>
          </a:p>
        </p:txBody>
      </p:sp>
      <p:sp>
        <p:nvSpPr>
          <p:cNvPr id="9" name="Retângulo Arredondado 13"/>
          <p:cNvSpPr/>
          <p:nvPr/>
        </p:nvSpPr>
        <p:spPr>
          <a:xfrm>
            <a:off x="683568" y="2637256"/>
            <a:ext cx="11055240" cy="573987"/>
          </a:xfrm>
          <a:prstGeom prst="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55600" indent="-355600" algn="just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pt-BR" sz="2000" dirty="0"/>
              <a:t>Levantamento de referenciais teóricos. </a:t>
            </a:r>
          </a:p>
          <a:p>
            <a:pPr marL="355600" indent="-355600" algn="just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pt-BR" sz="2000" dirty="0"/>
              <a:t>Livros e artigos científicos.</a:t>
            </a:r>
          </a:p>
        </p:txBody>
      </p:sp>
      <p:sp>
        <p:nvSpPr>
          <p:cNvPr id="10" name="Retângulo Arredondado 13"/>
          <p:cNvSpPr/>
          <p:nvPr/>
        </p:nvSpPr>
        <p:spPr>
          <a:xfrm>
            <a:off x="683568" y="5783971"/>
            <a:ext cx="11055240" cy="573987"/>
          </a:xfrm>
          <a:prstGeom prst="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55600" lvl="0" indent="-355600" algn="just">
              <a:buClr>
                <a:schemeClr val="tx2"/>
              </a:buClr>
              <a:buFont typeface="Arial" panose="020B0604020202020204" pitchFamily="34" charset="0"/>
              <a:buChar char="•"/>
              <a:tabLst>
                <a:tab pos="355600" algn="l"/>
              </a:tabLst>
            </a:pPr>
            <a:r>
              <a:rPr lang="pt-BR" sz="2000" dirty="0" smtClean="0">
                <a:solidFill>
                  <a:schemeClr val="tx1"/>
                </a:solidFill>
              </a:rPr>
              <a:t>Visita e inspeção em dois tanques sépticos construídos na comunidade.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1" name="Retângulo Arredondado 13"/>
          <p:cNvSpPr/>
          <p:nvPr/>
        </p:nvSpPr>
        <p:spPr>
          <a:xfrm>
            <a:off x="683568" y="3507395"/>
            <a:ext cx="11055240" cy="531982"/>
          </a:xfrm>
          <a:prstGeom prst="round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just">
              <a:lnSpc>
                <a:spcPct val="150000"/>
              </a:lnSpc>
              <a:spcBef>
                <a:spcPct val="20000"/>
              </a:spcBef>
              <a:buClr>
                <a:srgbClr val="1F497D"/>
              </a:buClr>
              <a:buSzPct val="100000"/>
              <a:buFont typeface="Wingdings" panose="05000000000000000000" pitchFamily="2" charset="2"/>
              <a:buChar char="v"/>
            </a:pPr>
            <a:r>
              <a:rPr lang="pt-BR" sz="2000" b="1" dirty="0">
                <a:solidFill>
                  <a:prstClr val="black"/>
                </a:solidFill>
              </a:rPr>
              <a:t>PESQUISA DOCUMENTAL</a:t>
            </a:r>
          </a:p>
        </p:txBody>
      </p:sp>
      <p:sp>
        <p:nvSpPr>
          <p:cNvPr id="12" name="Retângulo Arredondado 13"/>
          <p:cNvSpPr/>
          <p:nvPr/>
        </p:nvSpPr>
        <p:spPr>
          <a:xfrm>
            <a:off x="683568" y="4174254"/>
            <a:ext cx="11055240" cy="612068"/>
          </a:xfrm>
          <a:prstGeom prst="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55600" lvl="0" indent="-355600" algn="just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tx1"/>
                </a:solidFill>
              </a:rPr>
              <a:t>Análise de relatórios e documentos de instituições de pesquisa que apresentaram dados relevantes à pesquisa em questão.</a:t>
            </a:r>
          </a:p>
        </p:txBody>
      </p:sp>
      <p:sp>
        <p:nvSpPr>
          <p:cNvPr id="13" name="Retângulo Arredondado 13"/>
          <p:cNvSpPr/>
          <p:nvPr/>
        </p:nvSpPr>
        <p:spPr>
          <a:xfrm>
            <a:off x="683568" y="5117114"/>
            <a:ext cx="11055240" cy="531982"/>
          </a:xfrm>
          <a:prstGeom prst="round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just">
              <a:lnSpc>
                <a:spcPct val="150000"/>
              </a:lnSpc>
              <a:spcBef>
                <a:spcPct val="20000"/>
              </a:spcBef>
              <a:buClr>
                <a:srgbClr val="1F497D"/>
              </a:buClr>
              <a:buSzPct val="100000"/>
              <a:buFont typeface="Wingdings" panose="05000000000000000000" pitchFamily="2" charset="2"/>
              <a:buChar char="v"/>
            </a:pPr>
            <a:r>
              <a:rPr lang="pt-BR" sz="2000" b="1" dirty="0" smtClean="0">
                <a:solidFill>
                  <a:prstClr val="black"/>
                </a:solidFill>
              </a:rPr>
              <a:t>INSPEÇÃO DE CAMPO</a:t>
            </a:r>
            <a:endParaRPr lang="pt-BR" sz="20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42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Arredondado 13"/>
          <p:cNvSpPr/>
          <p:nvPr/>
        </p:nvSpPr>
        <p:spPr>
          <a:xfrm>
            <a:off x="665918" y="1928802"/>
            <a:ext cx="10858576" cy="531982"/>
          </a:xfrm>
          <a:prstGeom prst="round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66700" indent="-266700" algn="just">
              <a:lnSpc>
                <a:spcPct val="150000"/>
              </a:lnSpc>
              <a:spcBef>
                <a:spcPct val="20000"/>
              </a:spcBef>
              <a:buClr>
                <a:srgbClr val="1F497D"/>
              </a:buClr>
              <a:buSzPct val="100000"/>
              <a:buFont typeface="Wingdings" panose="05000000000000000000" pitchFamily="2" charset="2"/>
              <a:buChar char="v"/>
            </a:pPr>
            <a:r>
              <a:rPr lang="pt-BR" sz="2000" b="1" dirty="0">
                <a:solidFill>
                  <a:prstClr val="black"/>
                </a:solidFill>
              </a:rPr>
              <a:t>PESQUISA QUALITATIVA (COM ESTUDO DE DADOS PRIMÁRIOS)</a:t>
            </a:r>
          </a:p>
        </p:txBody>
      </p:sp>
      <p:sp>
        <p:nvSpPr>
          <p:cNvPr id="15" name="Retângulo Arredondado 13"/>
          <p:cNvSpPr/>
          <p:nvPr/>
        </p:nvSpPr>
        <p:spPr>
          <a:xfrm>
            <a:off x="665918" y="2595661"/>
            <a:ext cx="10858576" cy="627208"/>
          </a:xfrm>
          <a:prstGeom prst="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177800" indent="-177800" algn="just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pt-BR" sz="2000" dirty="0"/>
              <a:t>Seleção da amostras para aplicação do formulário a partir da equação para populações finitas (GIL, 1999):</a:t>
            </a:r>
          </a:p>
        </p:txBody>
      </p:sp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2">
            <a:biLevel thresh="75000"/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harpenSoften amount="50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066" y="3500438"/>
            <a:ext cx="5137307" cy="1459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Retângulo Arredondado 13"/>
          <p:cNvSpPr/>
          <p:nvPr/>
        </p:nvSpPr>
        <p:spPr>
          <a:xfrm>
            <a:off x="665918" y="5331965"/>
            <a:ext cx="10930014" cy="1368152"/>
          </a:xfrm>
          <a:prstGeom prst="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177800" indent="-177800" algn="just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pt-BR" sz="2000" dirty="0"/>
              <a:t>Entretanto, considerou-se somente 20% do valor resultante da metodologia empregada = 22 formulários. </a:t>
            </a:r>
          </a:p>
          <a:p>
            <a:pPr marL="723900" indent="-368300" algn="just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pt-BR" sz="2000" dirty="0"/>
              <a:t>estudo para conclusão de curso de graduação;</a:t>
            </a:r>
          </a:p>
          <a:p>
            <a:pPr marL="723900" indent="-368300" algn="just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pt-BR" sz="2000" dirty="0"/>
              <a:t>tempo limitado para aplicação dos formulários.</a:t>
            </a:r>
          </a:p>
        </p:txBody>
      </p:sp>
      <p:sp>
        <p:nvSpPr>
          <p:cNvPr id="18" name="CaixaDeTexto 17"/>
          <p:cNvSpPr txBox="1"/>
          <p:nvPr/>
        </p:nvSpPr>
        <p:spPr>
          <a:xfrm>
            <a:off x="4595008" y="1357298"/>
            <a:ext cx="37224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>
                <a:latin typeface="Arial" pitchFamily="34" charset="0"/>
                <a:cs typeface="Arial" pitchFamily="34" charset="0"/>
              </a:rPr>
              <a:t>Materiais e Métodos</a:t>
            </a:r>
            <a:endParaRPr lang="pt-BR" sz="28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44236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/>
          <p:nvPr/>
        </p:nvPicPr>
        <p:blipFill>
          <a:blip r:embed="rId2"/>
          <a:stretch>
            <a:fillRect/>
          </a:stretch>
        </p:blipFill>
        <p:spPr>
          <a:xfrm>
            <a:off x="3666314" y="1428736"/>
            <a:ext cx="8524099" cy="5429264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37290" y="4000504"/>
            <a:ext cx="323768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581650" algn="l"/>
              </a:tabLst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Formulário aplicado na comunidade</a:t>
            </a:r>
            <a:endParaRPr kumimoji="0" lang="pt-B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4237818" y="928670"/>
            <a:ext cx="37224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>
                <a:latin typeface="Arial" pitchFamily="34" charset="0"/>
                <a:cs typeface="Arial" pitchFamily="34" charset="0"/>
              </a:rPr>
              <a:t>Materiais e Métodos</a:t>
            </a:r>
            <a:endParaRPr lang="pt-BR" sz="28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44236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3500438"/>
            <a:ext cx="259474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581650" algn="l"/>
              </a:tabLst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Formulário aplicado na comunidade</a:t>
            </a:r>
            <a:endParaRPr kumimoji="0" lang="pt-B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Imagem 4"/>
          <p:cNvPicPr/>
          <p:nvPr/>
        </p:nvPicPr>
        <p:blipFill>
          <a:blip r:embed="rId2"/>
          <a:stretch>
            <a:fillRect/>
          </a:stretch>
        </p:blipFill>
        <p:spPr>
          <a:xfrm>
            <a:off x="2023240" y="1428736"/>
            <a:ext cx="7358113" cy="5429264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6" name="CaixaDeTexto 5"/>
          <p:cNvSpPr txBox="1"/>
          <p:nvPr/>
        </p:nvSpPr>
        <p:spPr>
          <a:xfrm>
            <a:off x="4237818" y="928670"/>
            <a:ext cx="37224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>
                <a:latin typeface="Arial" pitchFamily="34" charset="0"/>
                <a:cs typeface="Arial" pitchFamily="34" charset="0"/>
              </a:rPr>
              <a:t>Materiais e Métodos</a:t>
            </a:r>
            <a:endParaRPr lang="pt-BR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Imagem 7"/>
          <p:cNvPicPr/>
          <p:nvPr/>
        </p:nvPicPr>
        <p:blipFill>
          <a:blip r:embed="rId3"/>
          <a:srcRect r="69198" b="25310"/>
          <a:stretch>
            <a:fillRect/>
          </a:stretch>
        </p:blipFill>
        <p:spPr>
          <a:xfrm>
            <a:off x="9381354" y="1643060"/>
            <a:ext cx="2737621" cy="4429146"/>
          </a:xfrm>
          <a:prstGeom prst="rect">
            <a:avLst/>
          </a:prstGeom>
          <a:noFill/>
          <a:ln w="9525">
            <a:noFill/>
            <a:miter/>
          </a:ln>
        </p:spPr>
      </p:pic>
    </p:spTree>
    <p:extLst>
      <p:ext uri="{BB962C8B-B14F-4D97-AF65-F5344CB8AC3E}">
        <p14:creationId xmlns:p14="http://schemas.microsoft.com/office/powerpoint/2010/main" val="20144236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4523570" y="1428736"/>
            <a:ext cx="28216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>
                <a:latin typeface="Arial" pitchFamily="34" charset="0"/>
                <a:cs typeface="Arial" pitchFamily="34" charset="0"/>
              </a:rPr>
              <a:t>Área de Estudo</a:t>
            </a:r>
            <a:endParaRPr lang="pt-BR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Espaço Reservado para Conteúdo 4"/>
          <p:cNvSpPr txBox="1">
            <a:spLocks/>
          </p:cNvSpPr>
          <p:nvPr/>
        </p:nvSpPr>
        <p:spPr>
          <a:xfrm>
            <a:off x="729604" y="3220956"/>
            <a:ext cx="10937767" cy="1279614"/>
          </a:xfrm>
          <a:prstGeom prst="rect">
            <a:avLst/>
          </a:prstGeom>
          <a:ln w="254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355600" marR="0" lvl="0" indent="-3556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2400" b="0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Consiste num </a:t>
            </a:r>
            <a:r>
              <a:rPr kumimoji="0" lang="pt-BR" sz="2400" b="1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subdistrito da cidade de São Francisco do Conde – Bahia</a:t>
            </a:r>
            <a:r>
              <a:rPr kumimoji="0" lang="pt-BR" sz="2400" b="0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a aproximadamente </a:t>
            </a:r>
            <a:r>
              <a:rPr kumimoji="0" lang="pt-BR" sz="2400" b="1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57 km da capital</a:t>
            </a:r>
            <a:r>
              <a:rPr kumimoji="0" lang="pt-BR" sz="2400" b="0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</a:t>
            </a:r>
            <a:r>
              <a:rPr kumimoji="0" lang="pt-BR" sz="2400" b="1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Salvador</a:t>
            </a:r>
            <a:r>
              <a:rPr kumimoji="0" lang="pt-BR" sz="2400" b="0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</a:t>
            </a:r>
            <a:r>
              <a:rPr kumimoji="0" lang="pt-BR" sz="2400" b="1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 encontra-se às </a:t>
            </a:r>
            <a:r>
              <a:rPr kumimoji="0" lang="pt-BR" sz="2400" b="1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margens </a:t>
            </a:r>
            <a:r>
              <a:rPr kumimoji="0" lang="pt-BR" sz="2400" b="0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 Avenida Milton Bahia Ribeiro (</a:t>
            </a:r>
            <a:r>
              <a:rPr kumimoji="0" lang="pt-BR" sz="2400" b="1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 – 523</a:t>
            </a:r>
            <a:r>
              <a:rPr kumimoji="0" lang="pt-BR" sz="2400" b="0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). </a:t>
            </a: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729604" y="4803423"/>
            <a:ext cx="10937767" cy="1340221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algn="just">
              <a:spcBef>
                <a:spcPct val="20000"/>
              </a:spcBef>
              <a:buClr>
                <a:schemeClr val="tx2"/>
              </a:buClr>
              <a:buSzPct val="70000"/>
            </a:pPr>
            <a:r>
              <a:rPr lang="pt-BR" sz="2400" b="1" dirty="0"/>
              <a:t>As principais formas de obtenção de renda resumem-se:</a:t>
            </a:r>
          </a:p>
          <a:p>
            <a:pPr marL="355600" indent="-355600" algn="just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</a:pPr>
            <a:r>
              <a:rPr lang="pt-BR" sz="2400" dirty="0"/>
              <a:t>P</a:t>
            </a:r>
            <a:r>
              <a:rPr lang="pt-BR" sz="2400" dirty="0">
                <a:solidFill>
                  <a:schemeClr val="dk1"/>
                </a:solidFill>
              </a:rPr>
              <a:t>esca, mariscagem;</a:t>
            </a:r>
          </a:p>
          <a:p>
            <a:pPr marL="355600" indent="-355600" algn="just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</a:pPr>
            <a:r>
              <a:rPr lang="pt-BR" sz="2400" dirty="0">
                <a:solidFill>
                  <a:schemeClr val="dk1"/>
                </a:solidFill>
              </a:rPr>
              <a:t>Empregos indiretos gerados pelas atividades da Refiaria Landulpho Alves – RLAM.</a:t>
            </a:r>
          </a:p>
        </p:txBody>
      </p:sp>
      <p:sp>
        <p:nvSpPr>
          <p:cNvPr id="10" name="Retângulo Arredondado 13"/>
          <p:cNvSpPr/>
          <p:nvPr/>
        </p:nvSpPr>
        <p:spPr>
          <a:xfrm>
            <a:off x="665918" y="2285992"/>
            <a:ext cx="11028859" cy="531982"/>
          </a:xfrm>
          <a:prstGeom prst="round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just">
              <a:lnSpc>
                <a:spcPct val="150000"/>
              </a:lnSpc>
              <a:spcBef>
                <a:spcPct val="20000"/>
              </a:spcBef>
              <a:buClr>
                <a:srgbClr val="1F497D"/>
              </a:buClr>
              <a:buSzPct val="100000"/>
              <a:buFont typeface="Wingdings" panose="05000000000000000000" pitchFamily="2" charset="2"/>
              <a:buChar char="v"/>
            </a:pPr>
            <a:r>
              <a:rPr lang="pt-BR" sz="2400" b="1" dirty="0">
                <a:solidFill>
                  <a:prstClr val="black"/>
                </a:solidFill>
              </a:rPr>
              <a:t>COMUNIDADE DE CAÍPE – BA</a:t>
            </a:r>
          </a:p>
        </p:txBody>
      </p:sp>
    </p:spTree>
    <p:extLst>
      <p:ext uri="{BB962C8B-B14F-4D97-AF65-F5344CB8AC3E}">
        <p14:creationId xmlns:p14="http://schemas.microsoft.com/office/powerpoint/2010/main" val="201442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0" y="3143248"/>
            <a:ext cx="28216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>
                <a:latin typeface="Arial" pitchFamily="34" charset="0"/>
                <a:cs typeface="Arial" pitchFamily="34" charset="0"/>
              </a:rPr>
              <a:t>Área de Estudo</a:t>
            </a:r>
            <a:endParaRPr lang="pt-BR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686" y="857232"/>
            <a:ext cx="7937324" cy="5643046"/>
          </a:xfrm>
          <a:prstGeom prst="rect">
            <a:avLst/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11" name="Retângulo 10"/>
          <p:cNvSpPr/>
          <p:nvPr/>
        </p:nvSpPr>
        <p:spPr>
          <a:xfrm>
            <a:off x="4237818" y="6488668"/>
            <a:ext cx="62965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/>
              <a:t>Figura 5 - Mapa de Localização da Área de Estudo.</a:t>
            </a:r>
          </a:p>
        </p:txBody>
      </p:sp>
    </p:spTree>
    <p:extLst>
      <p:ext uri="{BB962C8B-B14F-4D97-AF65-F5344CB8AC3E}">
        <p14:creationId xmlns:p14="http://schemas.microsoft.com/office/powerpoint/2010/main" val="201442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4880760" y="1285860"/>
            <a:ext cx="21242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>
                <a:latin typeface="Arial" pitchFamily="34" charset="0"/>
                <a:cs typeface="Arial" pitchFamily="34" charset="0"/>
              </a:rPr>
              <a:t>Resultados</a:t>
            </a:r>
            <a:endParaRPr lang="pt-BR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Espaço Reservado para Conteúdo 4"/>
          <p:cNvSpPr txBox="1">
            <a:spLocks/>
          </p:cNvSpPr>
          <p:nvPr/>
        </p:nvSpPr>
        <p:spPr>
          <a:xfrm>
            <a:off x="737356" y="2643182"/>
            <a:ext cx="10937767" cy="1080120"/>
          </a:xfrm>
          <a:prstGeom prst="rect">
            <a:avLst/>
          </a:prstGeom>
          <a:ln w="254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55600" marR="0" lvl="0" indent="-3556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2000" b="0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comunidade de Caípe, representada pelo </a:t>
            </a:r>
            <a:r>
              <a:rPr kumimoji="0" lang="pt-BR" sz="2000" b="1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setor censitário n∘ 292920610000002</a:t>
            </a:r>
            <a:r>
              <a:rPr kumimoji="0" lang="pt-BR" sz="2000" b="0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</a:t>
            </a:r>
            <a:r>
              <a:rPr kumimoji="0" lang="pt-BR" sz="2000" b="1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utiliza as </a:t>
            </a:r>
            <a:r>
              <a:rPr kumimoji="0" lang="pt-BR" sz="2000" b="1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alternativas </a:t>
            </a:r>
            <a:r>
              <a:rPr kumimoji="0" lang="pt-BR" sz="2000" b="0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listadas na Tabela 1 para </a:t>
            </a:r>
            <a:r>
              <a:rPr kumimoji="0" lang="pt-BR" sz="2000" b="1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destinação de seus efluentes domésticos:</a:t>
            </a:r>
            <a:endParaRPr kumimoji="0" lang="pt-BR" sz="20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Retângulo Arredondado 13"/>
          <p:cNvSpPr/>
          <p:nvPr/>
        </p:nvSpPr>
        <p:spPr>
          <a:xfrm>
            <a:off x="673670" y="1923102"/>
            <a:ext cx="11028859" cy="531982"/>
          </a:xfrm>
          <a:prstGeom prst="round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just">
              <a:lnSpc>
                <a:spcPct val="150000"/>
              </a:lnSpc>
              <a:spcBef>
                <a:spcPct val="20000"/>
              </a:spcBef>
              <a:buClr>
                <a:srgbClr val="1F497D"/>
              </a:buClr>
              <a:buSzPct val="100000"/>
              <a:buFont typeface="Wingdings" panose="05000000000000000000" pitchFamily="2" charset="2"/>
              <a:buChar char="v"/>
            </a:pPr>
            <a:r>
              <a:rPr lang="pt-BR" sz="2000" b="1" dirty="0">
                <a:solidFill>
                  <a:prstClr val="black"/>
                </a:solidFill>
              </a:rPr>
              <a:t>ESGOTAMENTO SANITÁRIO EM CAÍPE - BA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71438" y="3864851"/>
            <a:ext cx="119531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dirty="0"/>
              <a:t>Tabela 1 - Destinação do Efluente Doméstico do setor censitário </a:t>
            </a:r>
            <a:r>
              <a:rPr lang="pt-BR" sz="2000" dirty="0" smtClean="0"/>
              <a:t>n</a:t>
            </a:r>
            <a:r>
              <a:rPr lang="pt-BR" sz="2000" baseline="30000" dirty="0" smtClean="0"/>
              <a:t>o</a:t>
            </a:r>
            <a:r>
              <a:rPr lang="pt-BR" sz="2000" i="1" dirty="0" smtClean="0"/>
              <a:t> </a:t>
            </a:r>
            <a:r>
              <a:rPr lang="pt-BR" sz="2000" dirty="0"/>
              <a:t>292920610000002 – Censo Demográfico </a:t>
            </a:r>
            <a:r>
              <a:rPr lang="pt-BR" sz="2000" dirty="0" smtClean="0"/>
              <a:t>2010</a:t>
            </a:r>
            <a:endParaRPr lang="pt-BR" sz="2000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1802" y="4357694"/>
            <a:ext cx="8791161" cy="2195363"/>
          </a:xfrm>
          <a:prstGeom prst="rect">
            <a:avLst/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442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4899601" y="1191268"/>
            <a:ext cx="21242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>
                <a:latin typeface="Arial" pitchFamily="34" charset="0"/>
                <a:cs typeface="Arial" pitchFamily="34" charset="0"/>
              </a:rPr>
              <a:t>Resultados</a:t>
            </a:r>
            <a:endParaRPr lang="pt-BR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Espaço Reservado para Texto 1"/>
          <p:cNvSpPr txBox="1">
            <a:spLocks/>
          </p:cNvSpPr>
          <p:nvPr/>
        </p:nvSpPr>
        <p:spPr>
          <a:xfrm>
            <a:off x="3952066" y="6318999"/>
            <a:ext cx="5715040" cy="539025"/>
          </a:xfrm>
          <a:prstGeom prst="rect">
            <a:avLst/>
          </a:prstGeom>
        </p:spPr>
        <p:txBody>
          <a:bodyPr anchor="ctr">
            <a:normAutofit fontScale="85000" lnSpcReduction="10000"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kumimoji="0" lang="pt-BR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Figura 6 – </a:t>
            </a:r>
            <a:r>
              <a:rPr lang="pt-BR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pt-BR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a) Sistema Fossa câmara única; b) Entrada do efluente; c) Saída do efluente; d) Acesso para sucção.</a:t>
            </a:r>
            <a:endParaRPr kumimoji="0" lang="pt-BR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308728" y="2786058"/>
            <a:ext cx="4214842" cy="2928958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pt-BR" sz="2400" dirty="0" smtClean="0"/>
              <a:t>Efluentes oriundos da cozinha, lavanderia e banheiros, apresenta 03 anos de uso e atende a um domicílio, no 1º andar de um terreno, com 04 residentes, localizado a beira mar.</a:t>
            </a:r>
          </a:p>
          <a:p>
            <a:pPr marL="182563" indent="-182563" algn="just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</a:pPr>
            <a:endParaRPr lang="pt-BR" sz="2400" dirty="0"/>
          </a:p>
        </p:txBody>
      </p:sp>
      <p:sp>
        <p:nvSpPr>
          <p:cNvPr id="16" name="Retângulo Arredondado 13"/>
          <p:cNvSpPr/>
          <p:nvPr/>
        </p:nvSpPr>
        <p:spPr>
          <a:xfrm>
            <a:off x="691890" y="1825448"/>
            <a:ext cx="10975479" cy="531982"/>
          </a:xfrm>
          <a:prstGeom prst="round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just">
              <a:lnSpc>
                <a:spcPct val="150000"/>
              </a:lnSpc>
              <a:spcBef>
                <a:spcPct val="20000"/>
              </a:spcBef>
              <a:buClr>
                <a:srgbClr val="1F497D"/>
              </a:buClr>
              <a:buSzPct val="100000"/>
              <a:buFont typeface="Wingdings" panose="05000000000000000000" pitchFamily="2" charset="2"/>
              <a:buChar char="v"/>
            </a:pPr>
            <a:r>
              <a:rPr lang="pt-BR" sz="2000" b="1" dirty="0" smtClean="0">
                <a:solidFill>
                  <a:prstClr val="black"/>
                </a:solidFill>
              </a:rPr>
              <a:t>AVALIAÇÃO DO TANQUE SÉPTICO - CARACTERÍSTICAS</a:t>
            </a:r>
            <a:endParaRPr lang="pt-BR" sz="2000" b="1" dirty="0">
              <a:solidFill>
                <a:prstClr val="black"/>
              </a:solidFill>
            </a:endParaRPr>
          </a:p>
        </p:txBody>
      </p:sp>
      <p:pic>
        <p:nvPicPr>
          <p:cNvPr id="14338" name="Imagem 1"/>
          <p:cNvPicPr>
            <a:picLocks noChangeAspect="1" noChangeArrowheads="1"/>
          </p:cNvPicPr>
          <p:nvPr/>
        </p:nvPicPr>
        <p:blipFill>
          <a:blip r:embed="rId2"/>
          <a:srcRect b="49745"/>
          <a:stretch>
            <a:fillRect/>
          </a:stretch>
        </p:blipFill>
        <p:spPr bwMode="auto">
          <a:xfrm>
            <a:off x="4737884" y="2428868"/>
            <a:ext cx="4895444" cy="1928826"/>
          </a:xfrm>
          <a:prstGeom prst="rect">
            <a:avLst/>
          </a:prstGeom>
          <a:noFill/>
        </p:spPr>
      </p:pic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2"/>
          <a:srcRect t="50000"/>
          <a:stretch>
            <a:fillRect/>
          </a:stretch>
        </p:blipFill>
        <p:spPr bwMode="auto">
          <a:xfrm>
            <a:off x="6803621" y="4357694"/>
            <a:ext cx="5104499" cy="2000264"/>
          </a:xfrm>
          <a:prstGeom prst="rect">
            <a:avLst/>
          </a:prstGeom>
          <a:noFill/>
        </p:spPr>
      </p:pic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0" y="2209800"/>
            <a:ext cx="12190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10954177" y="6627168"/>
            <a:ext cx="129394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Fonte: Autores, 2015.</a:t>
            </a: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442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4899601" y="1191268"/>
            <a:ext cx="21242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>
                <a:latin typeface="Arial" pitchFamily="34" charset="0"/>
                <a:cs typeface="Arial" pitchFamily="34" charset="0"/>
              </a:rPr>
              <a:t>Resultados</a:t>
            </a:r>
            <a:endParaRPr lang="pt-BR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tângulo Arredondado 13"/>
          <p:cNvSpPr/>
          <p:nvPr/>
        </p:nvSpPr>
        <p:spPr>
          <a:xfrm>
            <a:off x="691890" y="1825448"/>
            <a:ext cx="10975479" cy="531982"/>
          </a:xfrm>
          <a:prstGeom prst="round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just">
              <a:lnSpc>
                <a:spcPct val="150000"/>
              </a:lnSpc>
              <a:spcBef>
                <a:spcPct val="20000"/>
              </a:spcBef>
              <a:buClr>
                <a:srgbClr val="1F497D"/>
              </a:buClr>
              <a:buSzPct val="100000"/>
              <a:buFont typeface="Wingdings" panose="05000000000000000000" pitchFamily="2" charset="2"/>
              <a:buChar char="v"/>
            </a:pPr>
            <a:r>
              <a:rPr lang="pt-BR" sz="2000" b="1" dirty="0" smtClean="0">
                <a:solidFill>
                  <a:prstClr val="black"/>
                </a:solidFill>
              </a:rPr>
              <a:t>AVALIAÇÃO DO TANQUE SÉPTICO – DIMENSÕES</a:t>
            </a:r>
            <a:endParaRPr lang="pt-BR" sz="2000" b="1" dirty="0">
              <a:solidFill>
                <a:prstClr val="black"/>
              </a:solidFill>
            </a:endParaRP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0" y="2209800"/>
            <a:ext cx="12190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3380562" y="2928934"/>
            <a:ext cx="573801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5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Tabela 1 – Distâncias mínimas estabelecidas pela ABNT (1993)</a:t>
            </a:r>
            <a:endParaRPr kumimoji="0" lang="pt-BR" sz="15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5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812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3174" y="3500438"/>
            <a:ext cx="9392882" cy="2286016"/>
          </a:xfrm>
          <a:prstGeom prst="rect">
            <a:avLst/>
          </a:prstGeom>
          <a:noFill/>
        </p:spPr>
      </p:pic>
      <p:sp>
        <p:nvSpPr>
          <p:cNvPr id="48131" name="Rectangle 3"/>
          <p:cNvSpPr>
            <a:spLocks noChangeArrowheads="1"/>
          </p:cNvSpPr>
          <p:nvPr/>
        </p:nvSpPr>
        <p:spPr bwMode="auto">
          <a:xfrm>
            <a:off x="3594876" y="5764429"/>
            <a:ext cx="485778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Fonte: adaptado do ABNT (1993).</a:t>
            </a:r>
            <a:endParaRPr kumimoji="0" lang="pt-B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442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5523702" y="1428736"/>
            <a:ext cx="20425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>
                <a:latin typeface="Arial" pitchFamily="34" charset="0"/>
                <a:cs typeface="Arial" pitchFamily="34" charset="0"/>
              </a:rPr>
              <a:t>Introdução</a:t>
            </a:r>
            <a:endParaRPr lang="pt-BR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tângulo Arredondado 13"/>
          <p:cNvSpPr/>
          <p:nvPr/>
        </p:nvSpPr>
        <p:spPr>
          <a:xfrm>
            <a:off x="688380" y="2000240"/>
            <a:ext cx="10978989" cy="573987"/>
          </a:xfrm>
          <a:prstGeom prst="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55600" lvl="0" indent="-355600" algn="just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tx1"/>
                </a:solidFill>
              </a:rPr>
              <a:t>Os serviços de saneamento básico sofrem influência do modelo empregado pelo PLANASA, não atendem de forma uniforme à população. </a:t>
            </a:r>
          </a:p>
        </p:txBody>
      </p:sp>
      <p:sp>
        <p:nvSpPr>
          <p:cNvPr id="11" name="Retângulo Arredondado 13"/>
          <p:cNvSpPr/>
          <p:nvPr/>
        </p:nvSpPr>
        <p:spPr>
          <a:xfrm>
            <a:off x="688380" y="2714620"/>
            <a:ext cx="10978989" cy="573987"/>
          </a:xfrm>
          <a:prstGeom prst="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55600" lvl="0" indent="-355600" algn="just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tx1"/>
                </a:solidFill>
              </a:rPr>
              <a:t>As comunidades rurais e menores núcleos urbanos podem ter soluções individuais de tratamento de esgoto, como o tanque séptico.</a:t>
            </a:r>
          </a:p>
        </p:txBody>
      </p:sp>
      <p:sp>
        <p:nvSpPr>
          <p:cNvPr id="12" name="Retângulo Arredondado 13"/>
          <p:cNvSpPr/>
          <p:nvPr/>
        </p:nvSpPr>
        <p:spPr>
          <a:xfrm>
            <a:off x="688380" y="3429000"/>
            <a:ext cx="10978989" cy="792088"/>
          </a:xfrm>
          <a:prstGeom prst="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55600" lvl="0" indent="-355600" algn="just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tx1"/>
                </a:solidFill>
              </a:rPr>
              <a:t>O serviço de esgotamento sanitário é um dos menos ofertados, com alcance apenas em 67,0% dos municípios brasileiros (SNIS, 2014). No estado da Bahia somente 51,3% dos municípios são contemplados com a coleta dos efluentes gerados (IBGE, 2010). </a:t>
            </a:r>
          </a:p>
        </p:txBody>
      </p:sp>
      <p:sp>
        <p:nvSpPr>
          <p:cNvPr id="13" name="Retângulo Arredondado 13"/>
          <p:cNvSpPr/>
          <p:nvPr/>
        </p:nvSpPr>
        <p:spPr>
          <a:xfrm>
            <a:off x="688380" y="4409186"/>
            <a:ext cx="11050427" cy="531982"/>
          </a:xfrm>
          <a:prstGeom prst="round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lvl="0" indent="-342900" algn="just">
              <a:lnSpc>
                <a:spcPct val="150000"/>
              </a:lnSpc>
              <a:spcBef>
                <a:spcPct val="20000"/>
              </a:spcBef>
              <a:buClr>
                <a:srgbClr val="1F497D"/>
              </a:buClr>
              <a:buSzPct val="100000"/>
              <a:buFont typeface="Wingdings" panose="05000000000000000000" pitchFamily="2" charset="2"/>
              <a:buChar char="v"/>
            </a:pPr>
            <a:r>
              <a:rPr lang="pt-BR" sz="2000" b="1" dirty="0">
                <a:solidFill>
                  <a:prstClr val="black"/>
                </a:solidFill>
              </a:rPr>
              <a:t>CAÍPE (SÃO FRANCISCO DO CONDE - BA)</a:t>
            </a:r>
          </a:p>
        </p:txBody>
      </p:sp>
      <p:sp>
        <p:nvSpPr>
          <p:cNvPr id="14" name="Retângulo Arredondado 13"/>
          <p:cNvSpPr/>
          <p:nvPr/>
        </p:nvSpPr>
        <p:spPr>
          <a:xfrm>
            <a:off x="688380" y="5043527"/>
            <a:ext cx="11050427" cy="385737"/>
          </a:xfrm>
          <a:prstGeom prst="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55600" lvl="0" indent="-355600" algn="just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tx1"/>
                </a:solidFill>
              </a:rPr>
              <a:t>Utiliza fossas como alternativa para o tratamento do efluente doméstico.</a:t>
            </a:r>
          </a:p>
        </p:txBody>
      </p:sp>
      <p:sp>
        <p:nvSpPr>
          <p:cNvPr id="15" name="Retângulo Arredondado 13"/>
          <p:cNvSpPr/>
          <p:nvPr/>
        </p:nvSpPr>
        <p:spPr>
          <a:xfrm>
            <a:off x="688380" y="5570227"/>
            <a:ext cx="11050427" cy="501979"/>
          </a:xfrm>
          <a:prstGeom prst="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55600" lvl="0" indent="-355600" algn="just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tx1"/>
                </a:solidFill>
              </a:rPr>
              <a:t>Os sistemas individuais de esgotamento sanitário podem impactar o ambiente  quando não são </a:t>
            </a:r>
            <a:r>
              <a:rPr lang="pt-BR" sz="2000" dirty="0" smtClean="0">
                <a:solidFill>
                  <a:schemeClr val="tx1"/>
                </a:solidFill>
              </a:rPr>
              <a:t>construídos e operados </a:t>
            </a:r>
            <a:r>
              <a:rPr lang="pt-BR" sz="2000" dirty="0">
                <a:solidFill>
                  <a:schemeClr val="tx1"/>
                </a:solidFill>
              </a:rPr>
              <a:t>de forma correta e não é dada a devida manutenção.</a:t>
            </a:r>
          </a:p>
        </p:txBody>
      </p:sp>
      <p:sp>
        <p:nvSpPr>
          <p:cNvPr id="16" name="Retângulo Arredondado 13"/>
          <p:cNvSpPr/>
          <p:nvPr/>
        </p:nvSpPr>
        <p:spPr>
          <a:xfrm>
            <a:off x="688381" y="6213169"/>
            <a:ext cx="11050428" cy="501979"/>
          </a:xfrm>
          <a:prstGeom prst="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55600" lvl="0" indent="-355600" algn="just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pt-BR" sz="2000" dirty="0" smtClean="0">
                <a:solidFill>
                  <a:schemeClr val="tx1"/>
                </a:solidFill>
              </a:rPr>
              <a:t>ABNT/NBR 7229/1993 - torna o sistema de tratamento de efluente padronizado, por meio de padrões construtivos.</a:t>
            </a:r>
            <a:endParaRPr lang="pt-BR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42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4899601" y="1191268"/>
            <a:ext cx="21242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>
                <a:latin typeface="Arial" pitchFamily="34" charset="0"/>
                <a:cs typeface="Arial" pitchFamily="34" charset="0"/>
              </a:rPr>
              <a:t>Resultados</a:t>
            </a:r>
            <a:endParaRPr lang="pt-BR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Espaço Reservado para Texto 1"/>
          <p:cNvSpPr txBox="1">
            <a:spLocks/>
          </p:cNvSpPr>
          <p:nvPr/>
        </p:nvSpPr>
        <p:spPr>
          <a:xfrm>
            <a:off x="1451736" y="6072206"/>
            <a:ext cx="4357718" cy="5390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kumimoji="0" lang="pt-BR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Figura 7 – Planta Baixa do Tanque Séptico</a:t>
            </a:r>
            <a:endParaRPr kumimoji="0" lang="pt-BR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Retângulo Arredondado 13"/>
          <p:cNvSpPr/>
          <p:nvPr/>
        </p:nvSpPr>
        <p:spPr>
          <a:xfrm>
            <a:off x="691890" y="1825448"/>
            <a:ext cx="10975479" cy="531982"/>
          </a:xfrm>
          <a:prstGeom prst="round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just">
              <a:lnSpc>
                <a:spcPct val="150000"/>
              </a:lnSpc>
              <a:spcBef>
                <a:spcPct val="20000"/>
              </a:spcBef>
              <a:buClr>
                <a:srgbClr val="1F497D"/>
              </a:buClr>
              <a:buSzPct val="100000"/>
              <a:buFont typeface="Wingdings" panose="05000000000000000000" pitchFamily="2" charset="2"/>
              <a:buChar char="v"/>
            </a:pPr>
            <a:r>
              <a:rPr lang="pt-BR" sz="2000" b="1" dirty="0" smtClean="0">
                <a:solidFill>
                  <a:prstClr val="black"/>
                </a:solidFill>
              </a:rPr>
              <a:t>AVALIAÇÃO DO TANQUE SÉPTICO - DIMENSÕES</a:t>
            </a:r>
            <a:endParaRPr lang="pt-BR" sz="2000" b="1" dirty="0">
              <a:solidFill>
                <a:prstClr val="black"/>
              </a:solidFill>
            </a:endParaRP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0" y="2209800"/>
            <a:ext cx="12190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10954177" y="6627168"/>
            <a:ext cx="129394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Fonte: Autores, 2015.</a:t>
            </a: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63026" y="2428868"/>
            <a:ext cx="3870901" cy="3771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0166" y="2643182"/>
            <a:ext cx="6279123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Espaço Reservado para Texto 1"/>
          <p:cNvSpPr txBox="1">
            <a:spLocks/>
          </p:cNvSpPr>
          <p:nvPr/>
        </p:nvSpPr>
        <p:spPr>
          <a:xfrm>
            <a:off x="7023900" y="6143644"/>
            <a:ext cx="4357718" cy="5390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kumimoji="0" lang="pt-BR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Figura 8 – Corte A</a:t>
            </a:r>
            <a:endParaRPr kumimoji="0" lang="pt-BR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442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4899601" y="1191268"/>
            <a:ext cx="21242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>
                <a:latin typeface="Arial" pitchFamily="34" charset="0"/>
                <a:cs typeface="Arial" pitchFamily="34" charset="0"/>
              </a:rPr>
              <a:t>Resultados</a:t>
            </a:r>
            <a:endParaRPr lang="pt-BR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Espaço Reservado para Texto 1"/>
          <p:cNvSpPr txBox="1">
            <a:spLocks/>
          </p:cNvSpPr>
          <p:nvPr/>
        </p:nvSpPr>
        <p:spPr>
          <a:xfrm>
            <a:off x="523042" y="6318975"/>
            <a:ext cx="4357718" cy="5390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kumimoji="0" lang="pt-BR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Figura 9 – Corte B</a:t>
            </a:r>
            <a:endParaRPr kumimoji="0" lang="pt-BR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Retângulo Arredondado 13"/>
          <p:cNvSpPr/>
          <p:nvPr/>
        </p:nvSpPr>
        <p:spPr>
          <a:xfrm>
            <a:off x="691890" y="1825448"/>
            <a:ext cx="10975479" cy="531982"/>
          </a:xfrm>
          <a:prstGeom prst="round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just">
              <a:lnSpc>
                <a:spcPct val="150000"/>
              </a:lnSpc>
              <a:spcBef>
                <a:spcPct val="20000"/>
              </a:spcBef>
              <a:buClr>
                <a:srgbClr val="1F497D"/>
              </a:buClr>
              <a:buSzPct val="100000"/>
              <a:buFont typeface="Wingdings" panose="05000000000000000000" pitchFamily="2" charset="2"/>
              <a:buChar char="v"/>
            </a:pPr>
            <a:r>
              <a:rPr lang="pt-BR" sz="2000" b="1" dirty="0" smtClean="0">
                <a:solidFill>
                  <a:prstClr val="black"/>
                </a:solidFill>
              </a:rPr>
              <a:t>AVALIAÇÃO DO TANQUE SÉPTICO - DIMENSÕES</a:t>
            </a:r>
            <a:endParaRPr lang="pt-BR" sz="2000" b="1" dirty="0">
              <a:solidFill>
                <a:prstClr val="black"/>
              </a:solidFill>
            </a:endParaRP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0" y="2209800"/>
            <a:ext cx="12190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10954177" y="6627168"/>
            <a:ext cx="129394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Fonte: Autores, 2015.</a:t>
            </a: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Espaço Reservado para Texto 1"/>
          <p:cNvSpPr txBox="1">
            <a:spLocks/>
          </p:cNvSpPr>
          <p:nvPr/>
        </p:nvSpPr>
        <p:spPr>
          <a:xfrm>
            <a:off x="6881024" y="6318999"/>
            <a:ext cx="4357718" cy="5390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kumimoji="0" lang="pt-BR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Figura 10 – Corte C</a:t>
            </a:r>
            <a:endParaRPr kumimoji="0" lang="pt-BR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4019" y="2428868"/>
            <a:ext cx="4512911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23768" y="2786058"/>
            <a:ext cx="5549202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1442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4899601" y="1191268"/>
            <a:ext cx="21242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>
                <a:latin typeface="Arial" pitchFamily="34" charset="0"/>
                <a:cs typeface="Arial" pitchFamily="34" charset="0"/>
              </a:rPr>
              <a:t>Resultados</a:t>
            </a:r>
            <a:endParaRPr lang="pt-BR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tângulo Arredondado 13"/>
          <p:cNvSpPr/>
          <p:nvPr/>
        </p:nvSpPr>
        <p:spPr>
          <a:xfrm>
            <a:off x="691890" y="1825448"/>
            <a:ext cx="10975479" cy="531982"/>
          </a:xfrm>
          <a:prstGeom prst="round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just">
              <a:lnSpc>
                <a:spcPct val="150000"/>
              </a:lnSpc>
              <a:spcBef>
                <a:spcPct val="20000"/>
              </a:spcBef>
              <a:buClr>
                <a:srgbClr val="1F497D"/>
              </a:buClr>
              <a:buSzPct val="100000"/>
              <a:buFont typeface="Wingdings" panose="05000000000000000000" pitchFamily="2" charset="2"/>
              <a:buChar char="v"/>
            </a:pPr>
            <a:r>
              <a:rPr lang="pt-BR" sz="2000" b="1" dirty="0" smtClean="0">
                <a:solidFill>
                  <a:prstClr val="black"/>
                </a:solidFill>
              </a:rPr>
              <a:t>AVALIAÇÃO DO TANQUE SÉPTICO – QUANTO AO VOLUME ÚTIL</a:t>
            </a:r>
            <a:endParaRPr lang="pt-BR" sz="2000" b="1" dirty="0">
              <a:solidFill>
                <a:prstClr val="black"/>
              </a:solidFill>
            </a:endParaRP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0" y="2209800"/>
            <a:ext cx="12190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691890" y="2492896"/>
            <a:ext cx="11001452" cy="4169624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endParaRPr lang="pt-BR" sz="2400" dirty="0" smtClean="0"/>
          </a:p>
          <a:p>
            <a:endParaRPr lang="pt-BR" sz="2400" dirty="0"/>
          </a:p>
          <a:p>
            <a:endParaRPr lang="pt-BR" sz="2400" dirty="0" smtClean="0"/>
          </a:p>
          <a:p>
            <a:r>
              <a:rPr lang="pt-BR" sz="2400" dirty="0" smtClean="0"/>
              <a:t>Cálculo do Volume útil de fossa séptica de câmara única. </a:t>
            </a:r>
          </a:p>
          <a:p>
            <a:r>
              <a:rPr lang="pt-BR" sz="2400" dirty="0" smtClean="0"/>
              <a:t>             </a:t>
            </a:r>
          </a:p>
          <a:p>
            <a:r>
              <a:rPr lang="pt-BR" sz="2400" dirty="0" smtClean="0"/>
              <a:t>                                                                                                                 </a:t>
            </a:r>
          </a:p>
          <a:p>
            <a:r>
              <a:rPr lang="pt-BR" sz="2400" dirty="0" smtClean="0"/>
              <a:t>                                                                                               </a:t>
            </a:r>
          </a:p>
          <a:p>
            <a:r>
              <a:rPr lang="pt-BR" sz="2400" dirty="0" smtClean="0"/>
              <a:t>Estabeleceu-se as seguintes condições de estudo: </a:t>
            </a:r>
          </a:p>
          <a:p>
            <a:pPr lvl="0">
              <a:buFont typeface="Wingdings" pitchFamily="2" charset="2"/>
              <a:buChar char="§"/>
            </a:pPr>
            <a:r>
              <a:rPr lang="pt-BR" sz="2400" dirty="0" smtClean="0"/>
              <a:t>T (tempo de detenção do efluente) de 24 (01 dia) e 12 horas (0,5 dia); </a:t>
            </a:r>
          </a:p>
          <a:p>
            <a:pPr lvl="0">
              <a:buFont typeface="Wingdings" pitchFamily="2" charset="2"/>
              <a:buChar char="§"/>
            </a:pPr>
            <a:r>
              <a:rPr lang="pt-BR" sz="2400" dirty="0" smtClean="0"/>
              <a:t>K (intervalo entre limpezas do tanque) de 01 e 05 anos;</a:t>
            </a:r>
          </a:p>
          <a:p>
            <a:pPr lvl="0">
              <a:buFont typeface="Wingdings" pitchFamily="2" charset="2"/>
              <a:buChar char="§"/>
            </a:pPr>
            <a:r>
              <a:rPr lang="pt-BR" sz="2400" dirty="0" smtClean="0"/>
              <a:t>N (População) de 04 pessoas; </a:t>
            </a:r>
          </a:p>
          <a:p>
            <a:pPr lvl="0">
              <a:buFont typeface="Wingdings" pitchFamily="2" charset="2"/>
              <a:buChar char="§"/>
            </a:pPr>
            <a:r>
              <a:rPr lang="pt-BR" sz="2400" dirty="0" smtClean="0"/>
              <a:t>C (Coeficiente </a:t>
            </a:r>
            <a:r>
              <a:rPr lang="pt-BR" sz="2400" i="1" dirty="0" err="1" smtClean="0"/>
              <a:t>percapita</a:t>
            </a:r>
            <a:r>
              <a:rPr lang="pt-BR" sz="2400" dirty="0" smtClean="0"/>
              <a:t>) de 100 L/</a:t>
            </a:r>
            <a:r>
              <a:rPr lang="pt-BR" sz="2400" dirty="0" err="1" smtClean="0"/>
              <a:t>hab.dia;</a:t>
            </a:r>
            <a:endParaRPr lang="pt-BR" sz="2400" dirty="0" smtClean="0"/>
          </a:p>
          <a:p>
            <a:pPr lvl="0">
              <a:buFont typeface="Wingdings" pitchFamily="2" charset="2"/>
              <a:buChar char="§"/>
            </a:pPr>
            <a:r>
              <a:rPr lang="pt-BR" sz="2400" dirty="0" err="1" smtClean="0"/>
              <a:t>Lf</a:t>
            </a:r>
            <a:r>
              <a:rPr lang="pt-BR" sz="2400" dirty="0" smtClean="0"/>
              <a:t> (Coeficiente de lodo fresco) de 1L/</a:t>
            </a:r>
            <a:r>
              <a:rPr lang="pt-BR" sz="2400" dirty="0" err="1" smtClean="0"/>
              <a:t>hab.dia.</a:t>
            </a:r>
            <a:endParaRPr lang="pt-BR" sz="2400" dirty="0" smtClean="0"/>
          </a:p>
          <a:p>
            <a:pPr lvl="0">
              <a:buFont typeface="Wingdings" pitchFamily="2" charset="2"/>
              <a:buChar char="§"/>
            </a:pPr>
            <a:r>
              <a:rPr lang="pt-BR" sz="2400" dirty="0" smtClean="0"/>
              <a:t>Temperatura do mês mais frio = 20</a:t>
            </a:r>
            <a:r>
              <a:rPr lang="pt-BR" sz="2400" baseline="30000" dirty="0" smtClean="0"/>
              <a:t>o</a:t>
            </a:r>
            <a:r>
              <a:rPr lang="pt-BR" sz="2400" dirty="0" smtClean="0"/>
              <a:t>C</a:t>
            </a:r>
          </a:p>
          <a:p>
            <a:pPr algn="just">
              <a:buFont typeface="Wingdings" pitchFamily="2" charset="2"/>
              <a:buChar char="q"/>
            </a:pPr>
            <a:endParaRPr lang="pt-BR" sz="2400" dirty="0" smtClean="0"/>
          </a:p>
          <a:p>
            <a:pPr marL="182563" indent="-182563" algn="just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</a:pPr>
            <a:endParaRPr lang="pt-BR" sz="2400" dirty="0"/>
          </a:p>
        </p:txBody>
      </p:sp>
      <p:sp>
        <p:nvSpPr>
          <p:cNvPr id="10" name="Retângulo 9"/>
          <p:cNvSpPr/>
          <p:nvPr/>
        </p:nvSpPr>
        <p:spPr>
          <a:xfrm>
            <a:off x="3166248" y="3357562"/>
            <a:ext cx="621510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altLang="pt-BR" sz="20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V = 1000 + N (CT + </a:t>
            </a:r>
            <a:r>
              <a:rPr lang="pt-BR" altLang="pt-BR" sz="2000" b="1" dirty="0" err="1" smtClean="0">
                <a:solidFill>
                  <a:srgbClr val="FF0000"/>
                </a:solidFill>
                <a:latin typeface="Arial" charset="0"/>
                <a:cs typeface="Arial" charset="0"/>
              </a:rPr>
              <a:t>KLf</a:t>
            </a:r>
            <a:r>
              <a:rPr lang="pt-BR" altLang="pt-BR" sz="20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)	    equação (1)</a:t>
            </a:r>
            <a:endParaRPr lang="pt-BR" altLang="pt-BR" sz="2000" b="1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442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4899601" y="1191268"/>
            <a:ext cx="21242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>
                <a:latin typeface="Arial" pitchFamily="34" charset="0"/>
                <a:cs typeface="Arial" pitchFamily="34" charset="0"/>
              </a:rPr>
              <a:t>Resultados</a:t>
            </a:r>
            <a:endParaRPr lang="pt-BR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tângulo Arredondado 13"/>
          <p:cNvSpPr/>
          <p:nvPr/>
        </p:nvSpPr>
        <p:spPr>
          <a:xfrm>
            <a:off x="691890" y="1825448"/>
            <a:ext cx="10975479" cy="531982"/>
          </a:xfrm>
          <a:prstGeom prst="round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just">
              <a:lnSpc>
                <a:spcPct val="150000"/>
              </a:lnSpc>
              <a:spcBef>
                <a:spcPct val="20000"/>
              </a:spcBef>
              <a:buClr>
                <a:srgbClr val="1F497D"/>
              </a:buClr>
              <a:buSzPct val="100000"/>
              <a:buFont typeface="Wingdings" panose="05000000000000000000" pitchFamily="2" charset="2"/>
              <a:buChar char="v"/>
            </a:pPr>
            <a:r>
              <a:rPr lang="pt-BR" sz="2000" b="1" dirty="0" smtClean="0">
                <a:solidFill>
                  <a:prstClr val="black"/>
                </a:solidFill>
              </a:rPr>
              <a:t>AVALIAÇÃO DO TANQUE SÉPTICO – QUANTO AO VOLUME ÚTIL</a:t>
            </a:r>
            <a:endParaRPr lang="pt-BR" sz="2000" b="1" dirty="0">
              <a:solidFill>
                <a:prstClr val="black"/>
              </a:solidFill>
            </a:endParaRP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0" y="2209800"/>
            <a:ext cx="12190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665918" y="2643182"/>
            <a:ext cx="11001452" cy="1214446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algn="just">
              <a:defRPr/>
            </a:pPr>
            <a:endParaRPr lang="pt-BR" altLang="pt-BR" sz="2000" dirty="0" smtClean="0">
              <a:latin typeface="Arial" charset="0"/>
              <a:cs typeface="Arial" charset="0"/>
            </a:endParaRPr>
          </a:p>
          <a:p>
            <a:pPr algn="just">
              <a:defRPr/>
            </a:pPr>
            <a:endParaRPr lang="pt-BR" altLang="pt-BR" sz="2000" dirty="0" smtClean="0">
              <a:latin typeface="Arial" charset="0"/>
              <a:cs typeface="Arial" charset="0"/>
            </a:endParaRPr>
          </a:p>
          <a:p>
            <a:pPr algn="just">
              <a:defRPr/>
            </a:pPr>
            <a:r>
              <a:rPr lang="pt-BR" altLang="pt-BR" sz="2000" dirty="0" smtClean="0">
                <a:latin typeface="Arial" charset="0"/>
                <a:cs typeface="Arial" charset="0"/>
              </a:rPr>
              <a:t>A partir dos desenhos (planta baixa e cortes) calculou-se o Volume Útil real do tanque séptico:</a:t>
            </a:r>
          </a:p>
          <a:p>
            <a:pPr algn="ctr">
              <a:defRPr/>
            </a:pPr>
            <a:endParaRPr lang="pt-BR" altLang="pt-BR" sz="2000" dirty="0" smtClean="0">
              <a:latin typeface="Arial" charset="0"/>
              <a:cs typeface="Arial" charset="0"/>
            </a:endParaRPr>
          </a:p>
          <a:p>
            <a:pPr algn="ctr">
              <a:defRPr/>
            </a:pPr>
            <a:r>
              <a:rPr lang="pt-BR" altLang="pt-BR" sz="2000" dirty="0" smtClean="0">
                <a:latin typeface="Arial" charset="0"/>
                <a:cs typeface="Arial" charset="0"/>
              </a:rPr>
              <a:t>V = 0,66 x 1,76 x 1,41 ≈ 1,638 m</a:t>
            </a:r>
            <a:r>
              <a:rPr lang="pt-BR" altLang="pt-BR" sz="2000" baseline="30000" dirty="0" smtClean="0">
                <a:latin typeface="Arial" charset="0"/>
                <a:cs typeface="Arial" charset="0"/>
              </a:rPr>
              <a:t>3</a:t>
            </a:r>
            <a:r>
              <a:rPr lang="pt-BR" sz="2400" dirty="0" smtClean="0"/>
              <a:t>            </a:t>
            </a:r>
          </a:p>
          <a:p>
            <a:r>
              <a:rPr lang="pt-BR" sz="2400" dirty="0" smtClean="0"/>
              <a:t>                                                                                                                 </a:t>
            </a:r>
          </a:p>
          <a:p>
            <a:r>
              <a:rPr lang="pt-BR" sz="2400" dirty="0" smtClean="0"/>
              <a:t>                                                                                               </a:t>
            </a: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2">
            <a:grayscl/>
            <a:biLevel thresh="50000"/>
          </a:blip>
          <a:srcRect/>
          <a:stretch>
            <a:fillRect/>
          </a:stretch>
        </p:blipFill>
        <p:spPr bwMode="auto">
          <a:xfrm>
            <a:off x="1880364" y="4530950"/>
            <a:ext cx="8884663" cy="196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tângulo 69"/>
          <p:cNvSpPr>
            <a:spLocks noChangeArrowheads="1"/>
          </p:cNvSpPr>
          <p:nvPr/>
        </p:nvSpPr>
        <p:spPr bwMode="auto">
          <a:xfrm>
            <a:off x="4237818" y="6611803"/>
            <a:ext cx="444147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altLang="pt-BR" sz="1000" dirty="0">
                <a:latin typeface="Arial" charset="0"/>
                <a:cs typeface="Arial" charset="0"/>
              </a:rPr>
              <a:t>Fonte: Autores, 2015.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2166116" y="4173760"/>
            <a:ext cx="80724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 smtClean="0"/>
              <a:t>Tabela 2 - Valores de V (Volume Útil) para as condições estabelecidas da Fossa 01.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1442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4899601" y="1191268"/>
            <a:ext cx="21242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>
                <a:latin typeface="Arial" pitchFamily="34" charset="0"/>
                <a:cs typeface="Arial" pitchFamily="34" charset="0"/>
              </a:rPr>
              <a:t>Resultados</a:t>
            </a:r>
            <a:endParaRPr lang="pt-BR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tângulo Arredondado 13"/>
          <p:cNvSpPr/>
          <p:nvPr/>
        </p:nvSpPr>
        <p:spPr>
          <a:xfrm>
            <a:off x="691890" y="1825448"/>
            <a:ext cx="10975479" cy="531982"/>
          </a:xfrm>
          <a:prstGeom prst="round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just">
              <a:lnSpc>
                <a:spcPct val="150000"/>
              </a:lnSpc>
              <a:spcBef>
                <a:spcPct val="20000"/>
              </a:spcBef>
              <a:buClr>
                <a:srgbClr val="1F497D"/>
              </a:buClr>
              <a:buSzPct val="100000"/>
              <a:buFont typeface="Wingdings" panose="05000000000000000000" pitchFamily="2" charset="2"/>
              <a:buChar char="v"/>
            </a:pPr>
            <a:r>
              <a:rPr lang="pt-BR" sz="2000" b="1" dirty="0" smtClean="0">
                <a:solidFill>
                  <a:prstClr val="black"/>
                </a:solidFill>
              </a:rPr>
              <a:t>AVALIAÇÃO DO TANQUE SÉPTICO – QUANTO A PROFUNDIDADE</a:t>
            </a:r>
            <a:endParaRPr lang="pt-BR" sz="2000" b="1" dirty="0">
              <a:solidFill>
                <a:prstClr val="black"/>
              </a:solidFill>
            </a:endParaRP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0" y="2209800"/>
            <a:ext cx="12190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665918" y="2790812"/>
            <a:ext cx="4925232" cy="164630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algn="just">
              <a:defRPr/>
            </a:pPr>
            <a:endParaRPr lang="pt-BR" altLang="pt-BR" sz="2000" dirty="0" smtClean="0">
              <a:latin typeface="Arial" charset="0"/>
              <a:cs typeface="Arial" charset="0"/>
            </a:endParaRPr>
          </a:p>
          <a:p>
            <a:pPr algn="just">
              <a:defRPr/>
            </a:pPr>
            <a:endParaRPr lang="pt-BR" altLang="pt-BR" sz="2000" dirty="0" smtClean="0">
              <a:latin typeface="Arial" charset="0"/>
              <a:cs typeface="Arial" charset="0"/>
            </a:endParaRPr>
          </a:p>
          <a:p>
            <a:pPr algn="just">
              <a:defRPr/>
            </a:pPr>
            <a:endParaRPr lang="pt-BR" altLang="pt-BR" sz="2000" dirty="0" smtClean="0">
              <a:latin typeface="Arial" charset="0"/>
              <a:cs typeface="Arial" charset="0"/>
            </a:endParaRPr>
          </a:p>
          <a:p>
            <a:pPr algn="just">
              <a:defRPr/>
            </a:pPr>
            <a:endParaRPr lang="pt-BR" altLang="pt-BR" sz="2000" dirty="0">
              <a:latin typeface="Arial" charset="0"/>
              <a:cs typeface="Arial" charset="0"/>
            </a:endParaRPr>
          </a:p>
          <a:p>
            <a:pPr algn="ctr">
              <a:defRPr/>
            </a:pPr>
            <a:r>
              <a:rPr lang="pt-BR" altLang="pt-BR" sz="2000" dirty="0" smtClean="0">
                <a:latin typeface="Arial" charset="0"/>
                <a:cs typeface="Arial" charset="0"/>
              </a:rPr>
              <a:t>Altura encontrada: 1,35m OK!</a:t>
            </a:r>
          </a:p>
          <a:p>
            <a:pPr algn="ctr">
              <a:defRPr/>
            </a:pPr>
            <a:endParaRPr lang="pt-BR" altLang="pt-BR" sz="2000" dirty="0" smtClean="0">
              <a:latin typeface="Arial" charset="0"/>
              <a:cs typeface="Arial" charset="0"/>
            </a:endParaRPr>
          </a:p>
          <a:p>
            <a:pPr algn="ctr">
              <a:defRPr/>
            </a:pPr>
            <a:r>
              <a:rPr lang="pt-BR" sz="2400" dirty="0" smtClean="0"/>
              <a:t>            </a:t>
            </a:r>
          </a:p>
          <a:p>
            <a:r>
              <a:rPr lang="pt-BR" sz="2400" dirty="0" smtClean="0"/>
              <a:t>                                                                                                                 </a:t>
            </a:r>
          </a:p>
          <a:p>
            <a:r>
              <a:rPr lang="pt-BR" sz="2400" dirty="0" smtClean="0"/>
              <a:t>                                                                                               </a:t>
            </a:r>
          </a:p>
        </p:txBody>
      </p:sp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9013" y="2790812"/>
            <a:ext cx="6121400" cy="368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2877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4899601" y="1191268"/>
            <a:ext cx="21242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>
                <a:latin typeface="Arial" pitchFamily="34" charset="0"/>
                <a:cs typeface="Arial" pitchFamily="34" charset="0"/>
              </a:rPr>
              <a:t>Resultados</a:t>
            </a:r>
            <a:endParaRPr lang="pt-BR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tângulo Arredondado 13"/>
          <p:cNvSpPr/>
          <p:nvPr/>
        </p:nvSpPr>
        <p:spPr>
          <a:xfrm>
            <a:off x="691890" y="1825448"/>
            <a:ext cx="10975479" cy="531982"/>
          </a:xfrm>
          <a:prstGeom prst="round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just">
              <a:lnSpc>
                <a:spcPct val="150000"/>
              </a:lnSpc>
              <a:spcBef>
                <a:spcPct val="20000"/>
              </a:spcBef>
              <a:buClr>
                <a:srgbClr val="1F497D"/>
              </a:buClr>
              <a:buSzPct val="100000"/>
              <a:buFont typeface="Wingdings" panose="05000000000000000000" pitchFamily="2" charset="2"/>
              <a:buChar char="v"/>
            </a:pPr>
            <a:r>
              <a:rPr lang="pt-BR" sz="2000" b="1" dirty="0" smtClean="0">
                <a:solidFill>
                  <a:prstClr val="black"/>
                </a:solidFill>
              </a:rPr>
              <a:t>AVALIAÇÃO DO TANQUE SÉPTICO – QUANTO A RELAÇÃO COMPRIMENTO/LARGURA</a:t>
            </a:r>
            <a:endParaRPr lang="pt-BR" sz="2000" b="1" dirty="0">
              <a:solidFill>
                <a:prstClr val="black"/>
              </a:solidFill>
            </a:endParaRP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0" y="2209800"/>
            <a:ext cx="12190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665917" y="2790812"/>
            <a:ext cx="5742917" cy="164630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algn="just">
              <a:defRPr/>
            </a:pPr>
            <a:endParaRPr lang="pt-BR" altLang="pt-BR" sz="2000" dirty="0" smtClean="0">
              <a:latin typeface="Arial" charset="0"/>
              <a:cs typeface="Arial" charset="0"/>
            </a:endParaRPr>
          </a:p>
          <a:p>
            <a:pPr algn="just">
              <a:defRPr/>
            </a:pPr>
            <a:endParaRPr lang="pt-BR" altLang="pt-BR" sz="2000" dirty="0" smtClean="0">
              <a:latin typeface="Arial" charset="0"/>
              <a:cs typeface="Arial" charset="0"/>
            </a:endParaRPr>
          </a:p>
          <a:p>
            <a:pPr algn="just">
              <a:defRPr/>
            </a:pPr>
            <a:endParaRPr lang="pt-BR" altLang="pt-BR" sz="2000" dirty="0" smtClean="0">
              <a:latin typeface="Arial" charset="0"/>
              <a:cs typeface="Arial" charset="0"/>
            </a:endParaRPr>
          </a:p>
          <a:p>
            <a:pPr algn="just">
              <a:defRPr/>
            </a:pPr>
            <a:endParaRPr lang="pt-BR" altLang="pt-BR" sz="2000" dirty="0">
              <a:latin typeface="Arial" charset="0"/>
              <a:cs typeface="Arial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  <a:defRPr/>
            </a:pPr>
            <a:r>
              <a:rPr lang="pt-BR" altLang="pt-BR" sz="2000" dirty="0" smtClean="0">
                <a:latin typeface="Arial" charset="0"/>
                <a:cs typeface="Arial" charset="0"/>
              </a:rPr>
              <a:t>Relação L/B = 1,76/0,66 = : 2,66 OK!</a:t>
            </a:r>
          </a:p>
          <a:p>
            <a:pPr marL="342900" indent="-342900">
              <a:buFont typeface="Wingdings" panose="05000000000000000000" pitchFamily="2" charset="2"/>
              <a:buChar char="q"/>
              <a:defRPr/>
            </a:pPr>
            <a:r>
              <a:rPr lang="pt-BR" altLang="pt-BR" sz="2000" dirty="0" smtClean="0">
                <a:latin typeface="Arial" charset="0"/>
                <a:cs typeface="Arial" charset="0"/>
              </a:rPr>
              <a:t>Largura Mínima (B) = 0,66m &lt; 0,80m Não!</a:t>
            </a:r>
          </a:p>
          <a:p>
            <a:pPr algn="ctr">
              <a:defRPr/>
            </a:pPr>
            <a:endParaRPr lang="pt-BR" altLang="pt-BR" sz="2000" dirty="0" smtClean="0">
              <a:latin typeface="Arial" charset="0"/>
              <a:cs typeface="Arial" charset="0"/>
            </a:endParaRPr>
          </a:p>
          <a:p>
            <a:pPr algn="ctr">
              <a:defRPr/>
            </a:pPr>
            <a:r>
              <a:rPr lang="pt-BR" sz="2400" dirty="0" smtClean="0"/>
              <a:t>            </a:t>
            </a:r>
          </a:p>
          <a:p>
            <a:r>
              <a:rPr lang="pt-BR" sz="2400" dirty="0" smtClean="0"/>
              <a:t>                                                                                                                 </a:t>
            </a:r>
          </a:p>
          <a:p>
            <a:r>
              <a:rPr lang="pt-BR" sz="2400" dirty="0" smtClean="0"/>
              <a:t>                                                                                               </a:t>
            </a: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0870" y="4769248"/>
            <a:ext cx="3779838" cy="187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1" descr="foss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5410" y="2623839"/>
            <a:ext cx="4824412" cy="3973513"/>
          </a:xfrm>
          <a:prstGeom prst="rect">
            <a:avLst/>
          </a:prstGeom>
          <a:solidFill>
            <a:srgbClr val="000000">
              <a:alpha val="98822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99925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4899601" y="1191268"/>
            <a:ext cx="21242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>
                <a:latin typeface="Arial" pitchFamily="34" charset="0"/>
                <a:cs typeface="Arial" pitchFamily="34" charset="0"/>
              </a:rPr>
              <a:t>Resultados</a:t>
            </a:r>
            <a:endParaRPr lang="pt-BR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tângulo Arredondado 13"/>
          <p:cNvSpPr/>
          <p:nvPr/>
        </p:nvSpPr>
        <p:spPr>
          <a:xfrm>
            <a:off x="691890" y="1825448"/>
            <a:ext cx="10975479" cy="531982"/>
          </a:xfrm>
          <a:prstGeom prst="round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just">
              <a:lnSpc>
                <a:spcPct val="150000"/>
              </a:lnSpc>
              <a:spcBef>
                <a:spcPct val="20000"/>
              </a:spcBef>
              <a:buClr>
                <a:srgbClr val="1F497D"/>
              </a:buClr>
              <a:buSzPct val="100000"/>
              <a:buFont typeface="Wingdings" panose="05000000000000000000" pitchFamily="2" charset="2"/>
              <a:buChar char="v"/>
            </a:pPr>
            <a:r>
              <a:rPr lang="pt-BR" sz="2000" b="1" dirty="0" smtClean="0">
                <a:solidFill>
                  <a:prstClr val="black"/>
                </a:solidFill>
              </a:rPr>
              <a:t>AVALIAÇÃO DO TANQUE SÉPTICO – QUANTO AOS DISPOSITIVOS DE ENTRADA E SAÍDA</a:t>
            </a:r>
            <a:endParaRPr lang="pt-BR" sz="2000" b="1" dirty="0">
              <a:solidFill>
                <a:prstClr val="black"/>
              </a:solidFill>
            </a:endParaRP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0" y="2209800"/>
            <a:ext cx="12190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665917" y="2623839"/>
            <a:ext cx="5742917" cy="1813273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algn="just">
              <a:defRPr/>
            </a:pPr>
            <a:endParaRPr lang="pt-BR" altLang="pt-BR" sz="2000" dirty="0" smtClean="0">
              <a:latin typeface="Arial" charset="0"/>
              <a:cs typeface="Arial" charset="0"/>
            </a:endParaRPr>
          </a:p>
          <a:p>
            <a:pPr algn="just">
              <a:defRPr/>
            </a:pPr>
            <a:endParaRPr lang="pt-BR" altLang="pt-BR" sz="2000" dirty="0" smtClean="0">
              <a:latin typeface="Arial" charset="0"/>
              <a:cs typeface="Arial" charset="0"/>
            </a:endParaRPr>
          </a:p>
          <a:p>
            <a:pPr algn="just">
              <a:defRPr/>
            </a:pPr>
            <a:endParaRPr lang="pt-BR" altLang="pt-BR" sz="2000" dirty="0" smtClean="0">
              <a:latin typeface="Arial" charset="0"/>
              <a:cs typeface="Arial" charset="0"/>
            </a:endParaRPr>
          </a:p>
          <a:p>
            <a:pPr algn="just">
              <a:defRPr/>
            </a:pPr>
            <a:endParaRPr lang="pt-BR" altLang="pt-BR" sz="2000" dirty="0">
              <a:latin typeface="Arial" charset="0"/>
              <a:cs typeface="Arial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  <a:defRPr/>
            </a:pPr>
            <a:endParaRPr lang="pt-BR" altLang="pt-BR" sz="2000" dirty="0" smtClean="0">
              <a:latin typeface="Arial" charset="0"/>
              <a:cs typeface="Arial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  <a:defRPr/>
            </a:pPr>
            <a:endParaRPr lang="pt-BR" altLang="pt-BR" sz="2000" dirty="0" smtClean="0">
              <a:latin typeface="Arial" charset="0"/>
              <a:cs typeface="Arial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  <a:defRPr/>
            </a:pPr>
            <a:r>
              <a:rPr lang="pt-BR" altLang="pt-BR" sz="2000" dirty="0" smtClean="0">
                <a:latin typeface="Arial" charset="0"/>
                <a:cs typeface="Arial" charset="0"/>
              </a:rPr>
              <a:t>Não existe dispositivo de direcionamento de fluxo e septo para a escuma;</a:t>
            </a:r>
          </a:p>
          <a:p>
            <a:pPr marL="342900" indent="-342900" algn="just">
              <a:buFont typeface="Wingdings" panose="05000000000000000000" pitchFamily="2" charset="2"/>
              <a:buChar char="q"/>
              <a:defRPr/>
            </a:pPr>
            <a:r>
              <a:rPr lang="pt-BR" altLang="pt-BR" sz="2000" dirty="0" smtClean="0">
                <a:latin typeface="Arial" charset="0"/>
                <a:cs typeface="Arial" charset="0"/>
              </a:rPr>
              <a:t>Entrada e saída se encontram na posição da largura, comprometendo o tempo de detenção.</a:t>
            </a:r>
          </a:p>
          <a:p>
            <a:pPr marL="342900" indent="-342900" algn="just">
              <a:buFont typeface="Wingdings" panose="05000000000000000000" pitchFamily="2" charset="2"/>
              <a:buChar char="§"/>
              <a:defRPr/>
            </a:pPr>
            <a:endParaRPr lang="pt-BR" altLang="pt-BR" sz="2000" dirty="0">
              <a:latin typeface="Arial" charset="0"/>
              <a:cs typeface="Arial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  <a:defRPr/>
            </a:pPr>
            <a:endParaRPr lang="pt-BR" altLang="pt-BR" sz="2000" dirty="0" smtClean="0">
              <a:latin typeface="Arial" charset="0"/>
              <a:cs typeface="Arial" charset="0"/>
            </a:endParaRPr>
          </a:p>
          <a:p>
            <a:pPr algn="just">
              <a:defRPr/>
            </a:pPr>
            <a:endParaRPr lang="pt-BR" altLang="pt-BR" sz="2000" dirty="0" smtClean="0">
              <a:latin typeface="Arial" charset="0"/>
              <a:cs typeface="Arial" charset="0"/>
            </a:endParaRPr>
          </a:p>
          <a:p>
            <a:pPr algn="just">
              <a:defRPr/>
            </a:pPr>
            <a:r>
              <a:rPr lang="pt-BR" sz="2400" dirty="0" smtClean="0"/>
              <a:t>            </a:t>
            </a:r>
          </a:p>
          <a:p>
            <a:pPr algn="just"/>
            <a:r>
              <a:rPr lang="pt-BR" sz="2400" dirty="0" smtClean="0"/>
              <a:t>                                                                                                                 </a:t>
            </a:r>
          </a:p>
          <a:p>
            <a:pPr algn="just"/>
            <a:r>
              <a:rPr lang="pt-BR" sz="2400" dirty="0" smtClean="0"/>
              <a:t>                                                                                               </a:t>
            </a:r>
          </a:p>
        </p:txBody>
      </p:sp>
      <p:pic>
        <p:nvPicPr>
          <p:cNvPr id="11" name="Picture 11" descr="foss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5410" y="2623839"/>
            <a:ext cx="4824412" cy="3973513"/>
          </a:xfrm>
          <a:prstGeom prst="rect">
            <a:avLst/>
          </a:prstGeom>
          <a:solidFill>
            <a:srgbClr val="000000">
              <a:alpha val="98822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45558" y="4653136"/>
            <a:ext cx="3713732" cy="1985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07991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4899601" y="1191268"/>
            <a:ext cx="21242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>
                <a:latin typeface="Arial" pitchFamily="34" charset="0"/>
                <a:cs typeface="Arial" pitchFamily="34" charset="0"/>
              </a:rPr>
              <a:t>Resultados</a:t>
            </a:r>
            <a:endParaRPr lang="pt-BR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tângulo Arredondado 13"/>
          <p:cNvSpPr/>
          <p:nvPr/>
        </p:nvSpPr>
        <p:spPr>
          <a:xfrm>
            <a:off x="691890" y="1825448"/>
            <a:ext cx="10975479" cy="531982"/>
          </a:xfrm>
          <a:prstGeom prst="round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just">
              <a:lnSpc>
                <a:spcPct val="150000"/>
              </a:lnSpc>
              <a:spcBef>
                <a:spcPct val="20000"/>
              </a:spcBef>
              <a:buClr>
                <a:srgbClr val="1F497D"/>
              </a:buClr>
              <a:buSzPct val="100000"/>
              <a:buFont typeface="Wingdings" panose="05000000000000000000" pitchFamily="2" charset="2"/>
              <a:buChar char="v"/>
            </a:pPr>
            <a:r>
              <a:rPr lang="pt-BR" sz="2000" b="1" dirty="0" smtClean="0">
                <a:solidFill>
                  <a:prstClr val="black"/>
                </a:solidFill>
              </a:rPr>
              <a:t>AVALIAÇÃO DO TANQUE SÉPTICO – QUANTO A ESPESSURA DAS PAREDES E ACESSO</a:t>
            </a:r>
            <a:endParaRPr lang="pt-BR" sz="2000" b="1" dirty="0">
              <a:solidFill>
                <a:prstClr val="black"/>
              </a:solidFill>
            </a:endParaRP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0" y="2209800"/>
            <a:ext cx="12190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665917" y="2741782"/>
            <a:ext cx="11001452" cy="3567538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  <a:defRPr/>
            </a:pPr>
            <a:endParaRPr lang="pt-BR" altLang="pt-BR" sz="2400" dirty="0" smtClean="0">
              <a:latin typeface="Arial" charset="0"/>
              <a:cs typeface="Arial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  <a:defRPr/>
            </a:pPr>
            <a:endParaRPr lang="pt-BR" altLang="pt-BR" sz="2400" dirty="0">
              <a:latin typeface="Arial" charset="0"/>
              <a:cs typeface="Arial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  <a:defRPr/>
            </a:pPr>
            <a:endParaRPr lang="pt-BR" altLang="pt-BR" sz="2400" dirty="0" smtClean="0">
              <a:latin typeface="Arial" charset="0"/>
              <a:cs typeface="Arial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  <a:defRPr/>
            </a:pPr>
            <a:endParaRPr lang="pt-BR" altLang="pt-BR" sz="2400" dirty="0">
              <a:latin typeface="Arial" charset="0"/>
              <a:cs typeface="Arial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  <a:defRPr/>
            </a:pPr>
            <a:endParaRPr lang="pt-BR" altLang="pt-BR" sz="2400" dirty="0" smtClean="0">
              <a:latin typeface="Arial" charset="0"/>
              <a:cs typeface="Arial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  <a:defRPr/>
            </a:pPr>
            <a:endParaRPr lang="pt-BR" altLang="pt-BR" sz="2400" dirty="0">
              <a:latin typeface="Arial" charset="0"/>
              <a:cs typeface="Arial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  <a:defRPr/>
            </a:pPr>
            <a:endParaRPr lang="pt-BR" altLang="pt-BR" sz="2400" dirty="0" smtClean="0">
              <a:latin typeface="Arial" charset="0"/>
              <a:cs typeface="Arial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  <a:defRPr/>
            </a:pPr>
            <a:r>
              <a:rPr lang="pt-BR" altLang="pt-BR" sz="2400" dirty="0" smtClean="0">
                <a:latin typeface="Arial" charset="0"/>
                <a:cs typeface="Arial" charset="0"/>
              </a:rPr>
              <a:t>O acesso deveria ser de no mínimo 0,60m (ABNT, 1993), enquanto foi construído de apenas 0,15 m, o suficiente apenas para a inserção do </a:t>
            </a:r>
            <a:r>
              <a:rPr lang="pt-BR" altLang="pt-BR" sz="2400" dirty="0" err="1" smtClean="0">
                <a:latin typeface="Arial" charset="0"/>
                <a:cs typeface="Arial" charset="0"/>
              </a:rPr>
              <a:t>mangote</a:t>
            </a:r>
            <a:r>
              <a:rPr lang="pt-BR" altLang="pt-BR" sz="2400" dirty="0" smtClean="0">
                <a:latin typeface="Arial" charset="0"/>
                <a:cs typeface="Arial" charset="0"/>
              </a:rPr>
              <a:t> do carro limpa-fossa;</a:t>
            </a:r>
          </a:p>
          <a:p>
            <a:pPr marL="342900" indent="-342900" algn="just">
              <a:buFont typeface="Wingdings" panose="05000000000000000000" pitchFamily="2" charset="2"/>
              <a:buChar char="q"/>
              <a:defRPr/>
            </a:pPr>
            <a:endParaRPr lang="pt-BR" altLang="pt-BR" sz="2400" dirty="0">
              <a:latin typeface="Arial" charset="0"/>
              <a:cs typeface="Arial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  <a:defRPr/>
            </a:pPr>
            <a:r>
              <a:rPr lang="pt-BR" sz="2400" dirty="0" smtClean="0">
                <a:latin typeface="Arial" charset="0"/>
                <a:cs typeface="Arial" charset="0"/>
              </a:rPr>
              <a:t>Espessura </a:t>
            </a:r>
            <a:r>
              <a:rPr lang="pt-BR" sz="2400" dirty="0">
                <a:latin typeface="Arial" charset="0"/>
                <a:cs typeface="Arial" charset="0"/>
              </a:rPr>
              <a:t>de 20 cm a 22 cm, fora o </a:t>
            </a:r>
            <a:r>
              <a:rPr lang="pt-BR" sz="2400" dirty="0" smtClean="0">
                <a:latin typeface="Arial" charset="0"/>
                <a:cs typeface="Arial" charset="0"/>
              </a:rPr>
              <a:t>revestimento (ABNT, 1993). </a:t>
            </a:r>
            <a:r>
              <a:rPr lang="pt-BR" sz="2400" dirty="0">
                <a:latin typeface="Arial" charset="0"/>
                <a:cs typeface="Arial" charset="0"/>
              </a:rPr>
              <a:t>Contudo, o tanque em questão apresenta </a:t>
            </a:r>
            <a:r>
              <a:rPr lang="pt-BR" sz="2400" dirty="0" smtClean="0">
                <a:latin typeface="Arial" charset="0"/>
                <a:cs typeface="Arial" charset="0"/>
              </a:rPr>
              <a:t>apenas 12 </a:t>
            </a:r>
            <a:r>
              <a:rPr lang="pt-BR" sz="2400" dirty="0">
                <a:latin typeface="Arial" charset="0"/>
                <a:cs typeface="Arial" charset="0"/>
              </a:rPr>
              <a:t>cm de espessura em suas </a:t>
            </a:r>
            <a:r>
              <a:rPr lang="pt-BR" sz="2400" dirty="0" smtClean="0">
                <a:latin typeface="Arial" charset="0"/>
                <a:cs typeface="Arial" charset="0"/>
              </a:rPr>
              <a:t>paredes. </a:t>
            </a:r>
            <a:endParaRPr lang="pt-BR" sz="2400" dirty="0">
              <a:latin typeface="Arial" charset="0"/>
              <a:cs typeface="Arial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  <a:defRPr/>
            </a:pPr>
            <a:endParaRPr lang="pt-BR" altLang="pt-BR" sz="2400" dirty="0" smtClean="0">
              <a:latin typeface="Arial" charset="0"/>
              <a:cs typeface="Arial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  <a:defRPr/>
            </a:pPr>
            <a:endParaRPr lang="pt-BR" altLang="pt-BR" sz="2400" dirty="0">
              <a:latin typeface="Arial" charset="0"/>
              <a:cs typeface="Arial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  <a:defRPr/>
            </a:pPr>
            <a:endParaRPr lang="pt-BR" altLang="pt-BR" sz="2400" dirty="0" smtClean="0">
              <a:latin typeface="Arial" charset="0"/>
              <a:cs typeface="Arial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  <a:defRPr/>
            </a:pPr>
            <a:endParaRPr lang="pt-BR" altLang="pt-BR" sz="2400" dirty="0">
              <a:latin typeface="Arial" charset="0"/>
              <a:cs typeface="Arial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  <a:defRPr/>
            </a:pPr>
            <a:endParaRPr lang="pt-BR" altLang="pt-BR" sz="2400" dirty="0" smtClean="0">
              <a:latin typeface="Arial" charset="0"/>
              <a:cs typeface="Arial" charset="0"/>
            </a:endParaRPr>
          </a:p>
          <a:p>
            <a:pPr algn="just">
              <a:defRPr/>
            </a:pPr>
            <a:endParaRPr lang="pt-BR" altLang="pt-BR" sz="2400" dirty="0" smtClean="0">
              <a:latin typeface="Arial" charset="0"/>
              <a:cs typeface="Arial" charset="0"/>
            </a:endParaRPr>
          </a:p>
          <a:p>
            <a:pPr algn="just">
              <a:defRPr/>
            </a:pPr>
            <a:r>
              <a:rPr lang="pt-BR" sz="2400" dirty="0" smtClean="0"/>
              <a:t>            </a:t>
            </a:r>
          </a:p>
          <a:p>
            <a:pPr algn="just"/>
            <a:r>
              <a:rPr lang="pt-BR" sz="2400" dirty="0" smtClean="0"/>
              <a:t>                                                                                                                 </a:t>
            </a:r>
          </a:p>
          <a:p>
            <a:pPr algn="just"/>
            <a:r>
              <a:rPr lang="pt-BR" sz="2400" dirty="0" smtClean="0"/>
              <a:t>                                              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365592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4880760" y="1285860"/>
            <a:ext cx="22236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>
                <a:latin typeface="Arial" pitchFamily="34" charset="0"/>
                <a:cs typeface="Arial" pitchFamily="34" charset="0"/>
              </a:rPr>
              <a:t>Conclusões</a:t>
            </a:r>
            <a:endParaRPr lang="pt-BR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tângulo Arredondado 13"/>
          <p:cNvSpPr/>
          <p:nvPr/>
        </p:nvSpPr>
        <p:spPr>
          <a:xfrm>
            <a:off x="380166" y="1785950"/>
            <a:ext cx="11501518" cy="5000636"/>
          </a:xfrm>
          <a:prstGeom prst="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55600" lvl="0" indent="-355600" algn="just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chemeClr val="tx1"/>
                </a:solidFill>
              </a:rPr>
              <a:t>As </a:t>
            </a:r>
            <a:r>
              <a:rPr lang="pt-BR" sz="2400" dirty="0">
                <a:solidFill>
                  <a:schemeClr val="tx1"/>
                </a:solidFill>
              </a:rPr>
              <a:t>bibliografias consultadas </a:t>
            </a:r>
            <a:r>
              <a:rPr lang="pt-BR" sz="2400" b="1" dirty="0">
                <a:solidFill>
                  <a:schemeClr val="tx1"/>
                </a:solidFill>
              </a:rPr>
              <a:t>apresentam como solução o sistema tanque séptico e sumidouro</a:t>
            </a:r>
            <a:r>
              <a:rPr lang="pt-BR" sz="2400" dirty="0">
                <a:solidFill>
                  <a:schemeClr val="tx1"/>
                </a:solidFill>
              </a:rPr>
              <a:t>, contudo, em Caípe os efluentes são descarregados no mar ou são infiltrados </a:t>
            </a:r>
            <a:r>
              <a:rPr lang="pt-BR" sz="2400" dirty="0" smtClean="0">
                <a:solidFill>
                  <a:schemeClr val="tx1"/>
                </a:solidFill>
              </a:rPr>
              <a:t>no solo diretamente pelas fossas.</a:t>
            </a:r>
            <a:endParaRPr lang="pt-BR" sz="2400" dirty="0">
              <a:solidFill>
                <a:schemeClr val="tx1"/>
              </a:solidFill>
            </a:endParaRPr>
          </a:p>
          <a:p>
            <a:pPr marL="355600" lvl="0" indent="-355600" algn="just"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pt-BR" sz="2400" dirty="0">
              <a:solidFill>
                <a:schemeClr val="tx1"/>
              </a:solidFill>
            </a:endParaRPr>
          </a:p>
          <a:p>
            <a:pPr marL="355600" indent="-355600" algn="just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tx1"/>
                </a:solidFill>
              </a:rPr>
              <a:t>Na comunidade de </a:t>
            </a:r>
            <a:r>
              <a:rPr lang="pt-BR" sz="2400" dirty="0" err="1">
                <a:solidFill>
                  <a:schemeClr val="tx1"/>
                </a:solidFill>
              </a:rPr>
              <a:t>Caípe</a:t>
            </a:r>
            <a:r>
              <a:rPr lang="pt-BR" sz="2400" dirty="0">
                <a:solidFill>
                  <a:schemeClr val="tx1"/>
                </a:solidFill>
              </a:rPr>
              <a:t> a </a:t>
            </a:r>
            <a:r>
              <a:rPr lang="pt-BR" sz="2400" b="1" dirty="0">
                <a:solidFill>
                  <a:schemeClr val="tx1"/>
                </a:solidFill>
              </a:rPr>
              <a:t>construção, operação e manutenção das fossas</a:t>
            </a:r>
            <a:r>
              <a:rPr lang="pt-BR" sz="2400" dirty="0">
                <a:solidFill>
                  <a:schemeClr val="tx1"/>
                </a:solidFill>
              </a:rPr>
              <a:t> são </a:t>
            </a:r>
            <a:r>
              <a:rPr lang="pt-BR" sz="2400" b="1" dirty="0">
                <a:solidFill>
                  <a:schemeClr val="tx1"/>
                </a:solidFill>
              </a:rPr>
              <a:t>desenvolvidos pela própria população de forma empírica</a:t>
            </a:r>
            <a:r>
              <a:rPr lang="pt-BR" sz="2400" dirty="0">
                <a:solidFill>
                  <a:schemeClr val="tx1"/>
                </a:solidFill>
              </a:rPr>
              <a:t>, apoiada nas experiências e conhecimentos adquiridos durante toda a vida e passados de geração para </a:t>
            </a:r>
            <a:r>
              <a:rPr lang="pt-BR" sz="2400" dirty="0" smtClean="0">
                <a:solidFill>
                  <a:schemeClr val="tx1"/>
                </a:solidFill>
              </a:rPr>
              <a:t>geração, sem nenhum critério técnico e observância de norma.</a:t>
            </a:r>
            <a:endParaRPr lang="pt-BR" sz="2400" dirty="0">
              <a:solidFill>
                <a:schemeClr val="tx1"/>
              </a:solidFill>
            </a:endParaRPr>
          </a:p>
          <a:p>
            <a:pPr marL="355600" indent="-355600" algn="just"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pt-BR" sz="2400" dirty="0">
              <a:solidFill>
                <a:schemeClr val="tx1"/>
              </a:solidFill>
            </a:endParaRPr>
          </a:p>
          <a:p>
            <a:pPr marL="355600" indent="-355600" algn="just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chemeClr val="tx1"/>
                </a:solidFill>
              </a:rPr>
              <a:t>Não há </a:t>
            </a:r>
            <a:r>
              <a:rPr lang="pt-BR" sz="2400" b="1" dirty="0" smtClean="0">
                <a:solidFill>
                  <a:schemeClr val="tx1"/>
                </a:solidFill>
              </a:rPr>
              <a:t>acompanhamento, </a:t>
            </a:r>
            <a:r>
              <a:rPr lang="pt-BR" sz="2400" b="1" dirty="0">
                <a:solidFill>
                  <a:schemeClr val="tx1"/>
                </a:solidFill>
              </a:rPr>
              <a:t>por parte das entidades governamentais na construção e operação das fossas na comunidade </a:t>
            </a:r>
            <a:r>
              <a:rPr lang="pt-BR" sz="2400" dirty="0">
                <a:solidFill>
                  <a:schemeClr val="tx1"/>
                </a:solidFill>
              </a:rPr>
              <a:t>resultando assim, em fossas construídas </a:t>
            </a:r>
            <a:r>
              <a:rPr lang="pt-BR" sz="2400" b="1" dirty="0">
                <a:solidFill>
                  <a:schemeClr val="tx1"/>
                </a:solidFill>
              </a:rPr>
              <a:t>sem nenhum amparo normativo que assegure a eficiência de tratamento e a redução dos impactos causados </a:t>
            </a:r>
            <a:r>
              <a:rPr lang="pt-BR" sz="2400" b="1" dirty="0" smtClean="0">
                <a:solidFill>
                  <a:schemeClr val="tx1"/>
                </a:solidFill>
              </a:rPr>
              <a:t>ao </a:t>
            </a:r>
            <a:r>
              <a:rPr lang="pt-BR" sz="2400" b="1" dirty="0">
                <a:solidFill>
                  <a:schemeClr val="tx1"/>
                </a:solidFill>
              </a:rPr>
              <a:t>meio ambiente, à saúde e a qualidade de vida</a:t>
            </a:r>
            <a:r>
              <a:rPr lang="pt-BR" sz="2400" dirty="0">
                <a:solidFill>
                  <a:schemeClr val="tx1"/>
                </a:solidFill>
              </a:rPr>
              <a:t> dos usuários</a:t>
            </a:r>
            <a:r>
              <a:rPr lang="pt-BR" sz="2400" dirty="0" smtClean="0">
                <a:solidFill>
                  <a:schemeClr val="tx1"/>
                </a:solidFill>
              </a:rPr>
              <a:t>.</a:t>
            </a:r>
            <a:endParaRPr lang="pt-BR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42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4880760" y="1285860"/>
            <a:ext cx="22236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>
                <a:latin typeface="Arial" pitchFamily="34" charset="0"/>
                <a:cs typeface="Arial" pitchFamily="34" charset="0"/>
              </a:rPr>
              <a:t>Conclusões</a:t>
            </a:r>
            <a:endParaRPr lang="pt-BR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tângulo Arredondado 13"/>
          <p:cNvSpPr/>
          <p:nvPr/>
        </p:nvSpPr>
        <p:spPr>
          <a:xfrm>
            <a:off x="380166" y="1928802"/>
            <a:ext cx="11269554" cy="4643470"/>
          </a:xfrm>
          <a:prstGeom prst="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55600" indent="-355600" algn="just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chemeClr val="tx1"/>
                </a:solidFill>
              </a:rPr>
              <a:t>Observa-se que mesmo as informações do IBGE que tratam que os sistemas individuais são tanques sépticos, os mesmos não apresentam nenhuma condição de tratamento ou de eficiência, devido a erros de construção. </a:t>
            </a:r>
          </a:p>
          <a:p>
            <a:pPr marL="355600" indent="-355600" algn="just"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pt-BR" sz="2400" dirty="0" smtClean="0">
              <a:solidFill>
                <a:schemeClr val="tx1"/>
              </a:solidFill>
            </a:endParaRPr>
          </a:p>
          <a:p>
            <a:pPr marL="355600" indent="-355600" algn="just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pt-BR" sz="2400" dirty="0"/>
              <a:t>A população demonstra compreender que o uso das fossas absorventes traz impactos negativos e alguns revelam-se descontentes em utilizá-las em decorrência da falta de rede coletora de esgoto. </a:t>
            </a:r>
          </a:p>
          <a:p>
            <a:pPr marL="355600" indent="-355600" algn="just"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pt-BR" sz="2400" dirty="0">
              <a:solidFill>
                <a:schemeClr val="tx1"/>
              </a:solidFill>
            </a:endParaRPr>
          </a:p>
          <a:p>
            <a:pPr marL="355600" indent="-355600" algn="just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tx1"/>
                </a:solidFill>
              </a:rPr>
              <a:t>O </a:t>
            </a:r>
            <a:r>
              <a:rPr lang="pt-BR" sz="2400" b="1" dirty="0" smtClean="0">
                <a:solidFill>
                  <a:schemeClr val="tx1"/>
                </a:solidFill>
              </a:rPr>
              <a:t>tanque séptico</a:t>
            </a:r>
            <a:r>
              <a:rPr lang="pt-BR" sz="2400" b="1" dirty="0">
                <a:solidFill>
                  <a:schemeClr val="tx1"/>
                </a:solidFill>
              </a:rPr>
              <a:t>, em conjunto com o sumidouro</a:t>
            </a:r>
            <a:r>
              <a:rPr lang="pt-BR" sz="2400" dirty="0">
                <a:solidFill>
                  <a:schemeClr val="tx1"/>
                </a:solidFill>
              </a:rPr>
              <a:t>, pode proporcionar </a:t>
            </a:r>
            <a:r>
              <a:rPr lang="pt-BR" sz="2400" b="1" dirty="0">
                <a:solidFill>
                  <a:schemeClr val="tx1"/>
                </a:solidFill>
              </a:rPr>
              <a:t>melhoria na qualidade de vida da comunidade de </a:t>
            </a:r>
            <a:r>
              <a:rPr lang="pt-BR" sz="2400" b="1" dirty="0" err="1">
                <a:solidFill>
                  <a:schemeClr val="tx1"/>
                </a:solidFill>
              </a:rPr>
              <a:t>Caípe</a:t>
            </a:r>
            <a:r>
              <a:rPr lang="pt-BR" sz="2400" b="1" dirty="0">
                <a:solidFill>
                  <a:schemeClr val="tx1"/>
                </a:solidFill>
              </a:rPr>
              <a:t> </a:t>
            </a:r>
            <a:r>
              <a:rPr lang="pt-BR" sz="2400" dirty="0">
                <a:solidFill>
                  <a:schemeClr val="tx1"/>
                </a:solidFill>
              </a:rPr>
              <a:t>que mantém um contato direto com o mar para banho e pesca, antes de ser realizado a implantação do sistema de esgotamento sanitário</a:t>
            </a:r>
            <a:r>
              <a:rPr lang="pt-BR" sz="2400" dirty="0" smtClean="0">
                <a:solidFill>
                  <a:schemeClr val="tx1"/>
                </a:solidFill>
              </a:rPr>
              <a:t>.</a:t>
            </a:r>
            <a:endParaRPr lang="pt-BR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42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5095074" y="1357298"/>
            <a:ext cx="18229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>
                <a:latin typeface="Arial" pitchFamily="34" charset="0"/>
                <a:cs typeface="Arial" pitchFamily="34" charset="0"/>
              </a:rPr>
              <a:t>Objetivos</a:t>
            </a:r>
            <a:endParaRPr lang="pt-BR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tângulo Arredondado 13"/>
          <p:cNvSpPr/>
          <p:nvPr/>
        </p:nvSpPr>
        <p:spPr>
          <a:xfrm>
            <a:off x="683568" y="2000240"/>
            <a:ext cx="11055240" cy="531982"/>
          </a:xfrm>
          <a:prstGeom prst="round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lvl="0" indent="-342900" algn="just">
              <a:lnSpc>
                <a:spcPct val="150000"/>
              </a:lnSpc>
              <a:spcBef>
                <a:spcPct val="20000"/>
              </a:spcBef>
              <a:buClr>
                <a:srgbClr val="1F497D"/>
              </a:buClr>
              <a:buSzPct val="100000"/>
              <a:buFont typeface="Wingdings" panose="05000000000000000000" pitchFamily="2" charset="2"/>
              <a:buChar char="v"/>
            </a:pPr>
            <a:r>
              <a:rPr lang="pt-BR" sz="2000" b="1" dirty="0">
                <a:solidFill>
                  <a:prstClr val="black"/>
                </a:solidFill>
              </a:rPr>
              <a:t>OBJETIVO GERAL</a:t>
            </a:r>
          </a:p>
        </p:txBody>
      </p:sp>
      <p:sp>
        <p:nvSpPr>
          <p:cNvPr id="18" name="Retângulo Arredondado 13"/>
          <p:cNvSpPr/>
          <p:nvPr/>
        </p:nvSpPr>
        <p:spPr>
          <a:xfrm>
            <a:off x="683568" y="2668836"/>
            <a:ext cx="11055240" cy="954140"/>
          </a:xfrm>
          <a:prstGeom prst="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55600" indent="-355600" algn="just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pt-BR" altLang="pt-BR" sz="2000" dirty="0" smtClean="0">
                <a:solidFill>
                  <a:schemeClr val="tx1"/>
                </a:solidFill>
              </a:rPr>
              <a:t>Verificar de forma amostral as condições construtivas e operacionais dos tanques sépticos existentes na comunidade de </a:t>
            </a:r>
            <a:r>
              <a:rPr lang="pt-BR" altLang="pt-BR" sz="2000" dirty="0" err="1" smtClean="0">
                <a:solidFill>
                  <a:schemeClr val="tx1"/>
                </a:solidFill>
              </a:rPr>
              <a:t>Caípe</a:t>
            </a:r>
            <a:r>
              <a:rPr lang="pt-BR" altLang="pt-BR" sz="2000" dirty="0" smtClean="0">
                <a:solidFill>
                  <a:schemeClr val="tx1"/>
                </a:solidFill>
              </a:rPr>
              <a:t> (São Francisco do Conde).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9" name="Retângulo Arredondado 13"/>
          <p:cNvSpPr/>
          <p:nvPr/>
        </p:nvSpPr>
        <p:spPr>
          <a:xfrm>
            <a:off x="683568" y="3759590"/>
            <a:ext cx="11055240" cy="531982"/>
          </a:xfrm>
          <a:prstGeom prst="round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just">
              <a:lnSpc>
                <a:spcPct val="150000"/>
              </a:lnSpc>
              <a:spcBef>
                <a:spcPct val="20000"/>
              </a:spcBef>
              <a:buClr>
                <a:srgbClr val="1F497D"/>
              </a:buClr>
              <a:buSzPct val="100000"/>
              <a:buFont typeface="Wingdings" panose="05000000000000000000" pitchFamily="2" charset="2"/>
              <a:buChar char="v"/>
            </a:pPr>
            <a:r>
              <a:rPr lang="pt-BR" sz="2000" b="1" dirty="0">
                <a:solidFill>
                  <a:prstClr val="black"/>
                </a:solidFill>
              </a:rPr>
              <a:t>OBJETIVOS GERAIS</a:t>
            </a:r>
          </a:p>
        </p:txBody>
      </p:sp>
      <p:sp>
        <p:nvSpPr>
          <p:cNvPr id="20" name="Retângulo Arredondado 13"/>
          <p:cNvSpPr/>
          <p:nvPr/>
        </p:nvSpPr>
        <p:spPr>
          <a:xfrm>
            <a:off x="683568" y="4428186"/>
            <a:ext cx="11055240" cy="996898"/>
          </a:xfrm>
          <a:prstGeom prst="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55600" lvl="0" indent="-355600" algn="just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tx1"/>
                </a:solidFill>
              </a:rPr>
              <a:t>Realizar revisão bibliográfica sobre sistemas de esgotamento sanitário individuais e as tecnologias adotadas na operação e construção de </a:t>
            </a:r>
            <a:r>
              <a:rPr lang="pt-BR" sz="2000" dirty="0" smtClean="0">
                <a:solidFill>
                  <a:schemeClr val="tx1"/>
                </a:solidFill>
              </a:rPr>
              <a:t>tanques sépticos</a:t>
            </a:r>
            <a:r>
              <a:rPr lang="pt-BR" sz="20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21" name="Retângulo 20"/>
          <p:cNvSpPr/>
          <p:nvPr/>
        </p:nvSpPr>
        <p:spPr>
          <a:xfrm>
            <a:off x="684220" y="5561698"/>
            <a:ext cx="11054588" cy="939136"/>
          </a:xfrm>
          <a:prstGeom prst="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55600" indent="-355600" algn="just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pt-BR" altLang="pt-BR" sz="2000" dirty="0" smtClean="0">
                <a:solidFill>
                  <a:schemeClr val="tx1"/>
                </a:solidFill>
              </a:rPr>
              <a:t>Comparar o que preconiza a ABNT (NBR 7229/1993) e a realidade local para as condições específicas de projeto, construção e operação de tanques sépticos.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201442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4955227" y="1357298"/>
            <a:ext cx="20040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>
                <a:latin typeface="Arial" pitchFamily="34" charset="0"/>
                <a:cs typeface="Arial" pitchFamily="34" charset="0"/>
              </a:rPr>
              <a:t>Sugestões</a:t>
            </a:r>
            <a:endParaRPr lang="pt-BR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tângulo Arredondado 13"/>
          <p:cNvSpPr/>
          <p:nvPr/>
        </p:nvSpPr>
        <p:spPr>
          <a:xfrm>
            <a:off x="380166" y="1928802"/>
            <a:ext cx="11269554" cy="4643470"/>
          </a:xfrm>
          <a:prstGeom prst="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55600" indent="-355600" algn="just"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pt-BR" sz="2400" dirty="0" smtClean="0"/>
          </a:p>
          <a:p>
            <a:pPr marL="355600" indent="-355600" algn="just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pt-BR" sz="2400" dirty="0" smtClean="0"/>
              <a:t>Seria importante o acompanhamento e aconselhamento técnico da Prefeitura Municipal de São Francisco do Conde sobre a melhor forma de construção e operação das fossas de modo a prevenir impactos ao meio ambiente e </a:t>
            </a:r>
            <a:r>
              <a:rPr lang="pt-BR" sz="2400" dirty="0" err="1" smtClean="0"/>
              <a:t>consequentemente</a:t>
            </a:r>
            <a:r>
              <a:rPr lang="pt-BR" sz="2400" dirty="0" smtClean="0"/>
              <a:t> à saúde, enquanto não são implantadas redes coletoras de esgotamento sanitário por parte do prestador de serviço estadual.</a:t>
            </a:r>
            <a:endParaRPr lang="pt-BR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42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3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33" r="3020"/>
          <a:stretch>
            <a:fillRect/>
          </a:stretch>
        </p:blipFill>
        <p:spPr bwMode="auto">
          <a:xfrm>
            <a:off x="8943862" y="-14568"/>
            <a:ext cx="3246551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" y="1923154"/>
            <a:ext cx="12190412" cy="1077218"/>
          </a:xfrm>
          <a:prstGeom prst="rect">
            <a:avLst/>
          </a:prstGeom>
          <a:solidFill>
            <a:srgbClr val="BAE18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lnSpc>
                <a:spcPct val="160000"/>
              </a:lnSpc>
            </a:pPr>
            <a:r>
              <a:rPr lang="pt-BR" sz="4000" dirty="0">
                <a:latin typeface="Arial Black" pitchFamily="34" charset="0"/>
              </a:rPr>
              <a:t>OBRIGADO!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880628" y="3571876"/>
            <a:ext cx="7847578" cy="2390442"/>
          </a:xfrm>
          <a:prstGeom prst="roundRect">
            <a:avLst/>
          </a:prstGeom>
          <a:solidFill>
            <a:srgbClr val="CCFFCC"/>
          </a:solidFill>
          <a:ln w="38100">
            <a:solidFill>
              <a:srgbClr val="0099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140000"/>
              </a:lnSpc>
              <a:defRPr/>
            </a:pPr>
            <a:r>
              <a:rPr lang="pt-BR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DULCE BUENTE MOREIRA TAVARES</a:t>
            </a:r>
          </a:p>
          <a:p>
            <a:pPr algn="ctr" eaLnBrk="1" hangingPunct="1">
              <a:lnSpc>
                <a:spcPct val="140000"/>
              </a:lnSpc>
              <a:defRPr/>
            </a:pPr>
            <a:r>
              <a:rPr lang="pt-BR" dirty="0" smtClean="0">
                <a:latin typeface="Calibri" panose="020F0502020204030204" pitchFamily="34" charset="0"/>
                <a:cs typeface="Arial" panose="020B0604020202020204" pitchFamily="34" charset="0"/>
                <a:hlinkClick r:id="rId3"/>
              </a:rPr>
              <a:t>DULCE_BUENTE@GMAIL.COM</a:t>
            </a:r>
          </a:p>
          <a:p>
            <a:pPr algn="ctr" eaLnBrk="1" hangingPunct="1">
              <a:lnSpc>
                <a:spcPct val="140000"/>
              </a:lnSpc>
              <a:defRPr/>
            </a:pPr>
            <a:r>
              <a:rPr lang="pt-BR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RENAVAN ANDRADE SOBRINHO</a:t>
            </a:r>
          </a:p>
          <a:p>
            <a:pPr algn="ctr" eaLnBrk="1" hangingPunct="1">
              <a:lnSpc>
                <a:spcPct val="140000"/>
              </a:lnSpc>
              <a:defRPr/>
            </a:pPr>
            <a:r>
              <a:rPr lang="pt-BR" dirty="0" smtClean="0">
                <a:latin typeface="Calibri" panose="020F0502020204030204" pitchFamily="34" charset="0"/>
                <a:cs typeface="Arial" panose="020B0604020202020204" pitchFamily="34" charset="0"/>
                <a:hlinkClick r:id="rId3"/>
              </a:rPr>
              <a:t>RENAVANSOBRINHO@GMAIL.COM</a:t>
            </a:r>
            <a:endParaRPr lang="pt-BR" dirty="0" smtClean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m 11"/>
          <p:cNvPicPr>
            <a:picLocks noChangeAspect="1" noChangeArrowheads="1"/>
          </p:cNvPicPr>
          <p:nvPr/>
        </p:nvPicPr>
        <p:blipFill>
          <a:blip r:embed="rId4"/>
          <a:srcRect l="9830" t="11266" r="8415" b="19019"/>
          <a:stretch>
            <a:fillRect/>
          </a:stretch>
        </p:blipFill>
        <p:spPr bwMode="auto">
          <a:xfrm>
            <a:off x="294292" y="3929066"/>
            <a:ext cx="3154339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5951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4595008" y="1357298"/>
            <a:ext cx="34954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>
                <a:latin typeface="Arial" pitchFamily="34" charset="0"/>
                <a:cs typeface="Arial" pitchFamily="34" charset="0"/>
              </a:rPr>
              <a:t>Referencial Teórico</a:t>
            </a:r>
            <a:endParaRPr lang="pt-BR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594480" y="2650913"/>
            <a:ext cx="11154189" cy="1080000"/>
          </a:xfrm>
          <a:prstGeom prst="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55600" indent="-355600" algn="just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pt-BR" sz="2000" dirty="0"/>
              <a:t>O </a:t>
            </a:r>
            <a:r>
              <a:rPr lang="pt-BR" sz="2000" b="1" dirty="0"/>
              <a:t>Governo Militar </a:t>
            </a:r>
            <a:r>
              <a:rPr lang="pt-BR" sz="2000" dirty="0"/>
              <a:t>criou, em </a:t>
            </a:r>
            <a:r>
              <a:rPr lang="pt-BR" sz="2000" b="1" dirty="0"/>
              <a:t>1970</a:t>
            </a:r>
            <a:r>
              <a:rPr lang="pt-BR" sz="2000" dirty="0"/>
              <a:t>,  o </a:t>
            </a:r>
            <a:r>
              <a:rPr lang="pt-BR" sz="2000" b="1" dirty="0"/>
              <a:t>Banco Nacional de Habitação – BNH </a:t>
            </a:r>
            <a:r>
              <a:rPr lang="pt-BR" sz="2000" dirty="0"/>
              <a:t>para promover o crescimento no setor imobiliário e consequentemente o </a:t>
            </a:r>
            <a:r>
              <a:rPr lang="pt-BR" sz="2000" b="1" dirty="0"/>
              <a:t>Plano Nacional de Saneamento Básico – PLANASA </a:t>
            </a:r>
            <a:r>
              <a:rPr lang="pt-BR" sz="2000" dirty="0"/>
              <a:t>(REZENDE; HELLER, 2008). </a:t>
            </a:r>
          </a:p>
        </p:txBody>
      </p:sp>
      <p:sp>
        <p:nvSpPr>
          <p:cNvPr id="9" name="Arredondar Retângulo em um Canto Diagonal 8"/>
          <p:cNvSpPr/>
          <p:nvPr/>
        </p:nvSpPr>
        <p:spPr>
          <a:xfrm>
            <a:off x="661355" y="4071942"/>
            <a:ext cx="5416106" cy="1080120"/>
          </a:xfrm>
          <a:prstGeom prst="round2Diag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55600" indent="-355600" algn="just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pt-BR" sz="2000" b="1" dirty="0"/>
              <a:t>Meta: </a:t>
            </a:r>
            <a:r>
              <a:rPr lang="pt-BR" sz="2000" dirty="0"/>
              <a:t>atender, até </a:t>
            </a:r>
            <a:r>
              <a:rPr lang="pt-BR" sz="2000" b="1" dirty="0"/>
              <a:t>1980</a:t>
            </a:r>
            <a:r>
              <a:rPr lang="pt-BR" sz="2000" dirty="0"/>
              <a:t>, </a:t>
            </a:r>
            <a:r>
              <a:rPr lang="pt-BR" sz="2000" b="1" dirty="0"/>
              <a:t>70%</a:t>
            </a:r>
            <a:r>
              <a:rPr lang="pt-BR" sz="2000" dirty="0"/>
              <a:t> da população com </a:t>
            </a:r>
            <a:r>
              <a:rPr lang="pt-BR" sz="2000" b="1" dirty="0"/>
              <a:t>água potável </a:t>
            </a:r>
            <a:r>
              <a:rPr lang="pt-BR" sz="2000" dirty="0"/>
              <a:t>e </a:t>
            </a:r>
            <a:r>
              <a:rPr lang="pt-BR" sz="2000" b="1" dirty="0"/>
              <a:t>30%</a:t>
            </a:r>
            <a:r>
              <a:rPr lang="pt-BR" sz="2000" dirty="0"/>
              <a:t> com </a:t>
            </a:r>
            <a:r>
              <a:rPr lang="pt-BR" sz="2000" b="1" dirty="0"/>
              <a:t>coleta de esgoto</a:t>
            </a:r>
            <a:r>
              <a:rPr lang="pt-BR" sz="2000" dirty="0"/>
              <a:t>.</a:t>
            </a:r>
          </a:p>
        </p:txBody>
      </p:sp>
      <p:sp>
        <p:nvSpPr>
          <p:cNvPr id="10" name="Arredondar Retângulo em um Canto Diagonal 9"/>
          <p:cNvSpPr/>
          <p:nvPr/>
        </p:nvSpPr>
        <p:spPr>
          <a:xfrm>
            <a:off x="6295096" y="4071942"/>
            <a:ext cx="5416106" cy="1080120"/>
          </a:xfrm>
          <a:prstGeom prst="round2Diag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55600" indent="-355600" algn="just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pt-BR" sz="2000" dirty="0"/>
              <a:t>Os </a:t>
            </a:r>
            <a:r>
              <a:rPr lang="pt-BR" sz="2000" b="1" dirty="0"/>
              <a:t>recursos financeiros federais </a:t>
            </a:r>
            <a:r>
              <a:rPr lang="pt-BR" sz="2000" dirty="0"/>
              <a:t>para eram </a:t>
            </a:r>
            <a:r>
              <a:rPr lang="pt-BR" sz="2000" b="1" dirty="0"/>
              <a:t>geridos pelo BNH </a:t>
            </a:r>
            <a:r>
              <a:rPr lang="pt-BR" sz="2000" dirty="0"/>
              <a:t>e </a:t>
            </a:r>
            <a:r>
              <a:rPr lang="pt-BR" sz="2000" b="1" dirty="0"/>
              <a:t>entregues às companhias estatais incorporadas ao PLANASA</a:t>
            </a:r>
            <a:r>
              <a:rPr lang="pt-BR" sz="2000" dirty="0"/>
              <a:t>.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570387" y="5573968"/>
            <a:ext cx="11154189" cy="863976"/>
          </a:xfrm>
          <a:prstGeom prst="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55600" indent="-355600" algn="just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pt-BR" sz="2000" dirty="0"/>
              <a:t>O </a:t>
            </a:r>
            <a:r>
              <a:rPr lang="pt-BR" sz="2000" b="1" dirty="0"/>
              <a:t>Estado da Bahia </a:t>
            </a:r>
            <a:r>
              <a:rPr lang="pt-BR" sz="2000" dirty="0"/>
              <a:t>criou a </a:t>
            </a:r>
            <a:r>
              <a:rPr lang="pt-BR" sz="2000" b="1" dirty="0"/>
              <a:t>Empresa Baiana de Águas e Saneamento S.A. – Embasa</a:t>
            </a:r>
            <a:r>
              <a:rPr lang="pt-BR" sz="2000" dirty="0"/>
              <a:t>, em </a:t>
            </a:r>
            <a:r>
              <a:rPr lang="pt-BR" sz="2000" b="1" dirty="0"/>
              <a:t>1971</a:t>
            </a:r>
            <a:r>
              <a:rPr lang="pt-BR" sz="2000" dirty="0"/>
              <a:t>, a primeira a aderir ao PLANASA (MORAES, 1997).</a:t>
            </a:r>
          </a:p>
        </p:txBody>
      </p:sp>
      <p:sp>
        <p:nvSpPr>
          <p:cNvPr id="12" name="Retângulo Arredondado 13"/>
          <p:cNvSpPr/>
          <p:nvPr/>
        </p:nvSpPr>
        <p:spPr>
          <a:xfrm>
            <a:off x="570387" y="1901560"/>
            <a:ext cx="11154189" cy="531982"/>
          </a:xfrm>
          <a:prstGeom prst="round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just">
              <a:lnSpc>
                <a:spcPct val="150000"/>
              </a:lnSpc>
              <a:spcBef>
                <a:spcPct val="20000"/>
              </a:spcBef>
              <a:buClr>
                <a:srgbClr val="1F497D"/>
              </a:buClr>
              <a:buSzPct val="100000"/>
              <a:buFont typeface="Wingdings" panose="05000000000000000000" pitchFamily="2" charset="2"/>
              <a:buChar char="v"/>
            </a:pPr>
            <a:r>
              <a:rPr lang="pt-BR" sz="2000" b="1" dirty="0">
                <a:solidFill>
                  <a:prstClr val="black"/>
                </a:solidFill>
              </a:rPr>
              <a:t>ESGOTAMENTO SANITÁRIO NO BRASIL E NA BAHIA</a:t>
            </a:r>
          </a:p>
        </p:txBody>
      </p:sp>
    </p:spTree>
    <p:extLst>
      <p:ext uri="{BB962C8B-B14F-4D97-AF65-F5344CB8AC3E}">
        <p14:creationId xmlns:p14="http://schemas.microsoft.com/office/powerpoint/2010/main" val="20144236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4523570" y="785794"/>
            <a:ext cx="34954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>
                <a:latin typeface="Arial" pitchFamily="34" charset="0"/>
                <a:cs typeface="Arial" pitchFamily="34" charset="0"/>
              </a:rPr>
              <a:t>Referencial Teórico</a:t>
            </a:r>
            <a:endParaRPr lang="pt-BR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691890" y="2219977"/>
            <a:ext cx="10742341" cy="992999"/>
          </a:xfrm>
          <a:prstGeom prst="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55600" indent="-355600" algn="just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pt-BR" sz="2000" dirty="0" smtClean="0"/>
              <a:t>Entre </a:t>
            </a:r>
            <a:r>
              <a:rPr lang="pt-BR" sz="2000" dirty="0"/>
              <a:t>os </a:t>
            </a:r>
            <a:r>
              <a:rPr lang="pt-BR" sz="2000" b="1" dirty="0"/>
              <a:t>anos 80 e 90 </a:t>
            </a:r>
            <a:r>
              <a:rPr lang="pt-BR" sz="2000" dirty="0"/>
              <a:t>foram </a:t>
            </a:r>
            <a:r>
              <a:rPr lang="pt-BR" sz="2000" b="1" dirty="0"/>
              <a:t>desenvolvidas e revisadas normas técnicas relacionadas ao esgotamento sanitário</a:t>
            </a:r>
            <a:r>
              <a:rPr lang="pt-BR" sz="2000" dirty="0"/>
              <a:t> que permanecem em vigor nos dias atuais.</a:t>
            </a:r>
          </a:p>
        </p:txBody>
      </p:sp>
      <p:sp>
        <p:nvSpPr>
          <p:cNvPr id="14" name="Retângulo Arredondado 13"/>
          <p:cNvSpPr/>
          <p:nvPr/>
        </p:nvSpPr>
        <p:spPr>
          <a:xfrm>
            <a:off x="691890" y="1484784"/>
            <a:ext cx="10742341" cy="531982"/>
          </a:xfrm>
          <a:prstGeom prst="round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just">
              <a:lnSpc>
                <a:spcPct val="150000"/>
              </a:lnSpc>
              <a:spcBef>
                <a:spcPct val="20000"/>
              </a:spcBef>
              <a:buClr>
                <a:srgbClr val="1F497D"/>
              </a:buClr>
              <a:buSzPct val="100000"/>
              <a:buFont typeface="Wingdings" panose="05000000000000000000" pitchFamily="2" charset="2"/>
              <a:buChar char="v"/>
            </a:pPr>
            <a:r>
              <a:rPr lang="pt-BR" sz="2000" b="1" dirty="0" smtClean="0">
                <a:solidFill>
                  <a:prstClr val="black"/>
                </a:solidFill>
              </a:rPr>
              <a:t>NORMAS TÉCNICAS</a:t>
            </a:r>
            <a:endParaRPr lang="pt-BR" sz="2000" b="1" dirty="0">
              <a:solidFill>
                <a:prstClr val="black"/>
              </a:solidFill>
            </a:endParaRPr>
          </a:p>
        </p:txBody>
      </p:sp>
      <p:graphicFrame>
        <p:nvGraphicFramePr>
          <p:cNvPr id="15" name="Espaço Reservado para Conteúd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088861"/>
              </p:ext>
            </p:extLst>
          </p:nvPr>
        </p:nvGraphicFramePr>
        <p:xfrm>
          <a:off x="520121" y="3309462"/>
          <a:ext cx="11290125" cy="33598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1442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4523570" y="1428736"/>
            <a:ext cx="34954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>
                <a:latin typeface="Arial" pitchFamily="34" charset="0"/>
                <a:cs typeface="Arial" pitchFamily="34" charset="0"/>
              </a:rPr>
              <a:t>Referencial Teórico</a:t>
            </a:r>
            <a:endParaRPr lang="pt-BR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594480" y="2930320"/>
            <a:ext cx="11287204" cy="1080000"/>
          </a:xfrm>
          <a:prstGeom prst="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55600" indent="-355600" algn="just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pt-BR" sz="2000" dirty="0"/>
              <a:t>Na </a:t>
            </a:r>
            <a:r>
              <a:rPr lang="pt-BR" sz="2000" b="1" dirty="0"/>
              <a:t>Bahia</a:t>
            </a:r>
            <a:r>
              <a:rPr lang="pt-BR" sz="2000" dirty="0"/>
              <a:t>, houve a </a:t>
            </a:r>
            <a:r>
              <a:rPr lang="pt-BR" sz="2000" b="1" dirty="0"/>
              <a:t>execução do Programa Bahia Azul</a:t>
            </a:r>
            <a:r>
              <a:rPr lang="pt-BR" sz="2000" dirty="0"/>
              <a:t> (</a:t>
            </a:r>
            <a:r>
              <a:rPr lang="pt-BR" sz="2000" b="1" dirty="0"/>
              <a:t>década de 90</a:t>
            </a:r>
            <a:r>
              <a:rPr lang="pt-BR" sz="2000" dirty="0"/>
              <a:t>) e do  </a:t>
            </a:r>
            <a:r>
              <a:rPr lang="pt-BR" sz="2000" b="1" dirty="0" smtClean="0"/>
              <a:t>Programa </a:t>
            </a:r>
            <a:r>
              <a:rPr lang="pt-BR" sz="2000" b="1" dirty="0"/>
              <a:t>Água para Todos – PAT </a:t>
            </a:r>
            <a:r>
              <a:rPr lang="pt-BR" sz="2000" dirty="0"/>
              <a:t>(</a:t>
            </a:r>
            <a:r>
              <a:rPr lang="pt-BR" sz="2000" b="1" dirty="0"/>
              <a:t>2007 </a:t>
            </a:r>
            <a:r>
              <a:rPr lang="pt-BR" sz="2000" b="1" dirty="0" smtClean="0"/>
              <a:t>a </a:t>
            </a:r>
            <a:r>
              <a:rPr lang="pt-BR" sz="2000" b="1" dirty="0"/>
              <a:t>2015</a:t>
            </a:r>
            <a:r>
              <a:rPr lang="pt-BR" sz="2000" dirty="0"/>
              <a:t>) a fim de promover a </a:t>
            </a:r>
            <a:r>
              <a:rPr lang="pt-BR" sz="2000" b="1" dirty="0"/>
              <a:t>ampliação da cobertura de abastecimento de água e </a:t>
            </a:r>
            <a:r>
              <a:rPr lang="pt-BR" sz="2000" b="1" dirty="0" smtClean="0"/>
              <a:t>esgotamento sanitário</a:t>
            </a:r>
            <a:r>
              <a:rPr lang="pt-BR" sz="2000" dirty="0" smtClean="0"/>
              <a:t>.</a:t>
            </a:r>
            <a:endParaRPr lang="pt-BR" sz="2000" dirty="0"/>
          </a:p>
        </p:txBody>
      </p:sp>
      <p:sp>
        <p:nvSpPr>
          <p:cNvPr id="8" name="Retângulo 7"/>
          <p:cNvSpPr/>
          <p:nvPr/>
        </p:nvSpPr>
        <p:spPr>
          <a:xfrm>
            <a:off x="594480" y="4222987"/>
            <a:ext cx="11287204" cy="563335"/>
          </a:xfrm>
          <a:prstGeom prst="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55600" indent="-355600" algn="just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pt-BR" sz="2000" dirty="0"/>
              <a:t>A Pesquisa Nacional de Saneamento Básico </a:t>
            </a:r>
            <a:r>
              <a:rPr lang="pt-BR" sz="2000" dirty="0" smtClean="0"/>
              <a:t>aponta </a:t>
            </a:r>
            <a:r>
              <a:rPr lang="pt-BR" sz="2000" dirty="0"/>
              <a:t>para o Estado da Bahia que:</a:t>
            </a:r>
          </a:p>
        </p:txBody>
      </p:sp>
      <p:sp>
        <p:nvSpPr>
          <p:cNvPr id="9" name="Retângulo Arredondado 13"/>
          <p:cNvSpPr/>
          <p:nvPr/>
        </p:nvSpPr>
        <p:spPr>
          <a:xfrm>
            <a:off x="569658" y="2143116"/>
            <a:ext cx="11287204" cy="531982"/>
          </a:xfrm>
          <a:prstGeom prst="round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just">
              <a:lnSpc>
                <a:spcPct val="150000"/>
              </a:lnSpc>
              <a:spcBef>
                <a:spcPct val="20000"/>
              </a:spcBef>
              <a:buClr>
                <a:srgbClr val="1F497D"/>
              </a:buClr>
              <a:buSzPct val="100000"/>
              <a:buFont typeface="Wingdings" panose="05000000000000000000" pitchFamily="2" charset="2"/>
              <a:buChar char="v"/>
            </a:pPr>
            <a:r>
              <a:rPr lang="pt-BR" sz="2000" b="1" dirty="0">
                <a:solidFill>
                  <a:prstClr val="black"/>
                </a:solidFill>
              </a:rPr>
              <a:t>ESGOTAMENTO SANITÁRIO </a:t>
            </a:r>
            <a:r>
              <a:rPr lang="pt-BR" sz="2000" b="1" dirty="0" smtClean="0">
                <a:solidFill>
                  <a:prstClr val="black"/>
                </a:solidFill>
              </a:rPr>
              <a:t>NA </a:t>
            </a:r>
            <a:r>
              <a:rPr lang="pt-BR" sz="2000" b="1" dirty="0">
                <a:solidFill>
                  <a:prstClr val="black"/>
                </a:solidFill>
              </a:rPr>
              <a:t>BAHIA</a:t>
            </a:r>
          </a:p>
        </p:txBody>
      </p:sp>
      <p:sp>
        <p:nvSpPr>
          <p:cNvPr id="10" name="Arredondar Retângulo em um Canto Diagonal 9"/>
          <p:cNvSpPr/>
          <p:nvPr/>
        </p:nvSpPr>
        <p:spPr>
          <a:xfrm>
            <a:off x="594480" y="5000636"/>
            <a:ext cx="11287204" cy="1571636"/>
          </a:xfrm>
          <a:prstGeom prst="round2Diag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55600" indent="-355600" algn="just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pt-BR" sz="2000" dirty="0"/>
              <a:t>A abrangência do serviço de coleta de esgoto no Estado da </a:t>
            </a:r>
            <a:r>
              <a:rPr lang="pt-BR" sz="2000" dirty="0" smtClean="0"/>
              <a:t>Bahia foi </a:t>
            </a:r>
            <a:r>
              <a:rPr lang="pt-BR" sz="2000" dirty="0"/>
              <a:t>de </a:t>
            </a:r>
            <a:r>
              <a:rPr lang="pt-BR" sz="2000" b="1" dirty="0"/>
              <a:t>apenas 51,3% dos municípios</a:t>
            </a:r>
            <a:r>
              <a:rPr lang="pt-BR" sz="2000" dirty="0"/>
              <a:t>, este número é ainda mais alarmante quando considera-se o </a:t>
            </a:r>
            <a:r>
              <a:rPr lang="pt-BR" sz="2000" b="1" dirty="0"/>
              <a:t>tratamento de esgoto, em apenas 20,4% </a:t>
            </a:r>
            <a:r>
              <a:rPr lang="pt-BR" sz="2000" b="1" dirty="0" smtClean="0"/>
              <a:t>municípios </a:t>
            </a:r>
            <a:r>
              <a:rPr lang="pt-BR" sz="2000" dirty="0" smtClean="0"/>
              <a:t>(IBGE,2010). Este panorama proporciona o uso dos sistemas individuais de esgotamento em muitas de suas comunidades, estando, a fossa absorvente, presente em 30% dos municípios e o tanque séptico em menos de 10% das comunidades (IBGE, 2013).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201442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4380694" y="785794"/>
            <a:ext cx="34954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>
                <a:latin typeface="Arial" pitchFamily="34" charset="0"/>
                <a:cs typeface="Arial" pitchFamily="34" charset="0"/>
              </a:rPr>
              <a:t>Referencial Teórico</a:t>
            </a:r>
            <a:endParaRPr lang="pt-BR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07" t="8569" r="4229"/>
          <a:stretch/>
        </p:blipFill>
        <p:spPr bwMode="auto">
          <a:xfrm>
            <a:off x="6523834" y="1928802"/>
            <a:ext cx="5476039" cy="4367510"/>
          </a:xfrm>
          <a:prstGeom prst="rect">
            <a:avLst/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Espaço Reservado para Texto 8"/>
          <p:cNvSpPr txBox="1">
            <a:spLocks/>
          </p:cNvSpPr>
          <p:nvPr/>
        </p:nvSpPr>
        <p:spPr>
          <a:xfrm>
            <a:off x="665918" y="2143116"/>
            <a:ext cx="5715040" cy="4510386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182563" marR="0" lvl="0" indent="-182563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Char char="v"/>
              <a:tabLst/>
              <a:defRPr/>
            </a:pPr>
            <a:r>
              <a:rPr kumimoji="0" lang="pt-B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60% na abrangência do sistema coletivo de esgotamento sanitário;</a:t>
            </a:r>
          </a:p>
          <a:p>
            <a:pPr marL="182563" marR="0" lvl="0" indent="-182563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Char char="v"/>
              <a:tabLst/>
              <a:defRPr/>
            </a:pPr>
            <a:r>
              <a:rPr kumimoji="0" lang="pt-B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30% na aplicação da fossa rudimentar e menos de 10% da fossa séptica;</a:t>
            </a:r>
          </a:p>
          <a:p>
            <a:pPr marL="182563" lvl="0" indent="-182563" algn="just">
              <a:spcBef>
                <a:spcPct val="20000"/>
              </a:spcBef>
              <a:buSzPct val="100000"/>
              <a:buFont typeface="Wingdings" pitchFamily="2" charset="2"/>
              <a:buChar char="v"/>
              <a:defRPr/>
            </a:pPr>
            <a:r>
              <a:rPr lang="pt-BR" sz="2800" dirty="0"/>
              <a:t>a fossa rudimentar por se tratar de uma simples disposição com infiltração do efluente no próprio tanque, não realiza o tratamento </a:t>
            </a:r>
            <a:r>
              <a:rPr lang="pt-BR" sz="2800" dirty="0" smtClean="0"/>
              <a:t>primário de forma adequada.</a:t>
            </a:r>
            <a:endParaRPr lang="pt-BR" sz="2800" dirty="0"/>
          </a:p>
        </p:txBody>
      </p:sp>
      <p:sp>
        <p:nvSpPr>
          <p:cNvPr id="13" name="Retângulo 12"/>
          <p:cNvSpPr/>
          <p:nvPr/>
        </p:nvSpPr>
        <p:spPr>
          <a:xfrm>
            <a:off x="6523834" y="6273225"/>
            <a:ext cx="55237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dirty="0"/>
              <a:t>Figura 1 - Serviço de Saneamento Básico por municípios das Unidades da Federação entre 2000/2008.</a:t>
            </a:r>
          </a:p>
        </p:txBody>
      </p:sp>
      <p:sp>
        <p:nvSpPr>
          <p:cNvPr id="14" name="Retângulo Arredondado 13"/>
          <p:cNvSpPr/>
          <p:nvPr/>
        </p:nvSpPr>
        <p:spPr>
          <a:xfrm>
            <a:off x="594480" y="1396820"/>
            <a:ext cx="8501122" cy="531982"/>
          </a:xfrm>
          <a:prstGeom prst="round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just">
              <a:lnSpc>
                <a:spcPct val="150000"/>
              </a:lnSpc>
              <a:spcBef>
                <a:spcPct val="20000"/>
              </a:spcBef>
              <a:buClr>
                <a:srgbClr val="1F497D"/>
              </a:buClr>
              <a:buSzPct val="100000"/>
              <a:buFont typeface="Wingdings" panose="05000000000000000000" pitchFamily="2" charset="2"/>
              <a:buChar char="v"/>
            </a:pPr>
            <a:r>
              <a:rPr lang="pt-BR" sz="2000" b="1" dirty="0">
                <a:solidFill>
                  <a:prstClr val="black"/>
                </a:solidFill>
              </a:rPr>
              <a:t>ESGOTAMENTO SANITÁRIO </a:t>
            </a:r>
            <a:r>
              <a:rPr lang="pt-BR" sz="2000" b="1" dirty="0" smtClean="0">
                <a:solidFill>
                  <a:prstClr val="black"/>
                </a:solidFill>
              </a:rPr>
              <a:t>NA </a:t>
            </a:r>
            <a:r>
              <a:rPr lang="pt-BR" sz="2000" b="1" dirty="0">
                <a:solidFill>
                  <a:prstClr val="black"/>
                </a:solidFill>
              </a:rPr>
              <a:t>BAHIA</a:t>
            </a:r>
          </a:p>
        </p:txBody>
      </p:sp>
    </p:spTree>
    <p:extLst>
      <p:ext uri="{BB962C8B-B14F-4D97-AF65-F5344CB8AC3E}">
        <p14:creationId xmlns:p14="http://schemas.microsoft.com/office/powerpoint/2010/main" val="201442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4523570" y="928670"/>
            <a:ext cx="34954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>
                <a:latin typeface="Arial" pitchFamily="34" charset="0"/>
                <a:cs typeface="Arial" pitchFamily="34" charset="0"/>
              </a:rPr>
              <a:t>Referencial Teórico</a:t>
            </a:r>
            <a:endParaRPr lang="pt-BR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harpenSoften amount="25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890" y="2234197"/>
            <a:ext cx="4617498" cy="3233749"/>
          </a:xfrm>
          <a:prstGeom prst="rect">
            <a:avLst/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Espaço Reservado para Texto 8"/>
          <p:cNvSpPr txBox="1">
            <a:spLocks/>
          </p:cNvSpPr>
          <p:nvPr/>
        </p:nvSpPr>
        <p:spPr>
          <a:xfrm>
            <a:off x="6095206" y="2105472"/>
            <a:ext cx="5857916" cy="4752528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 typeface="Wingdings" pitchFamily="2" charset="2"/>
              <a:buChar char="q"/>
              <a:tabLst/>
              <a:defRPr/>
            </a:pPr>
            <a:r>
              <a:rPr kumimoji="0" lang="pt-B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SISTEMAS COLETIVOS</a:t>
            </a:r>
          </a:p>
          <a:p>
            <a:pPr marL="355600" marR="0" lvl="0" indent="-3556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 typeface="Wingdings" pitchFamily="2" charset="2"/>
              <a:buChar char="ü"/>
              <a:tabLst/>
              <a:defRPr/>
            </a:pPr>
            <a:r>
              <a:rPr kumimoji="0" lang="pt-B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Constituído das seguintes partes: rede coletora composta por um conjunto de canalizações destinadas a receber e conduzir o esgoto urbano; as estações elevatórias; as estações de tratamento e instalações complementares.</a:t>
            </a:r>
          </a:p>
          <a:p>
            <a:pPr marL="355600" marR="0" lvl="0" indent="-3556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 typeface="Wingdings" pitchFamily="2" charset="2"/>
              <a:buChar char="ü"/>
              <a:tabLst/>
              <a:defRPr/>
            </a:pPr>
            <a:r>
              <a:rPr kumimoji="0" lang="pt-B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Adequado em locais de médio ou grande adensamento populacional.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 typeface="Wingdings" pitchFamily="2" charset="2"/>
              <a:buChar char="q"/>
              <a:tabLst/>
              <a:defRPr/>
            </a:pPr>
            <a:r>
              <a:rPr kumimoji="0" lang="pt-B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SISTEMAS INDIVIDUAIS</a:t>
            </a:r>
          </a:p>
          <a:p>
            <a:pPr marL="355600" marR="0" lvl="0" indent="-3556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 typeface="Wingdings" pitchFamily="2" charset="2"/>
              <a:buChar char="ü"/>
              <a:tabLst/>
              <a:defRPr/>
            </a:pPr>
            <a:r>
              <a:rPr kumimoji="0" lang="pt-B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São usualmente utilizados para atendimento </a:t>
            </a:r>
            <a:r>
              <a:rPr kumimoji="0" lang="pt-BR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unifamiliar</a:t>
            </a:r>
            <a:r>
              <a:rPr kumimoji="0" lang="pt-B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ou para um pequeno grupo de residências próximas e caracterizam se como soluções indicadas para comunidades rurais e de baixa densidade populacional.</a:t>
            </a:r>
            <a:endParaRPr kumimoji="0" lang="pt-BR" sz="20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Retângulo Arredondado 13"/>
          <p:cNvSpPr/>
          <p:nvPr/>
        </p:nvSpPr>
        <p:spPr>
          <a:xfrm>
            <a:off x="594480" y="1500174"/>
            <a:ext cx="7710574" cy="531982"/>
          </a:xfrm>
          <a:prstGeom prst="round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just">
              <a:lnSpc>
                <a:spcPct val="150000"/>
              </a:lnSpc>
              <a:spcBef>
                <a:spcPct val="20000"/>
              </a:spcBef>
              <a:buClr>
                <a:srgbClr val="1F497D"/>
              </a:buClr>
              <a:buSzPct val="100000"/>
              <a:buFont typeface="Wingdings" panose="05000000000000000000" pitchFamily="2" charset="2"/>
              <a:buChar char="v"/>
            </a:pPr>
            <a:r>
              <a:rPr lang="pt-BR" b="1" dirty="0">
                <a:solidFill>
                  <a:prstClr val="black"/>
                </a:solidFill>
              </a:rPr>
              <a:t>SISTEMAS INDIVIDUAIS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619882" y="5429264"/>
            <a:ext cx="50466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altLang="pt-BR" sz="1600" dirty="0"/>
              <a:t>Figura 2 – Sistemas de coleta e transporte dos esgotos.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523042" y="5716705"/>
            <a:ext cx="5429288" cy="952655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algn="just">
              <a:spcBef>
                <a:spcPct val="20000"/>
              </a:spcBef>
              <a:buClr>
                <a:schemeClr val="tx2"/>
              </a:buClr>
              <a:buSzPct val="70000"/>
            </a:pPr>
            <a:r>
              <a:rPr lang="pt-BR" altLang="pt-BR" sz="1700" dirty="0"/>
              <a:t>Obs.: Tratamento do esgoto em sistemas individuais apresenta eficiência menor do que a obtida em sistemas coletivos.</a:t>
            </a:r>
          </a:p>
        </p:txBody>
      </p:sp>
    </p:spTree>
    <p:extLst>
      <p:ext uri="{BB962C8B-B14F-4D97-AF65-F5344CB8AC3E}">
        <p14:creationId xmlns:p14="http://schemas.microsoft.com/office/powerpoint/2010/main" val="201442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4523570" y="928670"/>
            <a:ext cx="34954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>
                <a:latin typeface="Arial" pitchFamily="34" charset="0"/>
                <a:cs typeface="Arial" pitchFamily="34" charset="0"/>
              </a:rPr>
              <a:t>Referencial Teórico</a:t>
            </a:r>
            <a:endParaRPr lang="pt-BR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233"/>
          <a:stretch/>
        </p:blipFill>
        <p:spPr bwMode="auto">
          <a:xfrm>
            <a:off x="6185851" y="3357562"/>
            <a:ext cx="5481519" cy="3086520"/>
          </a:xfrm>
          <a:prstGeom prst="rect">
            <a:avLst/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Espaço Reservado para Texto 2"/>
          <p:cNvSpPr txBox="1">
            <a:spLocks/>
          </p:cNvSpPr>
          <p:nvPr/>
        </p:nvSpPr>
        <p:spPr>
          <a:xfrm>
            <a:off x="691890" y="3500438"/>
            <a:ext cx="5331878" cy="308652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tabLst/>
              <a:defRPr/>
            </a:pPr>
            <a:r>
              <a:rPr kumimoji="0" lang="pt-B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CÂMARA ÚNICA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tabLst/>
              <a:defRPr/>
            </a:pPr>
            <a:r>
              <a:rPr kumimoji="0" lang="pt-B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 zona superior:</a:t>
            </a:r>
          </a:p>
          <a:p>
            <a:pPr marL="355600" marR="0" lvl="0" indent="-355600" algn="just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pt-B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sedimentação, flotação e digestão da escuma (matéria graxa e sólidos, em mistura com gases, que flutuam no líquido em tratamento).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tabLst/>
              <a:defRPr/>
            </a:pPr>
            <a:r>
              <a:rPr kumimoji="0" lang="pt-B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 zona inferior:</a:t>
            </a:r>
          </a:p>
          <a:p>
            <a:pPr marL="355600" marR="0" lvl="0" indent="-355600" algn="just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pt-B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sedimentação do lodo, que é acumulado e digerido.</a:t>
            </a:r>
            <a:endParaRPr kumimoji="0" lang="pt-BR" sz="20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Retângulo Arredondado 13"/>
          <p:cNvSpPr/>
          <p:nvPr/>
        </p:nvSpPr>
        <p:spPr>
          <a:xfrm>
            <a:off x="691890" y="1428736"/>
            <a:ext cx="10975480" cy="531982"/>
          </a:xfrm>
          <a:prstGeom prst="round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just">
              <a:lnSpc>
                <a:spcPct val="150000"/>
              </a:lnSpc>
              <a:spcBef>
                <a:spcPct val="20000"/>
              </a:spcBef>
              <a:buClr>
                <a:srgbClr val="1F497D"/>
              </a:buClr>
              <a:buSzPct val="100000"/>
              <a:buFont typeface="Wingdings" panose="05000000000000000000" pitchFamily="2" charset="2"/>
              <a:buChar char="v"/>
            </a:pPr>
            <a:r>
              <a:rPr lang="pt-BR" sz="2000" b="1" dirty="0">
                <a:solidFill>
                  <a:prstClr val="black"/>
                </a:solidFill>
              </a:rPr>
              <a:t>SISTEMAS INDIVIDUAIS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6023769" y="6344687"/>
            <a:ext cx="61666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dirty="0"/>
              <a:t>Figura 3 - Funcionamento geral de um tanque séptico de acordo com a NBR 7229/93.</a:t>
            </a:r>
          </a:p>
        </p:txBody>
      </p:sp>
      <p:sp>
        <p:nvSpPr>
          <p:cNvPr id="17" name="Espaço Reservado para Conteúdo 4"/>
          <p:cNvSpPr txBox="1">
            <a:spLocks/>
          </p:cNvSpPr>
          <p:nvPr/>
        </p:nvSpPr>
        <p:spPr>
          <a:xfrm>
            <a:off x="691890" y="2104734"/>
            <a:ext cx="10975480" cy="1152128"/>
          </a:xfrm>
          <a:prstGeom prst="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pt-BR"/>
            </a:defPPr>
            <a:lvl1pPr marL="355600" indent="-355600" algn="just"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marL="0" indent="0">
              <a:buNone/>
            </a:pPr>
            <a:r>
              <a:rPr lang="pt-BR" sz="2000" b="1" dirty="0"/>
              <a:t>TANQUE SÉPTICO</a:t>
            </a:r>
          </a:p>
          <a:p>
            <a:r>
              <a:rPr lang="pt-BR" sz="2000" dirty="0"/>
              <a:t>Segundo NBR 7229 (1993, p.02), caracteriza-se como “unidade cilíndrica ou prismática retangular de fluxo horizontal, para tratamento de esgotos por processos de sedimentação, flotação e digestão”. </a:t>
            </a:r>
          </a:p>
        </p:txBody>
      </p:sp>
    </p:spTree>
    <p:extLst>
      <p:ext uri="{BB962C8B-B14F-4D97-AF65-F5344CB8AC3E}">
        <p14:creationId xmlns:p14="http://schemas.microsoft.com/office/powerpoint/2010/main" val="201442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3349</TotalTime>
  <Words>2066</Words>
  <Application>Microsoft Office PowerPoint</Application>
  <PresentationFormat>Personalizar</PresentationFormat>
  <Paragraphs>228</Paragraphs>
  <Slides>31</Slides>
  <Notes>0</Notes>
  <HiddenSlides>4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31</vt:i4>
      </vt:variant>
    </vt:vector>
  </HeadingPairs>
  <TitlesOfParts>
    <vt:vector size="37" baseType="lpstr">
      <vt:lpstr>MS PGothic</vt:lpstr>
      <vt:lpstr>Arial</vt:lpstr>
      <vt:lpstr>Arial Black</vt:lpstr>
      <vt:lpstr>Calibri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Wellington Martins Fonseca</dc:creator>
  <cp:lastModifiedBy>Renavan Andrade</cp:lastModifiedBy>
  <cp:revision>250</cp:revision>
  <dcterms:created xsi:type="dcterms:W3CDTF">2014-01-15T18:54:48Z</dcterms:created>
  <dcterms:modified xsi:type="dcterms:W3CDTF">2017-06-21T11:33:03Z</dcterms:modified>
</cp:coreProperties>
</file>