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73" r:id="rId9"/>
    <p:sldId id="274" r:id="rId10"/>
    <p:sldId id="275" r:id="rId11"/>
    <p:sldId id="276" r:id="rId12"/>
    <p:sldId id="277" r:id="rId13"/>
    <p:sldId id="278" r:id="rId14"/>
    <p:sldId id="262" r:id="rId15"/>
    <p:sldId id="263" r:id="rId16"/>
    <p:sldId id="264" r:id="rId17"/>
    <p:sldId id="265" r:id="rId18"/>
    <p:sldId id="266" r:id="rId19"/>
    <p:sldId id="267" r:id="rId20"/>
    <p:sldId id="269" r:id="rId21"/>
    <p:sldId id="270" r:id="rId22"/>
    <p:sldId id="271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\Dropbox\TCC%201\Trabalho%20escrito\consumo%20de%20&#225;gua%20HIDROMETRO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\Dropbox\TCC%201\Trabalho%20escrito\consumo%20de%20&#225;gua%20HIDROMETRO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\Dropbox\TCC%201\Trabalho%20escrito\consumo%20de%20&#225;gua%20HIDROMETRO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Histórico de consumo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Consumo de água</c:v>
          </c:tx>
          <c:marker>
            <c:symbol val="none"/>
          </c:marker>
          <c:cat>
            <c:strRef>
              <c:f>'historico de consumo'!$B$3:$O$3</c:f>
              <c:strCache>
                <c:ptCount val="14"/>
                <c:pt idx="0">
                  <c:v>JUL</c:v>
                </c:pt>
                <c:pt idx="1">
                  <c:v>AGO</c:v>
                </c:pt>
                <c:pt idx="2">
                  <c:v>SET</c:v>
                </c:pt>
                <c:pt idx="3">
                  <c:v>OUT</c:v>
                </c:pt>
                <c:pt idx="4">
                  <c:v>NOV</c:v>
                </c:pt>
                <c:pt idx="5">
                  <c:v>DEZ</c:v>
                </c:pt>
                <c:pt idx="6">
                  <c:v>JAN</c:v>
                </c:pt>
                <c:pt idx="7">
                  <c:v>FEV</c:v>
                </c:pt>
                <c:pt idx="8">
                  <c:v>MAR</c:v>
                </c:pt>
                <c:pt idx="9">
                  <c:v>ABR</c:v>
                </c:pt>
                <c:pt idx="10">
                  <c:v>MAIO</c:v>
                </c:pt>
                <c:pt idx="11">
                  <c:v>JUN</c:v>
                </c:pt>
                <c:pt idx="12">
                  <c:v>JUL</c:v>
                </c:pt>
                <c:pt idx="13">
                  <c:v>AGO</c:v>
                </c:pt>
              </c:strCache>
            </c:strRef>
          </c:cat>
          <c:val>
            <c:numRef>
              <c:f>'historico de consumo'!$B$4:$O$4</c:f>
              <c:numCache>
                <c:formatCode>General</c:formatCode>
                <c:ptCount val="14"/>
                <c:pt idx="0">
                  <c:v>53</c:v>
                </c:pt>
                <c:pt idx="1">
                  <c:v>185</c:v>
                </c:pt>
                <c:pt idx="2">
                  <c:v>206</c:v>
                </c:pt>
                <c:pt idx="3">
                  <c:v>182</c:v>
                </c:pt>
                <c:pt idx="4">
                  <c:v>173</c:v>
                </c:pt>
                <c:pt idx="5">
                  <c:v>32</c:v>
                </c:pt>
                <c:pt idx="6">
                  <c:v>119</c:v>
                </c:pt>
                <c:pt idx="7">
                  <c:v>167</c:v>
                </c:pt>
                <c:pt idx="8">
                  <c:v>227</c:v>
                </c:pt>
                <c:pt idx="9">
                  <c:v>193</c:v>
                </c:pt>
                <c:pt idx="10">
                  <c:v>158</c:v>
                </c:pt>
                <c:pt idx="11">
                  <c:v>106</c:v>
                </c:pt>
                <c:pt idx="12">
                  <c:v>33</c:v>
                </c:pt>
                <c:pt idx="13">
                  <c:v>146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C49-4A37-90B6-B0FD0742F6AC}"/>
            </c:ext>
          </c:extLst>
        </c:ser>
        <c:ser>
          <c:idx val="1"/>
          <c:order val="1"/>
          <c:tx>
            <c:v>Média de consumo</c:v>
          </c:tx>
          <c:marker>
            <c:symbol val="none"/>
          </c:marker>
          <c:val>
            <c:numRef>
              <c:f>'historico de consumo'!$B$5:$O$5</c:f>
              <c:numCache>
                <c:formatCode>General</c:formatCode>
                <c:ptCount val="14"/>
                <c:pt idx="0">
                  <c:v>141.42857142857142</c:v>
                </c:pt>
                <c:pt idx="1">
                  <c:v>141.42857142857142</c:v>
                </c:pt>
                <c:pt idx="2">
                  <c:v>141.42857142857142</c:v>
                </c:pt>
                <c:pt idx="3">
                  <c:v>141.42857142857142</c:v>
                </c:pt>
                <c:pt idx="4">
                  <c:v>141.42857142857142</c:v>
                </c:pt>
                <c:pt idx="5">
                  <c:v>141.42857142857142</c:v>
                </c:pt>
                <c:pt idx="6">
                  <c:v>141.42857142857142</c:v>
                </c:pt>
                <c:pt idx="7">
                  <c:v>141.42857142857142</c:v>
                </c:pt>
                <c:pt idx="8">
                  <c:v>141.42857142857142</c:v>
                </c:pt>
                <c:pt idx="9">
                  <c:v>141.42857142857142</c:v>
                </c:pt>
                <c:pt idx="10">
                  <c:v>141.42857142857142</c:v>
                </c:pt>
                <c:pt idx="11">
                  <c:v>141.42857142857142</c:v>
                </c:pt>
                <c:pt idx="12">
                  <c:v>141.42857142857142</c:v>
                </c:pt>
                <c:pt idx="13">
                  <c:v>141.42857142857142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C49-4A37-90B6-B0FD0742F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36571248"/>
        <c:axId val="-594682608"/>
      </c:lineChart>
      <c:catAx>
        <c:axId val="-73657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594682608"/>
        <c:crosses val="autoZero"/>
        <c:auto val="1"/>
        <c:lblAlgn val="ctr"/>
        <c:lblOffset val="100"/>
        <c:noMultiLvlLbl val="0"/>
      </c:catAx>
      <c:valAx>
        <c:axId val="-594682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Consumo mensal [m³]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736571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Indicador de consumo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Referência (Mín.)</c:v>
          </c:tx>
          <c:invertIfNegative val="0"/>
          <c:cat>
            <c:strRef>
              <c:f>'Indicador de consumo'!$I$23:$O$23</c:f>
              <c:strCache>
                <c:ptCount val="7"/>
                <c:pt idx="0">
                  <c:v>15/set</c:v>
                </c:pt>
                <c:pt idx="1">
                  <c:v>16/set</c:v>
                </c:pt>
                <c:pt idx="2">
                  <c:v>20/set</c:v>
                </c:pt>
                <c:pt idx="3">
                  <c:v>21/set</c:v>
                </c:pt>
                <c:pt idx="4">
                  <c:v>27/set</c:v>
                </c:pt>
                <c:pt idx="5">
                  <c:v>29/set</c:v>
                </c:pt>
                <c:pt idx="6">
                  <c:v>30/set</c:v>
                </c:pt>
              </c:strCache>
            </c:strRef>
          </c:cat>
          <c:val>
            <c:numRef>
              <c:f>'Indicador de consumo'!$I$24:$O$24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86-45C4-99EE-E663F5F865CA}"/>
            </c:ext>
          </c:extLst>
        </c:ser>
        <c:ser>
          <c:idx val="2"/>
          <c:order val="2"/>
          <c:tx>
            <c:v>Referência (Máx.)</c:v>
          </c:tx>
          <c:invertIfNegative val="0"/>
          <c:val>
            <c:numRef>
              <c:f>'Indicador de consumo'!$I$22:$O$22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386-45C4-99EE-E663F5F865CA}"/>
            </c:ext>
          </c:extLst>
        </c:ser>
        <c:ser>
          <c:idx val="3"/>
          <c:order val="3"/>
          <c:tx>
            <c:v>ICm</c:v>
          </c:tx>
          <c:invertIfNegative val="0"/>
          <c:val>
            <c:numRef>
              <c:f>'Indicador de consumo'!$I$26:$O$26</c:f>
              <c:numCache>
                <c:formatCode>General</c:formatCode>
                <c:ptCount val="7"/>
                <c:pt idx="0">
                  <c:v>2.7922077922077357</c:v>
                </c:pt>
                <c:pt idx="1">
                  <c:v>2.8896103896109793</c:v>
                </c:pt>
                <c:pt idx="2">
                  <c:v>1.0509554140131461</c:v>
                </c:pt>
                <c:pt idx="3">
                  <c:v>5.3054662379417685</c:v>
                </c:pt>
                <c:pt idx="4">
                  <c:v>3.8461538461540208</c:v>
                </c:pt>
                <c:pt idx="5">
                  <c:v>2.1678321678310888</c:v>
                </c:pt>
                <c:pt idx="6">
                  <c:v>4.5270270270277582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386-45C4-99EE-E663F5F86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527750464"/>
        <c:axId val="-527753728"/>
      </c:barChart>
      <c:lineChart>
        <c:grouping val="standard"/>
        <c:varyColors val="0"/>
        <c:ser>
          <c:idx val="1"/>
          <c:order val="1"/>
          <c:tx>
            <c:v>Média</c:v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val>
            <c:numRef>
              <c:f>'Indicador de consumo'!$I$28:$O$28</c:f>
              <c:numCache>
                <c:formatCode>General</c:formatCode>
                <c:ptCount val="7"/>
                <c:pt idx="0">
                  <c:v>23.225607553540897</c:v>
                </c:pt>
                <c:pt idx="1">
                  <c:v>23.225607553540897</c:v>
                </c:pt>
                <c:pt idx="2">
                  <c:v>23.225607553540897</c:v>
                </c:pt>
                <c:pt idx="3">
                  <c:v>23.225607553540897</c:v>
                </c:pt>
                <c:pt idx="4">
                  <c:v>23.225607553540897</c:v>
                </c:pt>
                <c:pt idx="5">
                  <c:v>23.225607553540897</c:v>
                </c:pt>
                <c:pt idx="6">
                  <c:v>23.225607553540897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386-45C4-99EE-E663F5F86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527750464"/>
        <c:axId val="-527753728"/>
      </c:lineChart>
      <c:catAx>
        <c:axId val="-52775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527753728"/>
        <c:crosses val="autoZero"/>
        <c:auto val="1"/>
        <c:lblAlgn val="ctr"/>
        <c:lblOffset val="100"/>
        <c:noMultiLvlLbl val="0"/>
      </c:catAx>
      <c:valAx>
        <c:axId val="-5277537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Indicador de consumo (Litros/Aluno/dia)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527750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Indicador de consumo após interveção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1"/>
          <c:tx>
            <c:v>Referência (Mín.)</c:v>
          </c:tx>
          <c:invertIfNegative val="0"/>
          <c:cat>
            <c:strRef>
              <c:f>'Indicador de consumo'!$I$30:$O$30</c:f>
              <c:strCache>
                <c:ptCount val="7"/>
                <c:pt idx="0">
                  <c:v>15/set</c:v>
                </c:pt>
                <c:pt idx="1">
                  <c:v>16/set</c:v>
                </c:pt>
                <c:pt idx="2">
                  <c:v>20/set</c:v>
                </c:pt>
                <c:pt idx="3">
                  <c:v>21/set</c:v>
                </c:pt>
                <c:pt idx="4">
                  <c:v>27/set</c:v>
                </c:pt>
                <c:pt idx="5">
                  <c:v>29/set</c:v>
                </c:pt>
                <c:pt idx="6">
                  <c:v>30/set</c:v>
                </c:pt>
              </c:strCache>
            </c:strRef>
          </c:cat>
          <c:val>
            <c:numRef>
              <c:f>'Indicador de consumo'!$I$32:$O$32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C1-4369-9F2B-D01BD66533D5}"/>
            </c:ext>
          </c:extLst>
        </c:ser>
        <c:ser>
          <c:idx val="2"/>
          <c:order val="2"/>
          <c:tx>
            <c:v>ICm</c:v>
          </c:tx>
          <c:spPr>
            <a:solidFill>
              <a:srgbClr val="FFC000"/>
            </a:solidFill>
          </c:spPr>
          <c:invertIfNegative val="0"/>
          <c:val>
            <c:numRef>
              <c:f>'Indicador de consumo'!$I$35:$O$35</c:f>
              <c:numCache>
                <c:formatCode>General</c:formatCode>
                <c:ptCount val="7"/>
                <c:pt idx="0">
                  <c:v>8.1168831168830593</c:v>
                </c:pt>
                <c:pt idx="1">
                  <c:v>8.2142857142863086</c:v>
                </c:pt>
                <c:pt idx="2">
                  <c:v>6.4649681528666498</c:v>
                </c:pt>
                <c:pt idx="3">
                  <c:v>10.67524115755592</c:v>
                </c:pt>
                <c:pt idx="4">
                  <c:v>9.2307692307694076</c:v>
                </c:pt>
                <c:pt idx="5">
                  <c:v>7.1328671328660525</c:v>
                </c:pt>
                <c:pt idx="6">
                  <c:v>9.6621621621629004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3C1-4369-9F2B-D01BD66533D5}"/>
            </c:ext>
          </c:extLst>
        </c:ser>
        <c:ser>
          <c:idx val="3"/>
          <c:order val="3"/>
          <c:tx>
            <c:v>Referência (Máx.)</c:v>
          </c:tx>
          <c:spPr>
            <a:solidFill>
              <a:schemeClr val="bg1">
                <a:lumMod val="65000"/>
              </a:schemeClr>
            </a:solidFill>
          </c:spPr>
          <c:invertIfNegative val="0"/>
          <c:val>
            <c:numRef>
              <c:f>'Indicador de consumo'!$I$36:$O$36</c:f>
              <c:numCache>
                <c:formatCode>General</c:formatCode>
                <c:ptCount val="7"/>
                <c:pt idx="0">
                  <c:v>1.8831168831169407</c:v>
                </c:pt>
                <c:pt idx="1">
                  <c:v>1.7857142857136898</c:v>
                </c:pt>
                <c:pt idx="2">
                  <c:v>3.5350318471333524</c:v>
                </c:pt>
                <c:pt idx="4">
                  <c:v>0.76923076923059264</c:v>
                </c:pt>
                <c:pt idx="5">
                  <c:v>2.8671328671339493</c:v>
                </c:pt>
                <c:pt idx="6">
                  <c:v>0.33783783783710003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3C1-4369-9F2B-D01BD6653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527754272"/>
        <c:axId val="-527753184"/>
      </c:barChart>
      <c:scatterChart>
        <c:scatterStyle val="lineMarker"/>
        <c:varyColors val="0"/>
        <c:ser>
          <c:idx val="1"/>
          <c:order val="0"/>
          <c:tx>
            <c:v>Média</c:v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yVal>
            <c:numRef>
              <c:f>'Indicador de consumo'!$I$33:$O$33</c:f>
              <c:numCache>
                <c:formatCode>General</c:formatCode>
                <c:ptCount val="7"/>
                <c:pt idx="0">
                  <c:v>18.499596666770021</c:v>
                </c:pt>
                <c:pt idx="1">
                  <c:v>18.499596666770021</c:v>
                </c:pt>
                <c:pt idx="2">
                  <c:v>18.499596666770021</c:v>
                </c:pt>
                <c:pt idx="3">
                  <c:v>18.499596666770021</c:v>
                </c:pt>
                <c:pt idx="4">
                  <c:v>18.499596666770021</c:v>
                </c:pt>
                <c:pt idx="5">
                  <c:v>18.499596666770021</c:v>
                </c:pt>
                <c:pt idx="6">
                  <c:v>18.499596666770021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3C1-4369-9F2B-D01BD6653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527754272"/>
        <c:axId val="-527753184"/>
      </c:scatterChart>
      <c:catAx>
        <c:axId val="-527754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527753184"/>
        <c:crosses val="autoZero"/>
        <c:auto val="1"/>
        <c:lblAlgn val="ctr"/>
        <c:lblOffset val="100"/>
        <c:noMultiLvlLbl val="0"/>
      </c:catAx>
      <c:valAx>
        <c:axId val="-527753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Indicador de consumo (Litros/aluno/dia)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527754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ooks.google.com.br/Estatisti%20ca+aplicada+a+ci&#234;nciassociai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/>
              <a:t>DIAGNÓSTICO DO USO DA ÁGUA EM UMA ESCOLA DE TEMPO INTEGRAL E CONSIDERAÇÕES SOBRE O USO RACIONAL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748666"/>
            <a:ext cx="9144000" cy="1655762"/>
          </a:xfrm>
        </p:spPr>
        <p:txBody>
          <a:bodyPr>
            <a:normAutofit/>
          </a:bodyPr>
          <a:lstStyle/>
          <a:p>
            <a:r>
              <a:rPr lang="pt-BR" b="1" dirty="0" smtClean="0"/>
              <a:t>Sara </a:t>
            </a:r>
            <a:r>
              <a:rPr lang="pt-BR" b="1" dirty="0"/>
              <a:t>Sales de </a:t>
            </a:r>
            <a:r>
              <a:rPr lang="pt-BR" b="1" dirty="0" smtClean="0"/>
              <a:t>Araújo;</a:t>
            </a:r>
          </a:p>
          <a:p>
            <a:r>
              <a:rPr lang="pt-BR" b="1" dirty="0"/>
              <a:t>Fernanda Bueno </a:t>
            </a:r>
            <a:r>
              <a:rPr lang="pt-BR" b="1" dirty="0" smtClean="0"/>
              <a:t>Guimarães;</a:t>
            </a:r>
          </a:p>
          <a:p>
            <a:r>
              <a:rPr lang="pt-BR" b="1" dirty="0" smtClean="0"/>
              <a:t>Karla </a:t>
            </a:r>
            <a:r>
              <a:rPr lang="pt-BR" b="1" dirty="0"/>
              <a:t>Alcione da </a:t>
            </a:r>
            <a:r>
              <a:rPr lang="pt-BR" b="1" dirty="0" smtClean="0"/>
              <a:t>S. </a:t>
            </a:r>
            <a:r>
              <a:rPr lang="pt-BR" b="1" dirty="0" err="1"/>
              <a:t>Cruvinel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06754" y="2239757"/>
            <a:ext cx="9767282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 smtClean="0"/>
              <a:t>Índice de Percepção dos Usuários (IU)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706753" y="2959799"/>
            <a:ext cx="101829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+mj-lt"/>
              </a:rPr>
              <a:t>Por meio da aplicação de questionários, entrevistas e observações, foram avaliadas as atividades que envolvem o uso da água para cada ambiente da escola, conforme metodologia proposta por  </a:t>
            </a:r>
            <a:r>
              <a:rPr lang="pt-BR" sz="2400" dirty="0" err="1">
                <a:latin typeface="+mj-lt"/>
              </a:rPr>
              <a:t>Ywashima</a:t>
            </a:r>
            <a:r>
              <a:rPr lang="pt-BR" sz="2400" dirty="0">
                <a:latin typeface="+mj-lt"/>
              </a:rPr>
              <a:t> (</a:t>
            </a:r>
            <a:r>
              <a:rPr lang="pt-BR" sz="2400" dirty="0" smtClean="0">
                <a:latin typeface="+mj-lt"/>
              </a:rPr>
              <a:t>2005).</a:t>
            </a: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269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06754" y="2239757"/>
            <a:ext cx="9767282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 smtClean="0"/>
              <a:t>Índice de Percepção dos Usuários (IU)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pic>
        <p:nvPicPr>
          <p:cNvPr id="7" name="Image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538"/>
          <a:stretch>
            <a:fillRect/>
          </a:stretch>
        </p:blipFill>
        <p:spPr bwMode="auto">
          <a:xfrm>
            <a:off x="557471" y="2723229"/>
            <a:ext cx="6923983" cy="380825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ângulo 7"/>
              <p:cNvSpPr/>
              <p:nvPr/>
            </p:nvSpPr>
            <p:spPr>
              <a:xfrm>
                <a:off x="7723044" y="4072603"/>
                <a:ext cx="4061112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𝐼𝑈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𝑎𝑚𝑏𝑖𝑒𝑛𝑡𝑒</m:t>
                          </m:r>
                        </m:sub>
                      </m:sSub>
                      <m:r>
                        <a:rPr lang="pt-B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𝛴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𝑝𝑜𝑛𝑡𝑜𝑠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𝑜𝑏𝑡𝑖𝑑𝑜𝑠</m:t>
                          </m:r>
                        </m:num>
                        <m:den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𝛴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𝑝𝑜𝑛𝑡𝑜𝑠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𝑥𝑖𝑚𝑜𝑠</m:t>
                          </m:r>
                        </m:den>
                      </m:f>
                      <m:r>
                        <a:rPr lang="pt-BR" i="0">
                          <a:latin typeface="Cambria Math" panose="02040503050406030204" pitchFamily="18" charset="0"/>
                        </a:rPr>
                        <m:t>∗100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Retâ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044" y="4072603"/>
                <a:ext cx="4061112" cy="6649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242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06754" y="2601500"/>
            <a:ext cx="9767282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/>
              <a:t>Fator </a:t>
            </a:r>
            <a:r>
              <a:rPr lang="pt-BR" sz="2000" b="1" dirty="0"/>
              <a:t>correspondente a cada </a:t>
            </a:r>
            <a:r>
              <a:rPr lang="pt-BR" sz="2000" b="1" dirty="0" smtClean="0"/>
              <a:t> ambiente </a:t>
            </a:r>
            <a:r>
              <a:rPr lang="pt-BR" sz="2000" b="1" dirty="0"/>
              <a:t>para escolas.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11867"/>
              </p:ext>
            </p:extLst>
          </p:nvPr>
        </p:nvGraphicFramePr>
        <p:xfrm>
          <a:off x="706754" y="3063833"/>
          <a:ext cx="4488081" cy="2150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0551"/>
                <a:gridCol w="1677530"/>
              </a:tblGrid>
              <a:tr h="402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j-lt"/>
                        </a:rPr>
                        <a:t>Ambiente</a:t>
                      </a:r>
                      <a:endParaRPr lang="pt-BR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j-lt"/>
                        </a:rPr>
                        <a:t>Fator</a:t>
                      </a:r>
                      <a:endParaRPr lang="pt-BR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+mj-lt"/>
                        </a:rPr>
                        <a:t>Banheiro</a:t>
                      </a:r>
                      <a:endParaRPr lang="pt-BR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+mj-lt"/>
                        </a:rPr>
                        <a:t>50</a:t>
                      </a:r>
                      <a:endParaRPr lang="pt-BR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+mj-lt"/>
                        </a:rPr>
                        <a:t>Cozinha</a:t>
                      </a:r>
                      <a:endParaRPr lang="pt-BR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+mj-lt"/>
                        </a:rPr>
                        <a:t>30</a:t>
                      </a:r>
                      <a:endParaRPr lang="pt-BR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+mj-lt"/>
                        </a:rPr>
                        <a:t>Área externa</a:t>
                      </a:r>
                      <a:endParaRPr lang="pt-BR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+mj-lt"/>
                        </a:rPr>
                        <a:t>10</a:t>
                      </a:r>
                      <a:endParaRPr lang="pt-BR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j-lt"/>
                        </a:rPr>
                        <a:t>Área interna</a:t>
                      </a:r>
                      <a:endParaRPr lang="pt-BR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j-lt"/>
                        </a:rPr>
                        <a:t>10</a:t>
                      </a:r>
                      <a:endParaRPr lang="pt-BR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ângulo 8"/>
              <p:cNvSpPr/>
              <p:nvPr/>
            </p:nvSpPr>
            <p:spPr>
              <a:xfrm>
                <a:off x="5590395" y="3433557"/>
                <a:ext cx="7604167" cy="870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𝑃𝑜𝑛𝑡𝑜𝑠</m:t>
                          </m:r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𝑜𝑏𝑡𝑖𝑑𝑜𝑠</m:t>
                          </m:r>
                        </m:e>
                        <m:sub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𝑎𝑚𝑏𝑖𝑒𝑛𝑡𝑒</m:t>
                          </m:r>
                        </m:sub>
                      </m:sSub>
                      <m:r>
                        <a:rPr lang="pt-B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𝐼𝑈</m:t>
                              </m:r>
                            </m:e>
                            <m:sub>
                              <m:r>
                                <a:rPr lang="pt-B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𝑎𝑚𝑏𝑖𝑒𝑛𝑡𝑒</m:t>
                              </m:r>
                            </m:sub>
                          </m:sSub>
                        </m:num>
                        <m:den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100</m:t>
                          </m:r>
                        </m:den>
                      </m:f>
                      <m:r>
                        <a:rPr lang="pt-B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∗</m:t>
                      </m:r>
                      <m:sSub>
                        <m:sSubPr>
                          <m:ctrlP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𝐹𝑎𝑡𝑜𝑟</m:t>
                          </m:r>
                        </m:e>
                        <m:sub>
                          <m:r>
                            <a:rPr lang="pt-B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𝑎𝑚𝑏𝑖𝑒𝑛𝑡𝑒</m:t>
                          </m:r>
                        </m:sub>
                      </m:sSub>
                      <m:r>
                        <a:rPr lang="pt-B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                                    </m:t>
                      </m:r>
                    </m:oMath>
                  </m:oMathPara>
                </a14:m>
                <a:endParaRPr lang="pt-B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tâ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395" y="3433557"/>
                <a:ext cx="7604167" cy="8701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tângulo 9"/>
          <p:cNvSpPr/>
          <p:nvPr/>
        </p:nvSpPr>
        <p:spPr>
          <a:xfrm>
            <a:off x="541174" y="5051386"/>
            <a:ext cx="424571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Adaptado pelo autor: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Ywashima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(2005).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0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06754" y="2239757"/>
            <a:ext cx="10693558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dirty="0"/>
              <a:t>Somando a pontuação de cada ambiente, foi possível calcular o índice de percepção dos usuários (</a:t>
            </a:r>
            <a:r>
              <a:rPr lang="pt-BR" sz="2400" dirty="0" err="1"/>
              <a:t>IUescola</a:t>
            </a:r>
            <a:r>
              <a:rPr lang="pt-BR" sz="2400" dirty="0"/>
              <a:t>) com relação a todas as atividades que envolvem o uso da água. </a:t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589115" y="6191418"/>
            <a:ext cx="241604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Fonte: Oliveira (2013)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74920"/>
              </p:ext>
            </p:extLst>
          </p:nvPr>
        </p:nvGraphicFramePr>
        <p:xfrm>
          <a:off x="706754" y="4163918"/>
          <a:ext cx="550705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3527"/>
                <a:gridCol w="2753527"/>
              </a:tblGrid>
              <a:tr h="253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Faixa de abrangência dos valores atribuídos ao IU (%)</a:t>
                      </a:r>
                      <a:endParaRPr lang="pt-B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Classificação do IU</a:t>
                      </a:r>
                      <a:endParaRPr lang="pt-B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8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0 – 49,9</a:t>
                      </a:r>
                      <a:endParaRPr lang="pt-B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Baixo </a:t>
                      </a:r>
                      <a:endParaRPr lang="pt-B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50 – 79,9</a:t>
                      </a:r>
                      <a:endParaRPr lang="pt-B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Médio</a:t>
                      </a:r>
                      <a:endParaRPr lang="pt-B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80 – 100</a:t>
                      </a:r>
                      <a:endParaRPr lang="pt-BR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Alto</a:t>
                      </a:r>
                      <a:endParaRPr lang="pt-BR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706754" y="3427655"/>
            <a:ext cx="562279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0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Classificação </a:t>
            </a:r>
            <a:r>
              <a:rPr lang="pt-BR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dos valores do índice de percepção dos usuários. </a:t>
            </a:r>
            <a:endParaRPr lang="pt-B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ângulo 10"/>
              <p:cNvSpPr/>
              <p:nvPr/>
            </p:nvSpPr>
            <p:spPr>
              <a:xfrm>
                <a:off x="6902066" y="4552863"/>
                <a:ext cx="449824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𝐼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𝑒𝑠𝑐𝑜𝑙𝑎</m:t>
                          </m:r>
                        </m:sub>
                      </m:sSub>
                      <m:r>
                        <a:rPr lang="pt-B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𝑃𝑜𝑛𝑡𝑜𝑠</m:t>
                      </m:r>
                      <m:r>
                        <a:rPr lang="pt-B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𝑜𝑏𝑡𝑖𝑑𝑜𝑠</m:t>
                      </m:r>
                      <m:r>
                        <a:rPr lang="pt-BR" i="0">
                          <a:latin typeface="Cambria Math" panose="02040503050406030204" pitchFamily="18" charset="0"/>
                        </a:rPr>
                        <m:t> % </m:t>
                      </m:r>
                    </m:oMath>
                  </m:oMathPara>
                </a14:m>
                <a:endParaRPr lang="pt-BR" dirty="0">
                  <a:latin typeface="+mj-lt"/>
                </a:endParaRPr>
              </a:p>
            </p:txBody>
          </p:sp>
        </mc:Choice>
        <mc:Fallback xmlns="">
          <p:sp>
            <p:nvSpPr>
              <p:cNvPr id="11" name="Retâ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066" y="4552863"/>
                <a:ext cx="4498246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7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62089" y="180016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462089" y="2298955"/>
            <a:ext cx="104569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população fixa da unidade escolar em estudo, totalizou 430 usuários, sendo 375 alunos e 55 funcionários. 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036203"/>
              </p:ext>
            </p:extLst>
          </p:nvPr>
        </p:nvGraphicFramePr>
        <p:xfrm>
          <a:off x="2512962" y="3738937"/>
          <a:ext cx="6355176" cy="311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tângulo 7"/>
          <p:cNvSpPr/>
          <p:nvPr/>
        </p:nvSpPr>
        <p:spPr>
          <a:xfrm>
            <a:off x="2675965" y="3151240"/>
            <a:ext cx="64411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+mj-lt"/>
                <a:ea typeface="Calibri" panose="020F0502020204030204" pitchFamily="34" charset="0"/>
              </a:rPr>
              <a:t>Histórico de consumo da edificação escolar de julho de 2015 a agosto de 2016.</a:t>
            </a:r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62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256728" y="168273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2885437"/>
            <a:ext cx="59790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Indicador de Consumo</a:t>
            </a:r>
          </a:p>
          <a:p>
            <a:pPr algn="just">
              <a:lnSpc>
                <a:spcPct val="150000"/>
              </a:lnSpc>
            </a:pPr>
            <a:r>
              <a:rPr lang="pt-BR" sz="2400" dirty="0" err="1" smtClean="0">
                <a:latin typeface="+mj-lt"/>
              </a:rPr>
              <a:t>Icm</a:t>
            </a:r>
            <a:r>
              <a:rPr lang="pt-BR" sz="2400" dirty="0" smtClean="0">
                <a:latin typeface="+mj-lt"/>
              </a:rPr>
              <a:t> - 23 litros/aluno/dia;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Acima </a:t>
            </a:r>
            <a:r>
              <a:rPr lang="pt-BR" sz="2400" dirty="0">
                <a:latin typeface="+mj-lt"/>
              </a:rPr>
              <a:t>do recomendado por Oliveira (2013), que apresenta valores de </a:t>
            </a:r>
            <a:r>
              <a:rPr lang="pt-BR" sz="2400" dirty="0" err="1">
                <a:latin typeface="+mj-lt"/>
              </a:rPr>
              <a:t>ICm</a:t>
            </a:r>
            <a:r>
              <a:rPr lang="pt-BR" sz="2400" dirty="0">
                <a:latin typeface="+mj-lt"/>
              </a:rPr>
              <a:t> dentro do intervalo de 10 a 20 </a:t>
            </a:r>
            <a:r>
              <a:rPr lang="pt-BR" sz="2400" dirty="0" smtClean="0">
                <a:latin typeface="+mj-lt"/>
              </a:rPr>
              <a:t>litros/aluno/dia.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49965"/>
              </p:ext>
            </p:extLst>
          </p:nvPr>
        </p:nvGraphicFramePr>
        <p:xfrm>
          <a:off x="6235780" y="2885437"/>
          <a:ext cx="5562607" cy="3529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194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66878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509947" y="2658623"/>
            <a:ext cx="111521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PERDAS VISÍVEIS E NÃO VISÍVEIS</a:t>
            </a:r>
            <a:endParaRPr lang="pt-BR" sz="2400" dirty="0"/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- Para </a:t>
            </a:r>
            <a:r>
              <a:rPr lang="pt-BR" sz="2400" dirty="0">
                <a:latin typeface="+mj-lt"/>
              </a:rPr>
              <a:t>as perdas visíveis foram identificados equipamentos defeituosos, responsáveis por uma perda em média de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43,32 m³ </a:t>
            </a:r>
            <a:r>
              <a:rPr lang="pt-BR" sz="2400" dirty="0">
                <a:latin typeface="+mj-lt"/>
              </a:rPr>
              <a:t>de água por mês. </a:t>
            </a:r>
            <a:endParaRPr lang="pt-BR" sz="2400" dirty="0" smtClean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37,5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% </a:t>
            </a:r>
            <a:r>
              <a:rPr lang="pt-BR" sz="2400" dirty="0">
                <a:latin typeface="+mj-lt"/>
              </a:rPr>
              <a:t>dos aparelhos </a:t>
            </a:r>
            <a:r>
              <a:rPr lang="pt-BR" sz="2400" dirty="0" err="1">
                <a:latin typeface="+mj-lt"/>
              </a:rPr>
              <a:t>hidrossanitários</a:t>
            </a:r>
            <a:r>
              <a:rPr lang="pt-BR" sz="2400" dirty="0">
                <a:latin typeface="+mj-lt"/>
              </a:rPr>
              <a:t> possuem, pelo menos, algum tipo de patologia. </a:t>
            </a:r>
            <a:endParaRPr lang="pt-BR" sz="2400" dirty="0" smtClean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solidFill>
                  <a:srgbClr val="FF0000"/>
                </a:solidFill>
              </a:rPr>
              <a:t>30% </a:t>
            </a:r>
            <a:r>
              <a:rPr lang="pt-BR" sz="2400" dirty="0">
                <a:latin typeface="+mj-lt"/>
              </a:rPr>
              <a:t>do volume de água consumido da escola, em média, deve-se somente a </a:t>
            </a:r>
            <a:r>
              <a:rPr lang="pt-BR" sz="2400" dirty="0" smtClean="0">
                <a:latin typeface="+mj-lt"/>
              </a:rPr>
              <a:t>vazamentos.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latin typeface="+mj-lt"/>
              </a:rPr>
              <a:t>volume de perdas </a:t>
            </a:r>
            <a:r>
              <a:rPr lang="pt-BR" sz="2400" dirty="0" smtClean="0">
                <a:latin typeface="+mj-lt"/>
              </a:rPr>
              <a:t>diárias - 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1,44 m³</a:t>
            </a:r>
            <a:r>
              <a:rPr lang="pt-BR" sz="2400" dirty="0">
                <a:latin typeface="+mj-lt"/>
              </a:rPr>
              <a:t>.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5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80325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3020832"/>
            <a:ext cx="5979052" cy="206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Novo IC</a:t>
            </a:r>
          </a:p>
          <a:p>
            <a:pPr algn="just"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  <a:latin typeface="+mj-lt"/>
              </a:rPr>
              <a:t>18,50 litros/aluno/dia</a:t>
            </a:r>
            <a:r>
              <a:rPr lang="pt-BR" sz="2400" dirty="0">
                <a:latin typeface="+mj-lt"/>
              </a:rPr>
              <a:t>, confirmando que com as correções dos vazamentos o IC se adequaria as recomendações de Oliveira (2013).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028369"/>
              </p:ext>
            </p:extLst>
          </p:nvPr>
        </p:nvGraphicFramePr>
        <p:xfrm>
          <a:off x="6235780" y="3348111"/>
          <a:ext cx="5582018" cy="2859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706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75043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3020832"/>
            <a:ext cx="59790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2400" b="1" dirty="0">
                <a:latin typeface="+mj-lt"/>
              </a:rPr>
              <a:t>ÍNDICE DE </a:t>
            </a:r>
            <a:r>
              <a:rPr lang="x-none" sz="2400" b="1" dirty="0" smtClean="0">
                <a:latin typeface="+mj-lt"/>
              </a:rPr>
              <a:t>PERCEPÇÃO</a:t>
            </a:r>
            <a:endParaRPr lang="pt-BR" sz="2400" b="1" dirty="0" smtClean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+mj-lt"/>
              </a:rPr>
              <a:t>o cálculo do </a:t>
            </a:r>
            <a:r>
              <a:rPr lang="pt-BR" sz="2400" dirty="0" err="1">
                <a:latin typeface="+mj-lt"/>
              </a:rPr>
              <a:t>IUescola</a:t>
            </a:r>
            <a:r>
              <a:rPr lang="pt-BR" sz="2400" dirty="0">
                <a:latin typeface="+mj-lt"/>
              </a:rPr>
              <a:t> resultou em 64,5</a:t>
            </a:r>
            <a:r>
              <a:rPr lang="pt-BR" sz="2400" dirty="0" smtClean="0">
                <a:latin typeface="+mj-lt"/>
              </a:rPr>
              <a:t>% médio </a:t>
            </a:r>
            <a:r>
              <a:rPr lang="pt-BR" sz="2400" dirty="0">
                <a:latin typeface="+mj-lt"/>
              </a:rPr>
              <a:t>índice de percepção dos usuários. </a:t>
            </a:r>
            <a:endParaRPr lang="pt-BR" sz="2400" dirty="0" smtClean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Faz </a:t>
            </a:r>
            <a:r>
              <a:rPr lang="pt-BR" sz="2400" dirty="0">
                <a:latin typeface="+mj-lt"/>
              </a:rPr>
              <a:t>necessário a mudança dos hábitos de uso da água, principalmente nos ambientes da área externa e nos banheiros que não atingiram alto grau de percepção. </a:t>
            </a: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dirty="0" smtClean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Imagem 7" descr="C:\Users\Raimundo\Desktop\Eng Ambiental Par\TCC2\Gráfico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" t="1170" r="64774" b="51273"/>
          <a:stretch>
            <a:fillRect/>
          </a:stretch>
        </p:blipFill>
        <p:spPr bwMode="auto">
          <a:xfrm>
            <a:off x="6489798" y="3606322"/>
            <a:ext cx="4910455" cy="2830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80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80016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771357" y="5310132"/>
            <a:ext cx="107645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err="1" smtClean="0">
                <a:latin typeface="+mj-lt"/>
              </a:rPr>
              <a:t>IUescola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>
                <a:latin typeface="+mj-lt"/>
              </a:rPr>
              <a:t>= 64,5</a:t>
            </a:r>
            <a:r>
              <a:rPr lang="pt-BR" sz="2400" dirty="0" smtClean="0">
                <a:latin typeface="+mj-lt"/>
              </a:rPr>
              <a:t>%; </a:t>
            </a:r>
            <a:r>
              <a:rPr lang="pt-BR" sz="2400" dirty="0" err="1">
                <a:latin typeface="+mj-lt"/>
              </a:rPr>
              <a:t>ICm</a:t>
            </a:r>
            <a:r>
              <a:rPr lang="pt-BR" sz="2400" dirty="0">
                <a:latin typeface="+mj-lt"/>
              </a:rPr>
              <a:t> = 23 </a:t>
            </a:r>
            <a:r>
              <a:rPr lang="pt-BR" sz="2400" dirty="0" smtClean="0">
                <a:latin typeface="+mj-lt"/>
              </a:rPr>
              <a:t>litros/aluno/dia; </a:t>
            </a:r>
            <a:r>
              <a:rPr lang="pt-BR" sz="2400" dirty="0">
                <a:latin typeface="+mj-lt"/>
              </a:rPr>
              <a:t>condições dos aparelhos </a:t>
            </a:r>
            <a:r>
              <a:rPr lang="pt-BR" sz="2400" dirty="0" err="1">
                <a:latin typeface="+mj-lt"/>
              </a:rPr>
              <a:t>hidrossanitários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smtClean="0">
                <a:latin typeface="+mj-lt"/>
              </a:rPr>
              <a:t>NÃO </a:t>
            </a:r>
            <a:r>
              <a:rPr lang="pt-BR" sz="2400" dirty="0">
                <a:latin typeface="+mj-lt"/>
              </a:rPr>
              <a:t>só o modo como a água é utilizada na escola tem influência no consumo deste insumo, há também interferência das </a:t>
            </a:r>
            <a:r>
              <a:rPr lang="pt-BR" sz="2400" dirty="0" smtClean="0">
                <a:latin typeface="+mj-lt"/>
              </a:rPr>
              <a:t>perdas.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" name="Image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369" y="2616169"/>
            <a:ext cx="6215714" cy="23396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3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95912" y="1769415"/>
            <a:ext cx="1947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INTRODUÇÃO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95912" y="2597127"/>
            <a:ext cx="105510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+mj-lt"/>
              </a:rPr>
              <a:t>Dados da UNESCO (2015) preveem um aumento de 55% da demanda hídrica em </a:t>
            </a:r>
            <a:r>
              <a:rPr lang="pt-BR" sz="2400" dirty="0" smtClean="0">
                <a:latin typeface="+mj-lt"/>
              </a:rPr>
              <a:t>2050;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+mj-lt"/>
              </a:rPr>
              <a:t>o programa de conservação de água (PCA) é composto por um conjunto de ações a serem especificadas caso a caso em função das atividades consumidoras e dos usuários, de acordo com a viabilidade técnica e econômica de implantação, a partir da análise da demanda (SAUTCHÚK, 2004</a:t>
            </a:r>
            <a:r>
              <a:rPr lang="pt-BR" sz="2400" dirty="0" smtClean="0">
                <a:latin typeface="+mj-lt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 </a:t>
            </a:r>
            <a:r>
              <a:rPr lang="pt-BR" sz="2400" dirty="0">
                <a:latin typeface="+mj-lt"/>
              </a:rPr>
              <a:t/>
            </a:r>
            <a:br>
              <a:rPr lang="pt-BR" sz="2400" dirty="0">
                <a:latin typeface="+mj-lt"/>
              </a:rPr>
            </a:b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40336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CONCLUSÃO</a:t>
            </a:r>
            <a:endParaRPr lang="pt-BR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01746" y="1966523"/>
            <a:ext cx="105976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predisposição </a:t>
            </a:r>
            <a:r>
              <a:rPr lang="pt-B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 utentes da escola para as questões relativas sobre a importância de utilizar a água racionalmente. </a:t>
            </a:r>
            <a:endParaRPr lang="pt-BR" sz="2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Necessidade de </a:t>
            </a:r>
            <a:r>
              <a:rPr lang="pt-B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intervenções </a:t>
            </a:r>
            <a:r>
              <a:rPr lang="pt-B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 conserto </a:t>
            </a:r>
            <a:r>
              <a:rPr lang="pt-B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 equipamentos </a:t>
            </a:r>
            <a:r>
              <a:rPr lang="pt-B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hidrossanitários</a:t>
            </a:r>
            <a:r>
              <a:rPr lang="pt-B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defeituosos ou que apresentam más condições de limpeza e </a:t>
            </a:r>
            <a:r>
              <a:rPr lang="pt-B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uso;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projetos e campanhas de conscientização da comunidade escolar quanto a preservação deste insumo. </a:t>
            </a:r>
            <a:endParaRPr lang="pt-BR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5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61302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REFERÊNCIAS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358588" y="2284339"/>
            <a:ext cx="114616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BRACARENSE, P. A. (2016). </a:t>
            </a:r>
            <a:r>
              <a:rPr lang="pt-BR" sz="2400" b="1" dirty="0"/>
              <a:t>Estatística aplicada a ciências sociais</a:t>
            </a:r>
            <a:r>
              <a:rPr lang="pt-BR" sz="2400" dirty="0"/>
              <a:t>. Curitiba. IESDE Brasil S.A., 2012. 288 p. Disponível em:&lt;</a:t>
            </a:r>
            <a:r>
              <a:rPr lang="pt-BR" sz="2400" u="sng" dirty="0">
                <a:hlinkClick r:id="rId4"/>
              </a:rPr>
              <a:t>https://books.google.com.br/Estatisti </a:t>
            </a:r>
            <a:r>
              <a:rPr lang="pt-BR" sz="2400" u="sng" dirty="0" err="1">
                <a:hlinkClick r:id="rId4"/>
              </a:rPr>
              <a:t>ca+aplicada+a+ciênciassociais</a:t>
            </a:r>
            <a:r>
              <a:rPr lang="pt-BR" sz="2400" dirty="0"/>
              <a:t>&gt;. Acesso em: 28 out. 2016.</a:t>
            </a:r>
          </a:p>
          <a:p>
            <a:r>
              <a:rPr lang="pt-BR" sz="2400" dirty="0"/>
              <a:t>OLIVEIRA, F. R. G.(2013). </a:t>
            </a:r>
            <a:r>
              <a:rPr lang="pt-BR" sz="2400" b="1" dirty="0"/>
              <a:t>Consumo de água e percepção dos usuários para o uso racional de água em escolas estaduais de Minas Gerais. </a:t>
            </a:r>
            <a:r>
              <a:rPr lang="pt-BR" sz="2400" dirty="0"/>
              <a:t>2013. 193 f. Dissertação de Mestrado, Faculdade de</a:t>
            </a:r>
            <a:r>
              <a:rPr lang="pt-BR" sz="2400" b="1" dirty="0"/>
              <a:t> </a:t>
            </a:r>
            <a:r>
              <a:rPr lang="pt-BR" sz="2400" dirty="0"/>
              <a:t>Engenharia Civil, Universidade Federal de Uberlândia, 2013.</a:t>
            </a:r>
          </a:p>
          <a:p>
            <a:r>
              <a:rPr lang="pt-BR" sz="2400" dirty="0"/>
              <a:t>OLIVEIRA, L. H.(1999).</a:t>
            </a:r>
            <a:r>
              <a:rPr lang="pt-BR" sz="2400" b="1" dirty="0"/>
              <a:t> Metodologia para a implantação de programa de uso racional de água em edifício. </a:t>
            </a:r>
            <a:r>
              <a:rPr lang="pt-BR" sz="2400" dirty="0"/>
              <a:t>1999. 344p. Tese (Doutorado em Engenharia Civil) – Escola Politécnica, Universidade de São Paulo, São Paulo.</a:t>
            </a:r>
          </a:p>
          <a:p>
            <a:pPr algn="just"/>
            <a:endParaRPr lang="pt-BR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6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58588" y="2284339"/>
            <a:ext cx="11461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400" dirty="0" smtClean="0"/>
          </a:p>
          <a:p>
            <a:pPr algn="ctr"/>
            <a:endParaRPr lang="pt-BR" sz="2400" dirty="0"/>
          </a:p>
          <a:p>
            <a:pPr algn="ctr"/>
            <a:r>
              <a:rPr lang="pt-BR" sz="3000" b="1" dirty="0" smtClean="0">
                <a:latin typeface="+mj-lt"/>
              </a:rPr>
              <a:t>OBRIGADA!</a:t>
            </a:r>
          </a:p>
          <a:p>
            <a:pPr algn="ctr"/>
            <a:endParaRPr lang="pt-BR" sz="3000" b="1" dirty="0" smtClean="0">
              <a:latin typeface="+mj-lt"/>
            </a:endParaRPr>
          </a:p>
          <a:p>
            <a:pPr algn="ctr"/>
            <a:r>
              <a:rPr lang="pt-BR" sz="3000" b="1" dirty="0" smtClean="0">
                <a:latin typeface="+mj-lt"/>
              </a:rPr>
              <a:t>Karlaalcione.ufg@gmail.com</a:t>
            </a:r>
            <a:endParaRPr lang="pt-BR" sz="3000" b="1" dirty="0">
              <a:latin typeface="+mj-lt"/>
            </a:endParaRPr>
          </a:p>
          <a:p>
            <a:pPr algn="just"/>
            <a:endParaRPr lang="pt-BR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9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95912" y="1769415"/>
            <a:ext cx="1947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INTRODUÇÃO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95912" y="2597127"/>
            <a:ext cx="105510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+mj-lt"/>
              </a:rPr>
              <a:t>O ambiente </a:t>
            </a:r>
            <a:r>
              <a:rPr lang="pt-BR" sz="2400" dirty="0">
                <a:latin typeface="+mj-lt"/>
              </a:rPr>
              <a:t>escolar é considerado um espaço favorável para o estudo das questões relacionadas ao consumo racional de água, visto que se trata de um ambiente formador de </a:t>
            </a:r>
            <a:r>
              <a:rPr lang="pt-BR" sz="2400" dirty="0" smtClean="0">
                <a:latin typeface="+mj-lt"/>
              </a:rPr>
              <a:t>cidadãos.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+mj-lt"/>
              </a:rPr>
              <a:t/>
            </a:r>
            <a:br>
              <a:rPr lang="pt-BR" sz="2400" dirty="0">
                <a:latin typeface="+mj-lt"/>
              </a:rPr>
            </a:b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415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69665" y="2387963"/>
            <a:ext cx="10618288" cy="2387600"/>
          </a:xfrm>
        </p:spPr>
        <p:txBody>
          <a:bodyPr anchor="t" anchorCtr="0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/>
              <a:t>R</a:t>
            </a:r>
            <a:r>
              <a:rPr lang="pt-BR" sz="2400" dirty="0" smtClean="0"/>
              <a:t>ealizar </a:t>
            </a:r>
            <a:r>
              <a:rPr lang="pt-BR" sz="2400" dirty="0"/>
              <a:t>um diagnóstico do consumo de água e avaliar o índice de percepção dos usuários para o uso da água na escola de tempo integral, descrevendo conceitos e métodos relativos ao uso racional de água</a:t>
            </a:r>
            <a:r>
              <a:rPr lang="pt-BR" sz="2400" dirty="0" smtClean="0"/>
              <a:t>.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69665" y="155696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/>
              <a:t>OBJETIVO</a:t>
            </a:r>
            <a:br>
              <a:rPr lang="pt-BR" sz="2400" b="1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643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29323" y="2394137"/>
            <a:ext cx="10860335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- </a:t>
            </a:r>
            <a:r>
              <a:rPr lang="pt-BR" sz="2400" dirty="0"/>
              <a:t>presente estudo foi desenvolvido em uma escola estadual de tempo </a:t>
            </a:r>
            <a:r>
              <a:rPr lang="pt-BR" sz="2400" dirty="0" smtClean="0"/>
              <a:t>integral;</a:t>
            </a:r>
            <a:br>
              <a:rPr lang="pt-BR" sz="2400" dirty="0" smtClean="0"/>
            </a:br>
            <a:r>
              <a:rPr lang="pt-BR" sz="2400" b="1" dirty="0" smtClean="0"/>
              <a:t>Auditoria de Consumo:</a:t>
            </a:r>
            <a:br>
              <a:rPr lang="pt-BR" sz="2400" b="1" dirty="0" smtClean="0"/>
            </a:br>
            <a:r>
              <a:rPr lang="pt-BR" sz="2400" b="1" dirty="0" smtClean="0"/>
              <a:t>- </a:t>
            </a:r>
            <a:r>
              <a:rPr lang="pt-BR" sz="2400" dirty="0" smtClean="0"/>
              <a:t>distribuição dos ambientes.</a:t>
            </a:r>
            <a:br>
              <a:rPr lang="pt-BR" sz="2400" dirty="0" smtClean="0"/>
            </a:br>
            <a:r>
              <a:rPr lang="pt-BR" sz="2400" dirty="0" smtClean="0"/>
              <a:t>- modo de utilização de água na escola.</a:t>
            </a:r>
            <a:br>
              <a:rPr lang="pt-BR" sz="2400" dirty="0" smtClean="0"/>
            </a:br>
            <a:r>
              <a:rPr lang="pt-BR" sz="2400" dirty="0" smtClean="0"/>
              <a:t>- instalações hidráulicas e respectivas vazões.</a:t>
            </a:r>
            <a:br>
              <a:rPr lang="pt-BR" sz="2400" dirty="0" smtClean="0"/>
            </a:br>
            <a:r>
              <a:rPr lang="pt-BR" sz="2400" dirty="0" smtClean="0"/>
              <a:t> - perdas nos pontos de consumo.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29324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765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1587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98126"/>
              </p:ext>
            </p:extLst>
          </p:nvPr>
        </p:nvGraphicFramePr>
        <p:xfrm>
          <a:off x="1389133" y="2618241"/>
          <a:ext cx="7996915" cy="3190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6001"/>
                <a:gridCol w="3360457"/>
                <a:gridCol w="3360457"/>
              </a:tblGrid>
              <a:tr h="389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Aparelho/equipamento sanitário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Perda estimada (L/dia)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0379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Torneiras de uso geral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Gotejamento lento ( até 40 gotas/min)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0379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Gotejamento médio (entre 40 e 80 gotas/min)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0379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Gotejamento rápido( entre 80 e 120 gotas/min)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897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Vazamento no flexível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0,86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1636548" y="2209471"/>
            <a:ext cx="5559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Tabela 1: </a:t>
            </a:r>
            <a:r>
              <a:rPr lang="pt-BR" b="1" dirty="0"/>
              <a:t>Perda estimada nos equipamentos sanitários.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385187" y="5770089"/>
            <a:ext cx="5559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Fonte: Oliveira (1999)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339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28624" y="3507123"/>
            <a:ext cx="6096000" cy="2387600"/>
          </a:xfrm>
        </p:spPr>
        <p:txBody>
          <a:bodyPr anchor="t" anchorCtr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/>
              <a:t>Para </a:t>
            </a:r>
            <a:r>
              <a:rPr lang="pt-BR" sz="2400" dirty="0"/>
              <a:t>os filetes dos lavatórios adota-se o valor de perda estimada de 144 litros/dia quando a espessura é de aproximadamente 2 mm, e 333 litros/dia para espessura igual ou superior a </a:t>
            </a:r>
            <a:r>
              <a:rPr lang="pt-BR" sz="2400" dirty="0" smtClean="0"/>
              <a:t>4mm (OLIVEIRA, 1999). 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0816" y="3174613"/>
            <a:ext cx="2657475" cy="245745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61060" y="278090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>
                <a:latin typeface="+mj-lt"/>
              </a:rPr>
              <a:t>Vazamentos visíveis:</a:t>
            </a:r>
            <a:br>
              <a:rPr lang="pt-BR" sz="2400" b="1" dirty="0">
                <a:latin typeface="+mj-lt"/>
              </a:rPr>
            </a:br>
            <a:r>
              <a:rPr lang="pt-BR" sz="2400" dirty="0">
                <a:latin typeface="+mj-lt"/>
              </a:rPr>
              <a:t/>
            </a:r>
            <a:br>
              <a:rPr lang="pt-BR" sz="2400" dirty="0">
                <a:latin typeface="+mj-lt"/>
              </a:rPr>
            </a:b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99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  <p:sp>
        <p:nvSpPr>
          <p:cNvPr id="7" name="Retângulo 6"/>
          <p:cNvSpPr/>
          <p:nvPr/>
        </p:nvSpPr>
        <p:spPr>
          <a:xfrm>
            <a:off x="566057" y="260277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>
                <a:latin typeface="+mj-lt"/>
              </a:rPr>
              <a:t>Vazamentos </a:t>
            </a:r>
            <a:r>
              <a:rPr lang="pt-BR" sz="2400" b="1" dirty="0" smtClean="0">
                <a:latin typeface="+mj-lt"/>
              </a:rPr>
              <a:t>não visíveis: Teste do Hidrômetro</a:t>
            </a:r>
            <a:r>
              <a:rPr lang="pt-BR" sz="2400" b="1" dirty="0">
                <a:latin typeface="+mj-lt"/>
              </a:rPr>
              <a:t/>
            </a:r>
            <a:br>
              <a:rPr lang="pt-BR" sz="2400" b="1" dirty="0">
                <a:latin typeface="+mj-lt"/>
              </a:rPr>
            </a:br>
            <a:r>
              <a:rPr lang="pt-BR" sz="2400" dirty="0">
                <a:latin typeface="+mj-lt"/>
              </a:rPr>
              <a:t/>
            </a:r>
            <a:br>
              <a:rPr lang="pt-BR" sz="2400" dirty="0">
                <a:latin typeface="+mj-lt"/>
              </a:rPr>
            </a:br>
            <a:endParaRPr lang="pt-BR" sz="2400" dirty="0">
              <a:latin typeface="+mj-lt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4928" y="3513391"/>
            <a:ext cx="60579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06754" y="2239757"/>
            <a:ext cx="9767282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 smtClean="0"/>
              <a:t>Diagnóstico de Consumo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- Consumo </a:t>
            </a:r>
            <a:r>
              <a:rPr lang="pt-BR" sz="2400" dirty="0"/>
              <a:t>mensal de água no período histórico;</a:t>
            </a:r>
            <a:br>
              <a:rPr lang="pt-BR" sz="2400" dirty="0"/>
            </a:br>
            <a:r>
              <a:rPr lang="pt-BR" sz="2400" dirty="0" smtClean="0"/>
              <a:t>- Número </a:t>
            </a:r>
            <a:r>
              <a:rPr lang="pt-BR" sz="2400" dirty="0"/>
              <a:t>de agentes consumidores;</a:t>
            </a:r>
            <a:br>
              <a:rPr lang="pt-BR" sz="2400" dirty="0"/>
            </a:br>
            <a:r>
              <a:rPr lang="pt-BR" sz="2400" dirty="0" smtClean="0"/>
              <a:t>- consumo </a:t>
            </a:r>
            <a:r>
              <a:rPr lang="pt-BR" sz="2400" dirty="0"/>
              <a:t>diário de água; </a:t>
            </a:r>
            <a:br>
              <a:rPr lang="pt-BR" sz="2400" dirty="0"/>
            </a:br>
            <a:r>
              <a:rPr lang="pt-BR" sz="2400" dirty="0" smtClean="0"/>
              <a:t>- indicador </a:t>
            </a:r>
            <a:r>
              <a:rPr lang="pt-BR" sz="2400" dirty="0"/>
              <a:t>de consumo de água;</a:t>
            </a:r>
            <a:br>
              <a:rPr lang="pt-BR" sz="2400" dirty="0"/>
            </a:br>
            <a:r>
              <a:rPr lang="pt-BR" sz="2400" dirty="0" smtClean="0"/>
              <a:t>- volume </a:t>
            </a:r>
            <a:r>
              <a:rPr lang="pt-BR" sz="2400" dirty="0"/>
              <a:t>de perda por vazamento visível e não visível;</a:t>
            </a:r>
            <a:br>
              <a:rPr lang="pt-BR" sz="2400" dirty="0"/>
            </a:br>
            <a:r>
              <a:rPr lang="pt-BR" sz="2400" dirty="0" smtClean="0"/>
              <a:t>- Índice </a:t>
            </a:r>
            <a:r>
              <a:rPr lang="pt-BR" sz="2400" dirty="0"/>
              <a:t>de vazamento;</a:t>
            </a:r>
            <a:br>
              <a:rPr lang="pt-BR" sz="2400" dirty="0"/>
            </a:br>
            <a:r>
              <a:rPr lang="pt-BR" sz="2400" dirty="0" smtClean="0"/>
              <a:t>- Índice </a:t>
            </a:r>
            <a:r>
              <a:rPr lang="pt-BR" sz="2400" dirty="0"/>
              <a:t>de perda por vazamento visível e não visível.</a:t>
            </a: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987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958</Words>
  <Application>Microsoft Office PowerPoint</Application>
  <PresentationFormat>Widescreen</PresentationFormat>
  <Paragraphs>110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 New Roman</vt:lpstr>
      <vt:lpstr>Wingdings</vt:lpstr>
      <vt:lpstr>Tema do Office</vt:lpstr>
      <vt:lpstr>DIAGNÓSTICO DO USO DA ÁGUA EM UMA ESCOLA DE TEMPO INTEGRAL E CONSIDERAÇÕES SOBRE O USO RACIONAL</vt:lpstr>
      <vt:lpstr>Apresentação do PowerPoint</vt:lpstr>
      <vt:lpstr>Apresentação do PowerPoint</vt:lpstr>
      <vt:lpstr>Realizar um diagnóstico do consumo de água e avaliar o índice de percepção dos usuários para o uso da água na escola de tempo integral, descrevendo conceitos e métodos relativos ao uso racional de água.  </vt:lpstr>
      <vt:lpstr>- presente estudo foi desenvolvido em uma escola estadual de tempo integral; Auditoria de Consumo: - distribuição dos ambientes. - modo de utilização de água na escola. - instalações hidráulicas e respectivas vazões.  - perdas nos pontos de consumo.     </vt:lpstr>
      <vt:lpstr>Apresentação do PowerPoint</vt:lpstr>
      <vt:lpstr>Para os filetes dos lavatórios adota-se o valor de perda estimada de 144 litros/dia quando a espessura é de aproximadamente 2 mm, e 333 litros/dia para espessura igual ou superior a 4mm (OLIVEIRA, 1999). </vt:lpstr>
      <vt:lpstr>Apresentação do PowerPoint</vt:lpstr>
      <vt:lpstr>Diagnóstico de Consumo - Consumo mensal de água no período histórico; - Número de agentes consumidores; - consumo diário de água;  - indicador de consumo de água; - volume de perda por vazamento visível e não visível; - Índice de vazamento; - Índice de perda por vazamento visível e não visível.</vt:lpstr>
      <vt:lpstr>Índice de Percepção dos Usuários (IU) </vt:lpstr>
      <vt:lpstr>Índice de Percepção dos Usuários (IU) </vt:lpstr>
      <vt:lpstr>Fator correspondente a cada  ambiente para escolas. </vt:lpstr>
      <vt:lpstr>Somando a pontuação de cada ambiente, foi possível calcular o índice de percepção dos usuários (IUescola) com relação a todas as atividades que envolvem o uso da água.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karlacruvinel</cp:lastModifiedBy>
  <cp:revision>31</cp:revision>
  <dcterms:created xsi:type="dcterms:W3CDTF">2017-05-30T09:26:55Z</dcterms:created>
  <dcterms:modified xsi:type="dcterms:W3CDTF">2017-06-19T14:01:40Z</dcterms:modified>
</cp:coreProperties>
</file>