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358" r:id="rId3"/>
    <p:sldId id="355" r:id="rId4"/>
    <p:sldId id="357" r:id="rId5"/>
    <p:sldId id="356" r:id="rId6"/>
    <p:sldId id="360" r:id="rId7"/>
    <p:sldId id="363" r:id="rId8"/>
    <p:sldId id="365" r:id="rId9"/>
    <p:sldId id="366" r:id="rId10"/>
    <p:sldId id="367" r:id="rId11"/>
    <p:sldId id="368" r:id="rId12"/>
    <p:sldId id="373" r:id="rId13"/>
    <p:sldId id="374" r:id="rId14"/>
    <p:sldId id="381" r:id="rId15"/>
    <p:sldId id="364" r:id="rId16"/>
    <p:sldId id="370" r:id="rId17"/>
    <p:sldId id="371" r:id="rId18"/>
    <p:sldId id="372" r:id="rId19"/>
    <p:sldId id="353" r:id="rId20"/>
    <p:sldId id="341" r:id="rId21"/>
    <p:sldId id="342" r:id="rId22"/>
    <p:sldId id="347" r:id="rId23"/>
    <p:sldId id="350" r:id="rId24"/>
    <p:sldId id="379" r:id="rId25"/>
    <p:sldId id="352" r:id="rId26"/>
    <p:sldId id="343" r:id="rId27"/>
    <p:sldId id="349" r:id="rId28"/>
    <p:sldId id="346" r:id="rId29"/>
    <p:sldId id="377" r:id="rId30"/>
    <p:sldId id="378" r:id="rId31"/>
    <p:sldId id="376" r:id="rId32"/>
    <p:sldId id="348" r:id="rId33"/>
    <p:sldId id="34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F5F5F"/>
    <a:srgbClr val="33385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L:\PenDrive%20Nov%202015\Programa%20de%20Revitaliza&#231;&#227;o\Auxilia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L:\PenDrive%20Nov%202015\Programa%20de%20Revitaliza&#231;&#227;o\Auxilia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\Desktop\48Assemae\Quadro%20Resumo%20-%20LOA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Urbano</c:v>
          </c:tx>
          <c:spPr>
            <a:solidFill>
              <a:srgbClr val="000042"/>
            </a:solidFill>
          </c:spPr>
          <c:invertIfNegative val="0"/>
          <c:dLbls>
            <c:dLbl>
              <c:idx val="0"/>
              <c:layout>
                <c:manualLayout>
                  <c:x val="6.8715308688644984E-3"/>
                  <c:y val="-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43061737728955E-2"/>
                  <c:y val="-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081176165611716E-3"/>
                  <c:y val="-1.467731776159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620712176761505E-3"/>
                  <c:y val="-1.754522544038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05834031908914E-2"/>
                  <c:y val="-7.5054575494975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Plan23!$A$2:$A$6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1991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Plan23!$B$2:$B$6</c:f>
              <c:numCache>
                <c:formatCode>General</c:formatCode>
                <c:ptCount val="5"/>
                <c:pt idx="0">
                  <c:v>54.4</c:v>
                </c:pt>
                <c:pt idx="1">
                  <c:v>76.099999999999994</c:v>
                </c:pt>
                <c:pt idx="2">
                  <c:v>87.8</c:v>
                </c:pt>
                <c:pt idx="3">
                  <c:v>89.8</c:v>
                </c:pt>
                <c:pt idx="4">
                  <c:v>91.9</c:v>
                </c:pt>
              </c:numCache>
            </c:numRef>
          </c:val>
        </c:ser>
        <c:ser>
          <c:idx val="2"/>
          <c:order val="1"/>
          <c:tx>
            <c:v>Total</c:v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801064191520806E-2"/>
                  <c:y val="4.7260158955753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34333222234567E-2"/>
                  <c:y val="1.0169089134506318E-2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04307938848547E-2"/>
                  <c:y val="-1.7548442386742579E-3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87525628465524E-2"/>
                  <c:y val="-1.501027170972335E-2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23381240468134E-2"/>
                  <c:y val="1.3318157925044051E-3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 lang="pt-BR" sz="10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Plan23!$A$2:$A$6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1991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Plan23!$C$2:$C$6</c:f>
              <c:numCache>
                <c:formatCode>General</c:formatCode>
                <c:ptCount val="5"/>
                <c:pt idx="0">
                  <c:v>32.799999999999997</c:v>
                </c:pt>
                <c:pt idx="1">
                  <c:v>54.9</c:v>
                </c:pt>
                <c:pt idx="2">
                  <c:v>70.7</c:v>
                </c:pt>
                <c:pt idx="3">
                  <c:v>77.8</c:v>
                </c:pt>
                <c:pt idx="4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193024"/>
        <c:axId val="186194560"/>
        <c:axId val="0"/>
      </c:bar3DChart>
      <c:catAx>
        <c:axId val="1861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66"/>
                </a:solidFill>
                <a:latin typeface="Arial Narrow" panose="020B0606020202030204" pitchFamily="34" charset="0"/>
              </a:defRPr>
            </a:pPr>
            <a:endParaRPr lang="pt-BR"/>
          </a:p>
        </c:txPr>
        <c:crossAx val="186194560"/>
        <c:crosses val="autoZero"/>
        <c:auto val="1"/>
        <c:lblAlgn val="ctr"/>
        <c:lblOffset val="100"/>
        <c:noMultiLvlLbl val="0"/>
      </c:catAx>
      <c:valAx>
        <c:axId val="18619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66"/>
                </a:solidFill>
                <a:latin typeface="Arial Narrow" panose="020B0606020202030204" pitchFamily="34" charset="0"/>
              </a:defRPr>
            </a:pPr>
            <a:endParaRPr lang="pt-BR"/>
          </a:p>
        </c:txPr>
        <c:crossAx val="186193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algn="ctr">
            <a:defRPr lang="pt-BR" sz="1000" b="1" i="0" u="none" strike="noStrike" kern="1200" baseline="0">
              <a:solidFill>
                <a:srgbClr val="000066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rgbClr val="9BBB59">
              <a:lumMod val="50000"/>
            </a:srgbClr>
          </a:solidFill>
        </a:ln>
      </c:spPr>
    </c:sideWall>
    <c:backWall>
      <c:thickness val="0"/>
      <c:spPr>
        <a:ln>
          <a:solidFill>
            <a:srgbClr val="9BBB59">
              <a:lumMod val="50000"/>
            </a:srgbClr>
          </a:solidFill>
        </a:ln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Urbano</c:v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1.1111111111111112E-2"/>
                  <c:y val="-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089238845144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 lang="pt-BR" sz="1000" b="1" i="0" u="none" strike="noStrike" kern="1200" baseline="0">
                    <a:solidFill>
                      <a:srgbClr val="0033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Plan23!$E$2:$E$6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1991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Plan23!$F$2:$F$6</c:f>
              <c:numCache>
                <c:formatCode>0.0</c:formatCode>
                <c:ptCount val="5"/>
                <c:pt idx="0">
                  <c:v>22.3</c:v>
                </c:pt>
                <c:pt idx="1">
                  <c:v>38.700000000000003</c:v>
                </c:pt>
                <c:pt idx="2">
                  <c:v>44.6</c:v>
                </c:pt>
                <c:pt idx="3">
                  <c:v>56</c:v>
                </c:pt>
                <c:pt idx="4">
                  <c:v>64.099999999999994</c:v>
                </c:pt>
              </c:numCache>
            </c:numRef>
          </c:val>
        </c:ser>
        <c:ser>
          <c:idx val="2"/>
          <c:order val="1"/>
          <c:tx>
            <c:v>Total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444444444444445E-2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4.6296296296296294E-3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66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9.2592592592592587E-3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66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9.258894721493105E-3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66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999781277340333E-2"/>
                  <c:y val="-9.2592592592592587E-3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66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 algn="ctr">
                  <a:defRPr lang="pt-BR" sz="1000" b="1" i="0" u="none" strike="noStrike" kern="1200" baseline="0">
                    <a:solidFill>
                      <a:srgbClr val="0066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Plan23!$E$2:$E$6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1991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Plan23!$G$2:$G$6</c:f>
              <c:numCache>
                <c:formatCode>0.0</c:formatCode>
                <c:ptCount val="5"/>
                <c:pt idx="0">
                  <c:v>13.2</c:v>
                </c:pt>
                <c:pt idx="1">
                  <c:v>27.7</c:v>
                </c:pt>
                <c:pt idx="2">
                  <c:v>35.299999999999997</c:v>
                </c:pt>
                <c:pt idx="3">
                  <c:v>47.2</c:v>
                </c:pt>
                <c:pt idx="4">
                  <c:v>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259328"/>
        <c:axId val="186260864"/>
        <c:axId val="0"/>
      </c:bar3DChart>
      <c:catAx>
        <c:axId val="18625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pt-BR" sz="1000" b="1" i="0" u="none" strike="noStrike" kern="1200" baseline="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86260864"/>
        <c:crosses val="autoZero"/>
        <c:auto val="1"/>
        <c:lblAlgn val="ctr"/>
        <c:lblOffset val="100"/>
        <c:noMultiLvlLbl val="0"/>
      </c:catAx>
      <c:valAx>
        <c:axId val="186260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 algn="ctr">
              <a:defRPr lang="pt-BR" sz="1000" b="1" i="0" u="none" strike="noStrike" kern="1200" baseline="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86259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algn="ctr">
            <a:defRPr lang="pt-BR" sz="1000" b="1" i="0" u="none" strike="noStrike" kern="1200" baseline="0">
              <a:solidFill>
                <a:srgbClr val="0033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9BBB59">
          <a:lumMod val="50000"/>
        </a:srgb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0532407407411"/>
          <c:y val="3.8221843605533039E-2"/>
          <c:w val="0.87850324074074049"/>
          <c:h val="0.7712430848016946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'[Abastecimento de Água - PNAD 2015.xlsx]percentuais relativos'!$G$3:$G$4</c:f>
              <c:strCache>
                <c:ptCount val="1"/>
                <c:pt idx="0">
                  <c:v>Domicílios ligados à rede Total (%)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'[Abastecimento de Água - PNAD 2015.xlsx]percentuais relativos'!$C$5:$C$7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'[Abastecimento de Água - PNAD 2015.xlsx]percentuais relativos'!$G$5:$G$7</c:f>
              <c:numCache>
                <c:formatCode>0.00</c:formatCode>
                <c:ptCount val="3"/>
                <c:pt idx="0">
                  <c:v>85.44</c:v>
                </c:pt>
                <c:pt idx="1">
                  <c:v>93.936295070156774</c:v>
                </c:pt>
                <c:pt idx="2">
                  <c:v>34.511015504671938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95D-4FD1-893C-ED4DE944285B}"/>
            </c:ext>
          </c:extLst>
        </c:ser>
        <c:ser>
          <c:idx val="6"/>
          <c:order val="1"/>
          <c:tx>
            <c:strRef>
              <c:f>'[Abastecimento de Água - PNAD 2015.xlsx]percentuais relativos'!$J$3:$J$4</c:f>
              <c:strCache>
                <c:ptCount val="1"/>
                <c:pt idx="0">
                  <c:v>Outras formas Total (%)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'[Abastecimento de Água - PNAD 2015.xlsx]percentuais relativos'!$C$5:$C$7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'[Abastecimento de Água - PNAD 2015.xlsx]percentuais relativos'!$J$5:$J$7</c:f>
              <c:numCache>
                <c:formatCode>0.00</c:formatCode>
                <c:ptCount val="3"/>
                <c:pt idx="0">
                  <c:v>14.559999999999999</c:v>
                </c:pt>
                <c:pt idx="1">
                  <c:v>6.0686884627259943</c:v>
                </c:pt>
                <c:pt idx="2">
                  <c:v>65.459152890440492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95D-4FD1-893C-ED4DE94428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2594944"/>
        <c:axId val="222690304"/>
      </c:barChart>
      <c:catAx>
        <c:axId val="2225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690304"/>
        <c:crosses val="autoZero"/>
        <c:auto val="1"/>
        <c:lblAlgn val="ctr"/>
        <c:lblOffset val="100"/>
        <c:noMultiLvlLbl val="0"/>
      </c:catAx>
      <c:valAx>
        <c:axId val="22269030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22594944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000" b="1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Plan2!$J$2</c:f>
              <c:strCache>
                <c:ptCount val="1"/>
                <c:pt idx="0">
                  <c:v>Valor Aprovado LOA + Créditos </c:v>
                </c:pt>
              </c:strCache>
            </c:strRef>
          </c:tx>
          <c:invertIfNegative val="0"/>
          <c:cat>
            <c:numRef>
              <c:f>Plan2!$I$3:$I$13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Plan2!$J$3:$J$13</c:f>
              <c:numCache>
                <c:formatCode>#,##0.00</c:formatCode>
                <c:ptCount val="11"/>
                <c:pt idx="0">
                  <c:v>959899400</c:v>
                </c:pt>
                <c:pt idx="1">
                  <c:v>975000003.39999998</c:v>
                </c:pt>
                <c:pt idx="2">
                  <c:v>1000000000</c:v>
                </c:pt>
                <c:pt idx="3">
                  <c:v>867000007</c:v>
                </c:pt>
                <c:pt idx="4">
                  <c:v>957013264</c:v>
                </c:pt>
                <c:pt idx="5">
                  <c:v>1007101808</c:v>
                </c:pt>
                <c:pt idx="6">
                  <c:v>1114273547</c:v>
                </c:pt>
                <c:pt idx="7">
                  <c:v>499528000</c:v>
                </c:pt>
                <c:pt idx="8">
                  <c:v>293047784</c:v>
                </c:pt>
                <c:pt idx="9">
                  <c:v>355837743</c:v>
                </c:pt>
                <c:pt idx="10">
                  <c:v>497150000</c:v>
                </c:pt>
              </c:numCache>
            </c:numRef>
          </c:val>
        </c:ser>
        <c:ser>
          <c:idx val="1"/>
          <c:order val="1"/>
          <c:tx>
            <c:strRef>
              <c:f>Plan2!$K$2</c:f>
              <c:strCache>
                <c:ptCount val="1"/>
                <c:pt idx="0">
                  <c:v>Valor Empenhado </c:v>
                </c:pt>
              </c:strCache>
            </c:strRef>
          </c:tx>
          <c:invertIfNegative val="0"/>
          <c:cat>
            <c:numRef>
              <c:f>Plan2!$I$3:$I$13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Plan2!$K$3:$K$13</c:f>
              <c:numCache>
                <c:formatCode>#,##0.00</c:formatCode>
                <c:ptCount val="11"/>
                <c:pt idx="0">
                  <c:v>951914966.04999995</c:v>
                </c:pt>
                <c:pt idx="1">
                  <c:v>935081180.49000001</c:v>
                </c:pt>
                <c:pt idx="2">
                  <c:v>986241177.60000002</c:v>
                </c:pt>
                <c:pt idx="3">
                  <c:v>866523806.5</c:v>
                </c:pt>
                <c:pt idx="4">
                  <c:v>928151663</c:v>
                </c:pt>
                <c:pt idx="5">
                  <c:v>987193186</c:v>
                </c:pt>
                <c:pt idx="6">
                  <c:v>1114273547</c:v>
                </c:pt>
                <c:pt idx="7">
                  <c:v>499485680</c:v>
                </c:pt>
                <c:pt idx="8">
                  <c:v>293047784</c:v>
                </c:pt>
                <c:pt idx="9">
                  <c:v>355837743</c:v>
                </c:pt>
                <c:pt idx="10">
                  <c:v>497150000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5012352"/>
        <c:axId val="225030528"/>
      </c:barChart>
      <c:catAx>
        <c:axId val="2250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5030528"/>
        <c:crosses val="autoZero"/>
        <c:auto val="1"/>
        <c:lblAlgn val="ctr"/>
        <c:lblOffset val="100"/>
        <c:noMultiLvlLbl val="0"/>
      </c:catAx>
      <c:valAx>
        <c:axId val="22503052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2250123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835758989741894E-3"/>
                <c:y val="0.42410267906740523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R$ Milhões</a:t>
                  </a: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5857867333007"/>
          <c:y val="3.122335119239401E-2"/>
          <c:w val="0.80297037609789879"/>
          <c:h val="0.4803343287019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PROGRAMAÇÃO + PAC</c:v>
                </c:pt>
              </c:strCache>
            </c:strRef>
          </c:tx>
          <c:invertIfNegative val="0"/>
          <c:cat>
            <c:strRef>
              <c:f>Plan1!$A$2:$A$10</c:f>
              <c:strCache>
                <c:ptCount val="9"/>
                <c:pt idx="0">
                  <c:v>10GD - Abastecimento de Água em Municípios de até 50.000 habitantes</c:v>
                </c:pt>
                <c:pt idx="1">
                  <c:v>10GE - Esgotamento Sanitário em Municípios de até 50.000 habitantes</c:v>
                </c:pt>
                <c:pt idx="2">
                  <c:v>10GG - Resíduos Sólidos em Municípios de até 50.000 Habitantes</c:v>
                </c:pt>
                <c:pt idx="3">
                  <c:v>20AG - Apoio à Gestão dos Sistemas de Saneamento Básico em Municípios de até 50.000 Habitantes</c:v>
                </c:pt>
                <c:pt idx="4">
                  <c:v>20AM - Projetos de Coleta e Reciclagem de Materiais</c:v>
                </c:pt>
                <c:pt idx="5">
                  <c:v>3883 - Drenagem e Manejo das águas pluviais Urbanas para Prevenção e Controle de doenças e agravos.</c:v>
                </c:pt>
                <c:pt idx="6">
                  <c:v>3921 - Melhorias Habitacionais para Controle da Doença de Chagas</c:v>
                </c:pt>
                <c:pt idx="7">
                  <c:v>7652 - Melhorias Sanitárias Domiciliares para Prevenção e Controle de Agravos</c:v>
                </c:pt>
                <c:pt idx="8">
                  <c:v>7656 - Saneamento em Áreas Rurais, em Áreas Especiais (Assentamentos e Reservas Extrativistas)</c:v>
                </c:pt>
              </c:strCache>
            </c:strRef>
          </c:cat>
          <c:val>
            <c:numRef>
              <c:f>Plan1!$B$2:$B$10</c:f>
              <c:numCache>
                <c:formatCode>_(* #,##0_);_(* \(#,##0\);_(* "-"_);_(@_)</c:formatCode>
                <c:ptCount val="9"/>
                <c:pt idx="0">
                  <c:v>139985000</c:v>
                </c:pt>
                <c:pt idx="1">
                  <c:v>171524429</c:v>
                </c:pt>
                <c:pt idx="2">
                  <c:v>10194300</c:v>
                </c:pt>
                <c:pt idx="3">
                  <c:v>9723000</c:v>
                </c:pt>
                <c:pt idx="4">
                  <c:v>723000</c:v>
                </c:pt>
                <c:pt idx="5">
                  <c:v>723000</c:v>
                </c:pt>
                <c:pt idx="6">
                  <c:v>18075000</c:v>
                </c:pt>
                <c:pt idx="7">
                  <c:v>41380000</c:v>
                </c:pt>
                <c:pt idx="8">
                  <c:v>32750000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EMENDAS PARLAMENTARES</c:v>
                </c:pt>
              </c:strCache>
            </c:strRef>
          </c:tx>
          <c:invertIfNegative val="0"/>
          <c:cat>
            <c:strRef>
              <c:f>Plan1!$A$2:$A$10</c:f>
              <c:strCache>
                <c:ptCount val="9"/>
                <c:pt idx="0">
                  <c:v>10GD - Abastecimento de Água em Municípios de até 50.000 habitantes</c:v>
                </c:pt>
                <c:pt idx="1">
                  <c:v>10GE - Esgotamento Sanitário em Municípios de até 50.000 habitantes</c:v>
                </c:pt>
                <c:pt idx="2">
                  <c:v>10GG - Resíduos Sólidos em Municípios de até 50.000 Habitantes</c:v>
                </c:pt>
                <c:pt idx="3">
                  <c:v>20AG - Apoio à Gestão dos Sistemas de Saneamento Básico em Municípios de até 50.000 Habitantes</c:v>
                </c:pt>
                <c:pt idx="4">
                  <c:v>20AM - Projetos de Coleta e Reciclagem de Materiais</c:v>
                </c:pt>
                <c:pt idx="5">
                  <c:v>3883 - Drenagem e Manejo das águas pluviais Urbanas para Prevenção e Controle de doenças e agravos.</c:v>
                </c:pt>
                <c:pt idx="6">
                  <c:v>3921 - Melhorias Habitacionais para Controle da Doença de Chagas</c:v>
                </c:pt>
                <c:pt idx="7">
                  <c:v>7652 - Melhorias Sanitárias Domiciliares para Prevenção e Controle de Agravos</c:v>
                </c:pt>
                <c:pt idx="8">
                  <c:v>7656 - Saneamento em Áreas Rurais, em Áreas Especiais (Assentamentos e Reservas Extrativistas)</c:v>
                </c:pt>
              </c:strCache>
            </c:strRef>
          </c:cat>
          <c:val>
            <c:numRef>
              <c:f>Plan1!$C$2:$C$10</c:f>
              <c:numCache>
                <c:formatCode>_(* #,##0_);_(* \(#,##0\);_(* "-"_);_(@_)</c:formatCode>
                <c:ptCount val="9"/>
                <c:pt idx="0">
                  <c:v>142086135</c:v>
                </c:pt>
                <c:pt idx="1">
                  <c:v>91700000</c:v>
                </c:pt>
                <c:pt idx="2">
                  <c:v>56520000</c:v>
                </c:pt>
                <c:pt idx="3">
                  <c:v>200000</c:v>
                </c:pt>
                <c:pt idx="4">
                  <c:v>0</c:v>
                </c:pt>
                <c:pt idx="5">
                  <c:v>16666136</c:v>
                </c:pt>
                <c:pt idx="6">
                  <c:v>3250000</c:v>
                </c:pt>
                <c:pt idx="7">
                  <c:v>29235712</c:v>
                </c:pt>
                <c:pt idx="8">
                  <c:v>91373813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14752"/>
        <c:axId val="186316288"/>
      </c:barChart>
      <c:catAx>
        <c:axId val="18631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86316288"/>
        <c:crossesAt val="0"/>
        <c:auto val="1"/>
        <c:lblAlgn val="ctr"/>
        <c:lblOffset val="100"/>
        <c:noMultiLvlLbl val="0"/>
      </c:catAx>
      <c:valAx>
        <c:axId val="186316288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863147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4664041994750657E-2"/>
                <c:y val="0.1532524059492563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R$Milhões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8275020379551641"/>
          <c:y val="0.89629764953503333"/>
          <c:w val="0.21427996374954938"/>
          <c:h val="0.10170829167510903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Plan1!$A$14:$C$14</c:f>
              <c:strCache>
                <c:ptCount val="3"/>
                <c:pt idx="0">
                  <c:v>PROGRAMAÇÃO</c:v>
                </c:pt>
                <c:pt idx="1">
                  <c:v>PAC</c:v>
                </c:pt>
                <c:pt idx="2">
                  <c:v>EMENDAS PARLAMENTARES</c:v>
                </c:pt>
              </c:strCache>
            </c:strRef>
          </c:cat>
          <c:val>
            <c:numRef>
              <c:f>Plan1!$A$15:$C$15</c:f>
              <c:numCache>
                <c:formatCode>General</c:formatCode>
                <c:ptCount val="3"/>
                <c:pt idx="0">
                  <c:v>113568300</c:v>
                </c:pt>
                <c:pt idx="1">
                  <c:v>311509429</c:v>
                </c:pt>
                <c:pt idx="2">
                  <c:v>431031796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925270432596641"/>
          <c:y val="0.83376840398638963"/>
          <c:w val="0.48427436381407452"/>
          <c:h val="0.1633047355265824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7791956252648"/>
          <c:y val="3.1081643485820799E-2"/>
          <c:w val="0.76371823976293685"/>
          <c:h val="0.479495884936947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PROGRAMAÇÃO + PAC</c:v>
                </c:pt>
              </c:strCache>
            </c:strRef>
          </c:tx>
          <c:invertIfNegative val="0"/>
          <c:cat>
            <c:strRef>
              <c:f>Plan1!$A$2:$A$11</c:f>
              <c:strCache>
                <c:ptCount val="10"/>
                <c:pt idx="0">
                  <c:v>10GD - Abastecimento de Água em Municípios de até 50.000 habitantes</c:v>
                </c:pt>
                <c:pt idx="1">
                  <c:v>10GE - Esgotamento Sanitário em Municípios de até 50.000 habitantes</c:v>
                </c:pt>
                <c:pt idx="2">
                  <c:v>10GG - Resíduos Sólidos em Municípios de até 50.000 Habitantes</c:v>
                </c:pt>
                <c:pt idx="3">
                  <c:v>20AG - Apoio à Gestão dos Sistemas de Saneamento Básico em Municípios de até 50.000 Habitantes</c:v>
                </c:pt>
                <c:pt idx="4">
                  <c:v>20AM - Projetos de Coleta e Reciclagem de Materiais</c:v>
                </c:pt>
                <c:pt idx="5">
                  <c:v>3883 - Drenagem e Manejo das águas pluviais Urbanas para Prevenção e Controle de doenças e agravos.</c:v>
                </c:pt>
                <c:pt idx="6">
                  <c:v>3921 - Melhorias Habitacionais para Controle da Doença de Chagas</c:v>
                </c:pt>
                <c:pt idx="7">
                  <c:v>7652 - Melhorias Sanitárias Domiciliares para Prevenção e Controle de Agravos</c:v>
                </c:pt>
                <c:pt idx="8">
                  <c:v>7656 - Saneamento em Áreas Rurais, em Áreas Especiais (Assentamentos e Reservas Extrativistas)</c:v>
                </c:pt>
                <c:pt idx="9">
                  <c:v>TOTAL GERAL</c:v>
                </c:pt>
              </c:strCache>
            </c:strRef>
          </c:cat>
          <c:val>
            <c:numRef>
              <c:f>Plan1!$B$2:$B$11</c:f>
              <c:numCache>
                <c:formatCode>_(* #,##0_);_(* \(#,##0\);_(* "-"_);_(@_)</c:formatCode>
                <c:ptCount val="10"/>
                <c:pt idx="0">
                  <c:v>139985000</c:v>
                </c:pt>
                <c:pt idx="1">
                  <c:v>171524429</c:v>
                </c:pt>
                <c:pt idx="2">
                  <c:v>10194300</c:v>
                </c:pt>
                <c:pt idx="3">
                  <c:v>9723000</c:v>
                </c:pt>
                <c:pt idx="4">
                  <c:v>723000</c:v>
                </c:pt>
                <c:pt idx="5">
                  <c:v>723000</c:v>
                </c:pt>
                <c:pt idx="6">
                  <c:v>18075000</c:v>
                </c:pt>
                <c:pt idx="7">
                  <c:v>41380000</c:v>
                </c:pt>
                <c:pt idx="8">
                  <c:v>32750000</c:v>
                </c:pt>
                <c:pt idx="9">
                  <c:v>425077729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EMENDAS PARLAMENTARES</c:v>
                </c:pt>
              </c:strCache>
            </c:strRef>
          </c:tx>
          <c:invertIfNegative val="0"/>
          <c:cat>
            <c:strRef>
              <c:f>Plan1!$A$2:$A$11</c:f>
              <c:strCache>
                <c:ptCount val="10"/>
                <c:pt idx="0">
                  <c:v>10GD - Abastecimento de Água em Municípios de até 50.000 habitantes</c:v>
                </c:pt>
                <c:pt idx="1">
                  <c:v>10GE - Esgotamento Sanitário em Municípios de até 50.000 habitantes</c:v>
                </c:pt>
                <c:pt idx="2">
                  <c:v>10GG - Resíduos Sólidos em Municípios de até 50.000 Habitantes</c:v>
                </c:pt>
                <c:pt idx="3">
                  <c:v>20AG - Apoio à Gestão dos Sistemas de Saneamento Básico em Municípios de até 50.000 Habitantes</c:v>
                </c:pt>
                <c:pt idx="4">
                  <c:v>20AM - Projetos de Coleta e Reciclagem de Materiais</c:v>
                </c:pt>
                <c:pt idx="5">
                  <c:v>3883 - Drenagem e Manejo das águas pluviais Urbanas para Prevenção e Controle de doenças e agravos.</c:v>
                </c:pt>
                <c:pt idx="6">
                  <c:v>3921 - Melhorias Habitacionais para Controle da Doença de Chagas</c:v>
                </c:pt>
                <c:pt idx="7">
                  <c:v>7652 - Melhorias Sanitárias Domiciliares para Prevenção e Controle de Agravos</c:v>
                </c:pt>
                <c:pt idx="8">
                  <c:v>7656 - Saneamento em Áreas Rurais, em Áreas Especiais (Assentamentos e Reservas Extrativistas)</c:v>
                </c:pt>
                <c:pt idx="9">
                  <c:v>TOTAL GERAL</c:v>
                </c:pt>
              </c:strCache>
            </c:strRef>
          </c:cat>
          <c:val>
            <c:numRef>
              <c:f>Plan1!$C$2:$C$11</c:f>
              <c:numCache>
                <c:formatCode>_(* #,##0_);_(* \(#,##0\);_(* "-"_);_(@_)</c:formatCode>
                <c:ptCount val="10"/>
                <c:pt idx="0">
                  <c:v>142086135</c:v>
                </c:pt>
                <c:pt idx="1">
                  <c:v>91700000</c:v>
                </c:pt>
                <c:pt idx="2">
                  <c:v>56520000</c:v>
                </c:pt>
                <c:pt idx="3">
                  <c:v>200000</c:v>
                </c:pt>
                <c:pt idx="4">
                  <c:v>0</c:v>
                </c:pt>
                <c:pt idx="5">
                  <c:v>16666136</c:v>
                </c:pt>
                <c:pt idx="6">
                  <c:v>3250000</c:v>
                </c:pt>
                <c:pt idx="7">
                  <c:v>29235712</c:v>
                </c:pt>
                <c:pt idx="8">
                  <c:v>91373813</c:v>
                </c:pt>
                <c:pt idx="9">
                  <c:v>431031796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325184"/>
        <c:axId val="243326976"/>
      </c:barChart>
      <c:catAx>
        <c:axId val="24332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3326976"/>
        <c:crosses val="autoZero"/>
        <c:auto val="1"/>
        <c:lblAlgn val="ctr"/>
        <c:lblOffset val="100"/>
        <c:noMultiLvlLbl val="0"/>
      </c:catAx>
      <c:valAx>
        <c:axId val="243326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332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24113544906024"/>
          <c:y val="0.88610061844980181"/>
          <c:w val="0.24251570376152895"/>
          <c:h val="0.10124668687606139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0.36846</cdr:y>
    </cdr:from>
    <cdr:to>
      <cdr:x>0.00177</cdr:x>
      <cdr:y>0.37992</cdr:y>
    </cdr:to>
    <cdr:sp macro="" textlink="">
      <cdr:nvSpPr>
        <cdr:cNvPr id="2" name="CaixaDeTexto 1"/>
        <cdr:cNvSpPr txBox="1"/>
      </cdr:nvSpPr>
      <cdr:spPr>
        <a:xfrm xmlns:a="http://schemas.openxmlformats.org/drawingml/2006/main" flipH="1">
          <a:off x="0" y="1470522"/>
          <a:ext cx="1264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37E0-4808-4C21-A2CE-4DAB554EF797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642D9-874F-4ED8-9253-6F152A75C1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45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C5007-26E1-4A84-9B52-78E305FAB8F8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0F17D-4B08-4C58-B10C-AD27C4D17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64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0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98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784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721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32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32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79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200" b="1" u="none" kern="0" dirty="0" smtClean="0">
                <a:cs typeface="Calibri" pitchFamily="34" charset="0"/>
              </a:rPr>
              <a:t>643 milhões em</a:t>
            </a:r>
            <a:r>
              <a:rPr lang="pt-BR" sz="1200" b="1" u="none" kern="0" baseline="0" dirty="0" smtClean="0">
                <a:cs typeface="Calibri" pitchFamily="34" charset="0"/>
              </a:rPr>
              <a:t> média por ano. Total de 3.2 bilhões nesse período.</a:t>
            </a: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365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200" b="1" u="none" kern="0" dirty="0" smtClean="0">
                <a:cs typeface="Calibri" pitchFamily="34" charset="0"/>
              </a:rPr>
              <a:t>1127 em</a:t>
            </a:r>
            <a:r>
              <a:rPr lang="pt-BR" sz="1200" b="1" u="none" kern="0" baseline="0" dirty="0" smtClean="0">
                <a:cs typeface="Calibri" pitchFamily="34" charset="0"/>
              </a:rPr>
              <a:t> média por ano. Total de 5638 nesse período.</a:t>
            </a: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164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200" b="1" u="none" kern="0" dirty="0" smtClean="0">
                <a:cs typeface="Calibri" pitchFamily="34" charset="0"/>
              </a:rPr>
              <a:t>1042 obras iniciadas nesse período.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6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67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6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6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160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8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BR" sz="1200" b="1" kern="0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O Setor terá que investir uma </a:t>
            </a:r>
            <a:r>
              <a:rPr lang="pt-BR" sz="1200" b="1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média anual</a:t>
            </a:r>
            <a:r>
              <a:rPr lang="pt-BR" sz="1200" b="1" kern="0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, a valores presentes, </a:t>
            </a:r>
            <a:r>
              <a:rPr lang="pt-BR" sz="1200" b="1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de R$ 25,4 bilhões</a:t>
            </a:r>
            <a:r>
              <a:rPr lang="pt-BR" sz="1200" b="1" kern="0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 em abastecimento de água e esgotamento sanitário nos próximos </a:t>
            </a:r>
            <a:r>
              <a:rPr lang="pt-BR" sz="1200" b="1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20 anos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38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200" b="1" u="none" kern="0" dirty="0" smtClean="0">
              <a:cs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F17D-4B08-4C58-B10C-AD27C4D17EC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74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_funas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97726" y="42393"/>
            <a:ext cx="3412168" cy="8862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751" r="1963" b="17445"/>
          <a:stretch>
            <a:fillRect/>
          </a:stretch>
        </p:blipFill>
        <p:spPr bwMode="auto">
          <a:xfrm>
            <a:off x="-1" y="1981716"/>
            <a:ext cx="9144001" cy="1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 userDrawn="1"/>
        </p:nvSpPr>
        <p:spPr>
          <a:xfrm>
            <a:off x="0" y="2132856"/>
            <a:ext cx="9144000" cy="41044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1007704" y="980728"/>
            <a:ext cx="9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 userDrawn="1"/>
        </p:nvSpPr>
        <p:spPr>
          <a:xfrm>
            <a:off x="0" y="0"/>
            <a:ext cx="9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 userDrawn="1"/>
        </p:nvSpPr>
        <p:spPr>
          <a:xfrm>
            <a:off x="2015816" y="8720"/>
            <a:ext cx="9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saneamento3.jpg"/>
          <p:cNvPicPr>
            <a:picLocks noChangeAspect="1"/>
          </p:cNvPicPr>
          <p:nvPr userDrawn="1"/>
        </p:nvPicPr>
        <p:blipFill>
          <a:blip r:embed="rId4" cstate="print"/>
          <a:srcRect l="24092" r="8359" b="4502"/>
          <a:stretch>
            <a:fillRect/>
          </a:stretch>
        </p:blipFill>
        <p:spPr>
          <a:xfrm>
            <a:off x="1007704" y="-27384"/>
            <a:ext cx="900000" cy="919278"/>
          </a:xfrm>
          <a:prstGeom prst="rect">
            <a:avLst/>
          </a:prstGeom>
        </p:spPr>
      </p:pic>
      <p:pic>
        <p:nvPicPr>
          <p:cNvPr id="20" name="Imagem 19" descr="sanemento2.jpg"/>
          <p:cNvPicPr>
            <a:picLocks noChangeAspect="1"/>
          </p:cNvPicPr>
          <p:nvPr userDrawn="1"/>
        </p:nvPicPr>
        <p:blipFill>
          <a:blip r:embed="rId5" cstate="print"/>
          <a:srcRect l="14974" r="9136"/>
          <a:stretch>
            <a:fillRect/>
          </a:stretch>
        </p:blipFill>
        <p:spPr>
          <a:xfrm>
            <a:off x="0" y="980728"/>
            <a:ext cx="900000" cy="888291"/>
          </a:xfrm>
          <a:prstGeom prst="rect">
            <a:avLst/>
          </a:prstGeom>
        </p:spPr>
      </p:pic>
      <p:pic>
        <p:nvPicPr>
          <p:cNvPr id="21" name="Imagem 20" descr="saneamento.jpg"/>
          <p:cNvPicPr>
            <a:picLocks noChangeAspect="1"/>
          </p:cNvPicPr>
          <p:nvPr userDrawn="1"/>
        </p:nvPicPr>
        <p:blipFill>
          <a:blip r:embed="rId6" cstate="print"/>
          <a:srcRect r="33505"/>
          <a:stretch>
            <a:fillRect/>
          </a:stretch>
        </p:blipFill>
        <p:spPr>
          <a:xfrm>
            <a:off x="2016507" y="980728"/>
            <a:ext cx="899309" cy="900000"/>
          </a:xfrm>
          <a:prstGeom prst="rect">
            <a:avLst/>
          </a:prstGeom>
        </p:spPr>
      </p:pic>
      <p:sp>
        <p:nvSpPr>
          <p:cNvPr id="22" name="Retângulo 21"/>
          <p:cNvSpPr/>
          <p:nvPr userDrawn="1"/>
        </p:nvSpPr>
        <p:spPr>
          <a:xfrm>
            <a:off x="3023928" y="980728"/>
            <a:ext cx="90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 userDrawn="1"/>
        </p:nvSpPr>
        <p:spPr>
          <a:xfrm>
            <a:off x="8244000" y="6336704"/>
            <a:ext cx="900000" cy="521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 userDrawn="1"/>
        </p:nvSpPr>
        <p:spPr>
          <a:xfrm>
            <a:off x="7236296" y="6336704"/>
            <a:ext cx="900000" cy="521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 userDrawn="1"/>
        </p:nvSpPr>
        <p:spPr>
          <a:xfrm>
            <a:off x="6228184" y="6336704"/>
            <a:ext cx="900000" cy="521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84" y="886560"/>
            <a:ext cx="2466424" cy="9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0" name="Imagem 9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2" name="Imagem 11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3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0" name="Imagem 9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2" name="Imagem 11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3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0" name="Imagem 9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2" name="Imagem 11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3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0" name="Imagem 9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2" name="Imagem 11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3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9" name="Imagem 8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1" name="Imagem 10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2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1" name="Imagem 10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3" name="Imagem 12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4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1" name="Imagem 10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3" name="Imagem 12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4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1" name="Imagem 10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3" name="Imagem 12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4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B8CF6-5E3C-479B-A58F-45EF7499DC11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05626-E412-4407-946F-D03316360A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5626-E412-4407-946F-D03316360AA7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811" t="4458" r="323"/>
          <a:stretch>
            <a:fillRect/>
          </a:stretch>
        </p:blipFill>
        <p:spPr bwMode="auto">
          <a:xfrm>
            <a:off x="0" y="0"/>
            <a:ext cx="9108504" cy="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sanemento2.jpg"/>
          <p:cNvPicPr>
            <a:picLocks noChangeAspect="1"/>
          </p:cNvPicPr>
          <p:nvPr userDrawn="1"/>
        </p:nvPicPr>
        <p:blipFill>
          <a:blip r:embed="rId3" cstate="print"/>
          <a:srcRect l="14974" r="9136" b="3501"/>
          <a:stretch>
            <a:fillRect/>
          </a:stretch>
        </p:blipFill>
        <p:spPr>
          <a:xfrm>
            <a:off x="8352000" y="0"/>
            <a:ext cx="792000" cy="764704"/>
          </a:xfrm>
          <a:prstGeom prst="rect">
            <a:avLst/>
          </a:prstGeom>
        </p:spPr>
      </p:pic>
      <p:pic>
        <p:nvPicPr>
          <p:cNvPr id="10" name="Imagem 9" descr="saneamento.jpg"/>
          <p:cNvPicPr>
            <a:picLocks noChangeAspect="1"/>
          </p:cNvPicPr>
          <p:nvPr userDrawn="1"/>
        </p:nvPicPr>
        <p:blipFill>
          <a:blip r:embed="rId4" cstate="print"/>
          <a:srcRect r="33505"/>
          <a:stretch>
            <a:fillRect/>
          </a:stretch>
        </p:blipFill>
        <p:spPr>
          <a:xfrm>
            <a:off x="6660232" y="0"/>
            <a:ext cx="792088" cy="756000"/>
          </a:xfrm>
          <a:prstGeom prst="rect">
            <a:avLst/>
          </a:prstGeom>
        </p:spPr>
      </p:pic>
      <p:pic>
        <p:nvPicPr>
          <p:cNvPr id="12" name="Imagem 11" descr="logo funa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36096" y="6309320"/>
            <a:ext cx="1945606" cy="505352"/>
          </a:xfrm>
          <a:prstGeom prst="rect">
            <a:avLst/>
          </a:prstGeom>
        </p:spPr>
      </p:pic>
      <p:pic>
        <p:nvPicPr>
          <p:cNvPr id="13" name="Picture 2" descr="Resultado de imagem para identidade visual governo feder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28" y="6205178"/>
            <a:ext cx="1296144" cy="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o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o_Microsoft_Word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413902"/>
            <a:ext cx="885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48º Congresso Nacional de Saneamento da </a:t>
            </a:r>
            <a:r>
              <a:rPr lang="pt-BR" sz="2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Assemae</a:t>
            </a:r>
            <a:endParaRPr lang="pt-BR" sz="26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353308"/>
            <a:ext cx="9144000" cy="86177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b="1" baseline="0" dirty="0" smtClean="0">
                <a:solidFill>
                  <a:schemeClr val="bg1"/>
                </a:solidFill>
              </a:rPr>
              <a:t>Departamento de Engenharia de Saúde Pública – DENSP</a:t>
            </a:r>
          </a:p>
          <a:p>
            <a:pPr algn="ctr"/>
            <a:r>
              <a:rPr lang="pt-BR" sz="1600" b="0" baseline="0" dirty="0" smtClean="0">
                <a:solidFill>
                  <a:schemeClr val="bg1"/>
                </a:solidFill>
              </a:rPr>
              <a:t>Coordenação Geral de Engenharia e Arquitetura – CGEAR</a:t>
            </a:r>
          </a:p>
          <a:p>
            <a:pPr algn="ctr"/>
            <a:r>
              <a:rPr lang="pt-BR" sz="1600" b="0" baseline="0" dirty="0" smtClean="0">
                <a:solidFill>
                  <a:schemeClr val="bg1"/>
                </a:solidFill>
              </a:rPr>
              <a:t>Coordenação de </a:t>
            </a:r>
            <a:r>
              <a:rPr lang="pt-BR" sz="1600" dirty="0" err="1" smtClean="0">
                <a:solidFill>
                  <a:schemeClr val="bg1"/>
                </a:solidFill>
              </a:rPr>
              <a:t>Infraestrurura</a:t>
            </a:r>
            <a:r>
              <a:rPr lang="pt-BR" sz="1600" dirty="0" smtClean="0">
                <a:solidFill>
                  <a:schemeClr val="bg1"/>
                </a:solidFill>
              </a:rPr>
              <a:t> em Água e Esgoto</a:t>
            </a:r>
            <a:r>
              <a:rPr lang="pt-BR" sz="1600" b="0" baseline="0" dirty="0" smtClean="0">
                <a:solidFill>
                  <a:schemeClr val="bg1"/>
                </a:solidFill>
              </a:rPr>
              <a:t> – COENG</a:t>
            </a:r>
            <a:endParaRPr lang="pt-BR" sz="1600" b="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3848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Brasília, 28 de maio de 2018.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0" y="350142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Alternativas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Financiamentos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</a:t>
            </a:r>
            <a:endParaRPr lang="pt-BR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aneamento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úblico</a:t>
            </a:r>
            <a:endParaRPr lang="pt-B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Nacional de Saneamento Básico - </a:t>
            </a:r>
            <a:r>
              <a:rPr lang="pt-BR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3690" y="5589240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Obs</a:t>
            </a:r>
            <a:r>
              <a:rPr lang="pt-BR" sz="1400" b="1" dirty="0" smtClean="0">
                <a:solidFill>
                  <a:srgbClr val="002060"/>
                </a:solidFill>
              </a:rPr>
              <a:t>. 1: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>
                <a:solidFill>
                  <a:srgbClr val="002060"/>
                </a:solidFill>
              </a:rPr>
              <a:t>Considera-se que os recursos desembolsados para fazer frente aos investimentos </a:t>
            </a:r>
            <a:endParaRPr lang="pt-BR" sz="1400" dirty="0" smtClean="0">
              <a:solidFill>
                <a:srgbClr val="002060"/>
              </a:solidFill>
            </a:endParaRPr>
          </a:p>
          <a:p>
            <a:pPr algn="ctr"/>
            <a:r>
              <a:rPr lang="pt-BR" sz="1400" dirty="0" smtClean="0">
                <a:solidFill>
                  <a:srgbClr val="002060"/>
                </a:solidFill>
              </a:rPr>
              <a:t>do </a:t>
            </a:r>
            <a:r>
              <a:rPr lang="pt-BR" sz="1400" dirty="0" err="1">
                <a:solidFill>
                  <a:srgbClr val="002060"/>
                </a:solidFill>
              </a:rPr>
              <a:t>Plansab</a:t>
            </a:r>
            <a:r>
              <a:rPr lang="pt-BR" sz="1400" dirty="0">
                <a:solidFill>
                  <a:srgbClr val="002060"/>
                </a:solidFill>
              </a:rPr>
              <a:t> são todos aqueles realizados a partir de 2011</a:t>
            </a:r>
            <a:r>
              <a:rPr lang="pt-BR" sz="1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Obs. 2: </a:t>
            </a:r>
            <a:r>
              <a:rPr lang="pt-BR" sz="1400" dirty="0" smtClean="0">
                <a:solidFill>
                  <a:srgbClr val="002060"/>
                </a:solidFill>
              </a:rPr>
              <a:t>Consideram-se as metas do </a:t>
            </a:r>
            <a:r>
              <a:rPr lang="pt-BR" sz="1400" dirty="0" err="1" smtClean="0">
                <a:solidFill>
                  <a:srgbClr val="002060"/>
                </a:solidFill>
              </a:rPr>
              <a:t>Plansab</a:t>
            </a:r>
            <a:r>
              <a:rPr lang="pt-BR" sz="1400" dirty="0" smtClean="0">
                <a:solidFill>
                  <a:srgbClr val="002060"/>
                </a:solidFill>
              </a:rPr>
              <a:t> 2014-2033.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268760"/>
            <a:ext cx="6853220" cy="3888432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9" name="CaixaDeTexto 8"/>
          <p:cNvSpPr txBox="1"/>
          <p:nvPr/>
        </p:nvSpPr>
        <p:spPr>
          <a:xfrm>
            <a:off x="3335871" y="5199290"/>
            <a:ext cx="2728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</a:t>
            </a:r>
            <a:r>
              <a:rPr lang="pt-BR" sz="1200" dirty="0" err="1" smtClean="0">
                <a:solidFill>
                  <a:srgbClr val="002060"/>
                </a:solidFill>
              </a:rPr>
              <a:t>Plansab</a:t>
            </a:r>
            <a:r>
              <a:rPr lang="pt-BR" sz="1200" dirty="0" smtClean="0">
                <a:solidFill>
                  <a:srgbClr val="002060"/>
                </a:solidFill>
              </a:rPr>
              <a:t> e relatório </a:t>
            </a:r>
            <a:r>
              <a:rPr lang="pt-BR" sz="1200" dirty="0" err="1" smtClean="0">
                <a:solidFill>
                  <a:srgbClr val="002060"/>
                </a:solidFill>
              </a:rPr>
              <a:t>Plansab</a:t>
            </a:r>
            <a:r>
              <a:rPr lang="pt-BR" sz="1200" dirty="0" smtClean="0">
                <a:solidFill>
                  <a:srgbClr val="002060"/>
                </a:solidFill>
              </a:rPr>
              <a:t> 2016. 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4276" y="2200682"/>
            <a:ext cx="369332" cy="18103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 em R$ milhões 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Nacional de Saneamento Básico - </a:t>
            </a:r>
            <a:r>
              <a:rPr lang="pt-BR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3690" y="5589240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Obs</a:t>
            </a:r>
            <a:r>
              <a:rPr lang="pt-BR" sz="1400" b="1" dirty="0" smtClean="0">
                <a:solidFill>
                  <a:srgbClr val="002060"/>
                </a:solidFill>
              </a:rPr>
              <a:t>. 1: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>
                <a:solidFill>
                  <a:srgbClr val="002060"/>
                </a:solidFill>
              </a:rPr>
              <a:t>Considera-se que os recursos desembolsados para fazer frente aos investimentos </a:t>
            </a:r>
            <a:endParaRPr lang="pt-BR" sz="1400" dirty="0" smtClean="0">
              <a:solidFill>
                <a:srgbClr val="002060"/>
              </a:solidFill>
            </a:endParaRPr>
          </a:p>
          <a:p>
            <a:pPr algn="ctr"/>
            <a:r>
              <a:rPr lang="pt-BR" sz="1400" dirty="0" smtClean="0">
                <a:solidFill>
                  <a:srgbClr val="002060"/>
                </a:solidFill>
              </a:rPr>
              <a:t>do </a:t>
            </a:r>
            <a:r>
              <a:rPr lang="pt-BR" sz="1400" dirty="0" err="1">
                <a:solidFill>
                  <a:srgbClr val="002060"/>
                </a:solidFill>
              </a:rPr>
              <a:t>Plansab</a:t>
            </a:r>
            <a:r>
              <a:rPr lang="pt-BR" sz="1400" dirty="0">
                <a:solidFill>
                  <a:srgbClr val="002060"/>
                </a:solidFill>
              </a:rPr>
              <a:t> são todos aqueles realizados a partir de 2011</a:t>
            </a:r>
            <a:r>
              <a:rPr lang="pt-BR" sz="1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Obs. 2: </a:t>
            </a:r>
            <a:r>
              <a:rPr lang="pt-BR" sz="1400" dirty="0" smtClean="0">
                <a:solidFill>
                  <a:srgbClr val="002060"/>
                </a:solidFill>
              </a:rPr>
              <a:t>Consideram-se as metas do </a:t>
            </a:r>
            <a:r>
              <a:rPr lang="pt-BR" sz="1400" dirty="0" err="1" smtClean="0">
                <a:solidFill>
                  <a:srgbClr val="002060"/>
                </a:solidFill>
              </a:rPr>
              <a:t>Plansab</a:t>
            </a:r>
            <a:r>
              <a:rPr lang="pt-BR" sz="1400" dirty="0" smtClean="0">
                <a:solidFill>
                  <a:srgbClr val="002060"/>
                </a:solidFill>
              </a:rPr>
              <a:t> 2014-2018.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35871" y="5199290"/>
            <a:ext cx="27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</a:t>
            </a:r>
            <a:r>
              <a:rPr lang="pt-BR" sz="1200" dirty="0" err="1" smtClean="0">
                <a:solidFill>
                  <a:srgbClr val="002060"/>
                </a:solidFill>
              </a:rPr>
              <a:t>Plansab</a:t>
            </a:r>
            <a:r>
              <a:rPr lang="pt-BR" sz="1200" dirty="0" smtClean="0">
                <a:solidFill>
                  <a:srgbClr val="002060"/>
                </a:solidFill>
              </a:rPr>
              <a:t> x relatório </a:t>
            </a:r>
            <a:r>
              <a:rPr lang="pt-BR" sz="1200" dirty="0" err="1" smtClean="0">
                <a:solidFill>
                  <a:srgbClr val="002060"/>
                </a:solidFill>
              </a:rPr>
              <a:t>Plansab</a:t>
            </a:r>
            <a:r>
              <a:rPr lang="pt-BR" sz="1200" dirty="0" smtClean="0">
                <a:solidFill>
                  <a:srgbClr val="002060"/>
                </a:solidFill>
              </a:rPr>
              <a:t> 2016. 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2200682"/>
            <a:ext cx="369332" cy="18103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 em R$ milhões 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980"/>
          <a:stretch/>
        </p:blipFill>
        <p:spPr>
          <a:xfrm>
            <a:off x="971600" y="1012459"/>
            <a:ext cx="7272808" cy="4081716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8732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Prestação de Serviços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16664"/>
              </p:ext>
            </p:extLst>
          </p:nvPr>
        </p:nvGraphicFramePr>
        <p:xfrm>
          <a:off x="432048" y="764704"/>
          <a:ext cx="8388424" cy="381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842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Evolução Histórica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16234" y="1280373"/>
            <a:ext cx="686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Cobertura dos Serviços</a:t>
            </a:r>
            <a:endParaRPr lang="pt-BR" sz="16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63441"/>
              </p:ext>
            </p:extLst>
          </p:nvPr>
        </p:nvGraphicFramePr>
        <p:xfrm>
          <a:off x="251520" y="2825934"/>
          <a:ext cx="4295991" cy="28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251520" y="5718448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000066"/>
                </a:solidFill>
                <a:latin typeface="Arial Narrow" panose="020B0606020202030204" pitchFamily="34" charset="0"/>
              </a:rPr>
              <a:t>Fonte:  </a:t>
            </a:r>
            <a:r>
              <a:rPr lang="pt-BR" sz="9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IBGE – Censo Demográfico 1970, 1980, 1991, 2000 e 2010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0430" y="2320427"/>
            <a:ext cx="43270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5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Evolução da Cobertura por rede de distribuição de água, domicílios urbanos e domicílios totais. Brasil, 1970 a 2010</a:t>
            </a:r>
            <a:endParaRPr lang="pt-BR" sz="125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16016" y="5718448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003300"/>
                </a:solidFill>
                <a:latin typeface="Arial Narrow" panose="020B0606020202030204" pitchFamily="34" charset="0"/>
              </a:rPr>
              <a:t>Fonte:  IBGE – Censo Demográfico 1970, 1980, 1991, 2000 e 2010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16016" y="2348880"/>
            <a:ext cx="423788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50" b="1" dirty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Evolução da Cobertura por coletora de esgoto, domicílios urbanos e domicílios totais. Brasil, 1970 a 2010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003224"/>
              </p:ext>
            </p:extLst>
          </p:nvPr>
        </p:nvGraphicFramePr>
        <p:xfrm>
          <a:off x="4726601" y="2825933"/>
          <a:ext cx="4309896" cy="286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45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Prestação de Serviços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04602"/>
              </p:ext>
            </p:extLst>
          </p:nvPr>
        </p:nvGraphicFramePr>
        <p:xfrm>
          <a:off x="432048" y="764704"/>
          <a:ext cx="8388424" cy="381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842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Evolução Histórica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16234" y="1280373"/>
            <a:ext cx="686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Cobertura dos Serviços</a:t>
            </a:r>
            <a:endParaRPr lang="pt-BR" sz="16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1560" y="5596984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000066"/>
                </a:solidFill>
                <a:latin typeface="Arial Narrow" panose="020B0606020202030204" pitchFamily="34" charset="0"/>
              </a:rPr>
              <a:t>Fonte:  </a:t>
            </a:r>
            <a:r>
              <a:rPr lang="pt-BR" sz="9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IBGE – Pesquisa Nacional de Amostra de Domicílios - PNAD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51520" y="1786978"/>
            <a:ext cx="8424936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5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Tipos de soluções em abastecimento de água – percentuais de domicílios urbanos, rurais e totais no ano de 2015.</a:t>
            </a:r>
            <a:endParaRPr lang="pt-BR" sz="125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467888"/>
              </p:ext>
            </p:extLst>
          </p:nvPr>
        </p:nvGraphicFramePr>
        <p:xfrm>
          <a:off x="498867" y="2249870"/>
          <a:ext cx="8097288" cy="31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80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576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Prestação de Serviços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76943"/>
              </p:ext>
            </p:extLst>
          </p:nvPr>
        </p:nvGraphicFramePr>
        <p:xfrm>
          <a:off x="432048" y="743744"/>
          <a:ext cx="8388424" cy="381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842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Evolução Histórica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16234" y="1196752"/>
            <a:ext cx="686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Cobertura dos Serviços</a:t>
            </a:r>
            <a:endParaRPr lang="pt-BR" sz="16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932040" y="6141587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003300"/>
                </a:solidFill>
                <a:latin typeface="Arial Narrow" panose="020B0606020202030204" pitchFamily="34" charset="0"/>
              </a:rPr>
              <a:t>Fonte:  IBGE – Pesquisa Nacional de Amostra de Domicílios - PNAD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625243" y="1628800"/>
            <a:ext cx="4356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50" b="1" dirty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pt-BR" sz="1250" b="1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ipos de soluções em esgotamento sanitário – percentuais de domicílios </a:t>
            </a:r>
            <a:r>
              <a:rPr lang="pt-BR" sz="1250" b="1" u="sng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rurais</a:t>
            </a:r>
            <a:r>
              <a:rPr lang="pt-BR" sz="1250" b="1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no ano de 2015.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11560" y="6150496"/>
            <a:ext cx="3528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000066"/>
                </a:solidFill>
                <a:latin typeface="Arial Narrow" panose="020B0606020202030204" pitchFamily="34" charset="0"/>
              </a:rPr>
              <a:t>Fonte:  </a:t>
            </a:r>
            <a:r>
              <a:rPr lang="pt-BR" sz="9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IBGE – Pesquisa Nacional de Amostra de Domicílios - PNAD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51520" y="1642962"/>
            <a:ext cx="41168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50" b="1" dirty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pt-BR" sz="125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ipos de soluções em esgotamento sanitário – percentuais de domicílios </a:t>
            </a:r>
            <a:r>
              <a:rPr lang="pt-BR" sz="1250" b="1" u="sng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urbanos</a:t>
            </a:r>
            <a:r>
              <a:rPr lang="pt-BR" sz="125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no ano de 2015.</a:t>
            </a:r>
            <a:endParaRPr lang="pt-BR" sz="125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77" y="2096026"/>
            <a:ext cx="32861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5904655" cy="76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Prestação de Serviços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79496"/>
              </p:ext>
            </p:extLst>
          </p:nvPr>
        </p:nvGraphicFramePr>
        <p:xfrm>
          <a:off x="432048" y="764704"/>
          <a:ext cx="8388424" cy="381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842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Político e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16234" y="1280373"/>
            <a:ext cx="686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Municípios operados com Abastecimento de Água. Brasil 2016</a:t>
            </a:r>
            <a:endParaRPr lang="pt-BR" sz="16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43608" y="5909210"/>
            <a:ext cx="6300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000066"/>
                </a:solidFill>
                <a:latin typeface="Arial Narrow" panose="020B0606020202030204" pitchFamily="34" charset="0"/>
              </a:rPr>
              <a:t>Fonte:  </a:t>
            </a:r>
            <a:r>
              <a:rPr lang="pt-BR" sz="10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SNIS/Ministério das Cidades. 2016 </a:t>
            </a:r>
            <a:endParaRPr lang="pt-BR" sz="10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/>
          <a:stretch/>
        </p:blipFill>
        <p:spPr bwMode="auto">
          <a:xfrm>
            <a:off x="1170432" y="1720828"/>
            <a:ext cx="7038708" cy="4156444"/>
          </a:xfrm>
          <a:prstGeom prst="rect">
            <a:avLst/>
          </a:prstGeom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5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Prestação de Serviços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84754"/>
              </p:ext>
            </p:extLst>
          </p:nvPr>
        </p:nvGraphicFramePr>
        <p:xfrm>
          <a:off x="432048" y="764704"/>
          <a:ext cx="8388424" cy="381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842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Político e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16234" y="1280373"/>
            <a:ext cx="686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Municípios operados com Esgotamento Sanitário. Brasil 2016</a:t>
            </a:r>
            <a:endParaRPr lang="pt-BR" sz="16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3608" y="5765194"/>
            <a:ext cx="6300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000066"/>
                </a:solidFill>
                <a:latin typeface="Arial Narrow" panose="020B0606020202030204" pitchFamily="34" charset="0"/>
              </a:rPr>
              <a:t>Fonte:  </a:t>
            </a:r>
            <a:r>
              <a:rPr lang="pt-BR" sz="10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SNIS/Ministério das Cidades.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7258"/>
            <a:ext cx="6863172" cy="3981519"/>
          </a:xfrm>
          <a:prstGeom prst="rect">
            <a:avLst/>
          </a:prstGeom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Prestação de Serviços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95514"/>
              </p:ext>
            </p:extLst>
          </p:nvPr>
        </p:nvGraphicFramePr>
        <p:xfrm>
          <a:off x="432048" y="764704"/>
          <a:ext cx="8388424" cy="381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8842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Político e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16234" y="1280373"/>
            <a:ext cx="686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Dados Financeiros dos prestadores de serviço – Abastecimento de Água</a:t>
            </a:r>
            <a:endParaRPr lang="pt-BR" sz="16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3608" y="5877272"/>
            <a:ext cx="6300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000066"/>
                </a:solidFill>
                <a:latin typeface="Arial Narrow" panose="020B0606020202030204" pitchFamily="34" charset="0"/>
              </a:rPr>
              <a:t>Fonte:  </a:t>
            </a:r>
            <a:r>
              <a:rPr lang="pt-BR" sz="10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SNIS/Ministério das Cidades.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3" y="1628800"/>
            <a:ext cx="8552587" cy="4219321"/>
          </a:xfrm>
          <a:prstGeom prst="rect">
            <a:avLst/>
          </a:prstGeom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Fundação Nacional de Saúde –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4434"/>
            <a:ext cx="3456384" cy="25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-1" b="6685"/>
          <a:stretch/>
        </p:blipFill>
        <p:spPr bwMode="auto">
          <a:xfrm>
            <a:off x="683568" y="2778231"/>
            <a:ext cx="3864615" cy="120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9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Fundação Nacional de Saúde –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2814" b="-1"/>
          <a:stretch/>
        </p:blipFill>
        <p:spPr>
          <a:xfrm>
            <a:off x="1475656" y="836712"/>
            <a:ext cx="6105525" cy="53285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970952" y="836712"/>
            <a:ext cx="3173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Portaria MS nº 270, de 27 de fevereiro de 2014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0598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Aspectos normativos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75608"/>
              </p:ext>
            </p:extLst>
          </p:nvPr>
        </p:nvGraphicFramePr>
        <p:xfrm>
          <a:off x="323528" y="671736"/>
          <a:ext cx="8240736" cy="381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4073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Constituição</a:t>
                      </a:r>
                      <a:r>
                        <a:rPr lang="pt-BR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Federal</a:t>
                      </a:r>
                      <a:endParaRPr lang="pt-BR" sz="2400" b="1" kern="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323528" y="2636912"/>
            <a:ext cx="403244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66"/>
                </a:solidFill>
                <a:latin typeface="Arial Narrow" panose="020B0606020202030204" pitchFamily="34" charset="0"/>
              </a:rPr>
              <a:t>Titularidade dos Municípios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Entendimento histórico de </a:t>
            </a:r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</a:rPr>
              <a:t>que a titularidade dos serviços de saneamento é dos Municípios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Considerados serviços de </a:t>
            </a:r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</a:rPr>
              <a:t>interesse local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932040" y="2636912"/>
            <a:ext cx="374441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Conflito Federativo pela </a:t>
            </a:r>
            <a:r>
              <a:rPr lang="pt-BR" b="1" dirty="0">
                <a:solidFill>
                  <a:srgbClr val="000066"/>
                </a:solidFill>
                <a:latin typeface="Arial Narrow" panose="020B0606020202030204" pitchFamily="34" charset="0"/>
              </a:rPr>
              <a:t>Titularidade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</a:rPr>
              <a:t>Disputa entre Estados e Municípios pela titularidade dos serviços nas Regiões Metropolitanas </a:t>
            </a:r>
          </a:p>
          <a:p>
            <a:pPr lvl="1"/>
            <a:endParaRPr lang="pt-BR" altLang="pt-BR" dirty="0">
              <a:solidFill>
                <a:srgbClr val="000066"/>
              </a:solidFill>
            </a:endParaRPr>
          </a:p>
          <a:p>
            <a:pPr algn="ctr"/>
            <a:endParaRPr lang="pt-BR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9408" y="1196752"/>
            <a:ext cx="8317048" cy="11521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srgbClr val="000066"/>
                </a:solidFill>
                <a:latin typeface="Arial Narrow" panose="020B0606020202030204" pitchFamily="34" charset="0"/>
              </a:rPr>
              <a:t>O Governo Federal tem atuação limitada no setor de saneamento: não é o titular da prestação dos serviços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srgbClr val="000066"/>
                </a:solidFill>
                <a:latin typeface="Arial Narrow" panose="020B0606020202030204" pitchFamily="34" charset="0"/>
              </a:rPr>
              <a:t>A União não é o Ente Federado responsável direto pelo planejamento e prestação dos serviços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27584" y="4437112"/>
            <a:ext cx="7200800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Complexas Relações Federativas</a:t>
            </a:r>
            <a:endParaRPr lang="pt-BR" b="1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Relações de cooperação e de conflito entre os Entes Federativos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Aspectos de competência comum entre os Entes Federativos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b="1" dirty="0" smtClean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pt-BR" sz="1200" i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“</a:t>
            </a:r>
            <a:r>
              <a:rPr lang="pt-BR" sz="1200" i="1" dirty="0">
                <a:solidFill>
                  <a:srgbClr val="000066"/>
                </a:solidFill>
                <a:latin typeface="Arial Narrow" panose="020B0606020202030204" pitchFamily="34" charset="0"/>
              </a:rPr>
              <a:t>Art. 23. É competência comum da União, dos Estados, do Distrito Federal e dos Municípios:</a:t>
            </a:r>
            <a:endParaRPr lang="pt-BR" sz="1200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pt-BR" sz="1200" i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............................................................................................................................</a:t>
            </a:r>
            <a:endParaRPr lang="pt-BR" sz="1200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pt-BR" sz="1200" i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IX</a:t>
            </a:r>
            <a:r>
              <a:rPr lang="pt-BR" sz="1200" i="1" dirty="0">
                <a:solidFill>
                  <a:srgbClr val="000066"/>
                </a:solidFill>
                <a:latin typeface="Arial Narrow" panose="020B0606020202030204" pitchFamily="34" charset="0"/>
              </a:rPr>
              <a:t> - promover programas de construção de moradias e a melhoria das condições habitacionais e de saneamento básico;</a:t>
            </a:r>
            <a:endParaRPr lang="pt-BR" sz="1200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r>
              <a:rPr lang="pt-BR" sz="1400" i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...........................................................................................................................”</a:t>
            </a:r>
            <a:endParaRPr lang="pt-BR" sz="1400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Fundação Nacional de Saúde –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95536" y="1198488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MISSÃO</a:t>
            </a:r>
          </a:p>
          <a:p>
            <a:pPr marL="342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marL="36000" marR="0" lvl="0" algn="ctr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saúde pública e a inclusão social por meio de ações de saneamento e saúde ambiental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" marR="0" lvl="0" algn="ctr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6000"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ATRIBUIÇÕES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marL="36000" marR="0" lvl="0" algn="ctr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 - fomentar soluções de saneamento para prevenção e controle de doenças; e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- formular e implementar ações de promoção e proteção à saúde relacionadas com as ações estabelecidas pelo Subsistema Nacional de Vigilância em Saúde Ambiental.</a:t>
            </a:r>
          </a:p>
        </p:txBody>
      </p:sp>
    </p:spTree>
    <p:extLst>
      <p:ext uri="{BB962C8B-B14F-4D97-AF65-F5344CB8AC3E}">
        <p14:creationId xmlns:p14="http://schemas.microsoft.com/office/powerpoint/2010/main" val="1401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Nacional de Saneamento Básico - </a:t>
            </a:r>
            <a:r>
              <a:rPr lang="pt-B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cxnSp>
        <p:nvCxnSpPr>
          <p:cNvPr id="8" name="Conector angulado 19"/>
          <p:cNvCxnSpPr/>
          <p:nvPr/>
        </p:nvCxnSpPr>
        <p:spPr>
          <a:xfrm rot="16200000" flipH="1">
            <a:off x="5326857" y="1508037"/>
            <a:ext cx="1223962" cy="273685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14"/>
          <p:cNvCxnSpPr/>
          <p:nvPr/>
        </p:nvCxnSpPr>
        <p:spPr>
          <a:xfrm rot="5400000">
            <a:off x="2575719" y="1368337"/>
            <a:ext cx="1223963" cy="2771775"/>
          </a:xfrm>
          <a:prstGeom prst="bentConnector3">
            <a:avLst>
              <a:gd name="adj1" fmla="val 6018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857500" y="1815218"/>
            <a:ext cx="3429000" cy="511175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Programas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rot="5400000">
            <a:off x="3978276" y="2920118"/>
            <a:ext cx="118745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71500" y="3375731"/>
            <a:ext cx="2409825" cy="782637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Saneamento Básico Integrado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21075" y="3377318"/>
            <a:ext cx="2124075" cy="782638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cs typeface="Arial" pitchFamily="34" charset="0"/>
              </a:rPr>
              <a:t>Saneamento Rural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73788" y="3374143"/>
            <a:ext cx="2124075" cy="782638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Saneamento Estruturante</a:t>
            </a:r>
          </a:p>
        </p:txBody>
      </p:sp>
      <p:sp>
        <p:nvSpPr>
          <p:cNvPr id="15" name="CaixaDeTexto 23"/>
          <p:cNvSpPr txBox="1">
            <a:spLocks noChangeArrowheads="1"/>
          </p:cNvSpPr>
          <p:nvPr/>
        </p:nvSpPr>
        <p:spPr bwMode="auto">
          <a:xfrm>
            <a:off x="642938" y="4252031"/>
            <a:ext cx="2143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+mn-lt"/>
              </a:rPr>
              <a:t>Ministério das Cidades</a:t>
            </a:r>
          </a:p>
        </p:txBody>
      </p:sp>
      <p:sp>
        <p:nvSpPr>
          <p:cNvPr id="16" name="CaixaDeTexto 23"/>
          <p:cNvSpPr txBox="1">
            <a:spLocks noChangeArrowheads="1"/>
          </p:cNvSpPr>
          <p:nvPr/>
        </p:nvSpPr>
        <p:spPr bwMode="auto">
          <a:xfrm>
            <a:off x="6286500" y="4247268"/>
            <a:ext cx="2143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+mn-lt"/>
              </a:rPr>
              <a:t>Ministério das Cidades</a:t>
            </a:r>
          </a:p>
        </p:txBody>
      </p:sp>
      <p:sp>
        <p:nvSpPr>
          <p:cNvPr id="17" name="CaixaDeTexto 23"/>
          <p:cNvSpPr txBox="1">
            <a:spLocks noChangeArrowheads="1"/>
          </p:cNvSpPr>
          <p:nvPr/>
        </p:nvSpPr>
        <p:spPr bwMode="auto">
          <a:xfrm>
            <a:off x="3514725" y="4244093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Ministério da Saúde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(Funasa)</a:t>
            </a:r>
          </a:p>
        </p:txBody>
      </p:sp>
      <p:sp>
        <p:nvSpPr>
          <p:cNvPr id="18" name="CaixaDeTexto 23"/>
          <p:cNvSpPr txBox="1">
            <a:spLocks noChangeArrowheads="1"/>
          </p:cNvSpPr>
          <p:nvPr/>
        </p:nvSpPr>
        <p:spPr bwMode="auto">
          <a:xfrm>
            <a:off x="714363" y="4728046"/>
            <a:ext cx="2143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Ministério da Saúde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(</a:t>
            </a:r>
            <a:r>
              <a:rPr lang="pt-BR" sz="1600" dirty="0" err="1">
                <a:solidFill>
                  <a:srgbClr val="C00000"/>
                </a:solidFill>
                <a:latin typeface="+mn-lt"/>
              </a:rPr>
              <a:t>Funasa</a:t>
            </a:r>
            <a:r>
              <a:rPr lang="pt-BR" sz="16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Municípios com até 50 mil habitantes</a:t>
            </a:r>
          </a:p>
        </p:txBody>
      </p:sp>
      <p:sp>
        <p:nvSpPr>
          <p:cNvPr id="19" name="CaixaDeTexto 23"/>
          <p:cNvSpPr txBox="1">
            <a:spLocks noChangeArrowheads="1"/>
          </p:cNvSpPr>
          <p:nvPr/>
        </p:nvSpPr>
        <p:spPr bwMode="auto">
          <a:xfrm>
            <a:off x="6286512" y="4728046"/>
            <a:ext cx="2143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Ministério da Saúde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(</a:t>
            </a:r>
            <a:r>
              <a:rPr lang="pt-BR" sz="1600" dirty="0" err="1">
                <a:solidFill>
                  <a:srgbClr val="C00000"/>
                </a:solidFill>
                <a:latin typeface="+mn-lt"/>
              </a:rPr>
              <a:t>Funasa</a:t>
            </a:r>
            <a:r>
              <a:rPr lang="pt-BR" sz="16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+mn-lt"/>
              </a:rPr>
              <a:t>Municípios com até 50 mil habitantes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848777" y="1074276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38051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Ações em Saneamento – Funasa 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39552" y="1700808"/>
            <a:ext cx="388843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MEDIDAS </a:t>
            </a:r>
          </a:p>
          <a:p>
            <a:pPr marL="342900" marR="0" lvl="0" indent="-342900" algn="ctr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ESTRUTURAIS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858208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Sistemas de Abastecimento de Água 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1317065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Sistemas de Esgotamento Sanitário 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1764090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Sist. Público de Resíduos Sólidos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2206764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Drenagem Urbana*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72000" y="2653789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Melhorias Sanitárias Domiciliares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72000" y="4064715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Apoio à Gestão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1580" y="4307591"/>
            <a:ext cx="338437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MEDIDAS </a:t>
            </a:r>
          </a:p>
          <a:p>
            <a:pPr marL="36000"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ESTRUTURANTES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72000" y="4507389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Educação em Saúde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572000" y="4950063"/>
            <a:ext cx="4162772" cy="783193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Apoio ao Controle e Qualidade da Água para Consumo Humano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3100814"/>
            <a:ext cx="4162772" cy="442674"/>
          </a:xfrm>
          <a:prstGeom prst="roundRect">
            <a:avLst/>
          </a:prstGeom>
          <a:gradFill>
            <a:gsLst>
              <a:gs pos="20000">
                <a:schemeClr val="accent3">
                  <a:tint val="9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Melhorias Habitacionais*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072106"/>
              </p:ext>
            </p:extLst>
          </p:nvPr>
        </p:nvGraphicFramePr>
        <p:xfrm>
          <a:off x="251521" y="980728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8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6078670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Obs.:</a:t>
            </a:r>
            <a:r>
              <a:rPr lang="pt-BR" sz="1400" dirty="0">
                <a:solidFill>
                  <a:srgbClr val="002060"/>
                </a:solidFill>
              </a:rPr>
              <a:t> </a:t>
            </a:r>
            <a:r>
              <a:rPr lang="pt-BR" sz="1400" dirty="0" smtClean="0">
                <a:solidFill>
                  <a:srgbClr val="002060"/>
                </a:solidFill>
              </a:rPr>
              <a:t>Considera-se o período de 2011-2017.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95309" y="5874625"/>
            <a:ext cx="508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Fonte: SIGA extraído com auxílio do </a:t>
            </a:r>
            <a:r>
              <a:rPr lang="pt-BR" sz="1200" i="1" dirty="0">
                <a:solidFill>
                  <a:srgbClr val="002060"/>
                </a:solidFill>
              </a:rPr>
              <a:t>Business </a:t>
            </a:r>
            <a:r>
              <a:rPr lang="pt-BR" sz="1200" i="1" dirty="0" err="1">
                <a:solidFill>
                  <a:srgbClr val="002060"/>
                </a:solidFill>
              </a:rPr>
              <a:t>Intelligence</a:t>
            </a:r>
            <a:r>
              <a:rPr lang="pt-BR" sz="1200" i="1" dirty="0">
                <a:solidFill>
                  <a:srgbClr val="002060"/>
                </a:solidFill>
              </a:rPr>
              <a:t> </a:t>
            </a:r>
            <a:r>
              <a:rPr lang="pt-BR" sz="1200" dirty="0">
                <a:solidFill>
                  <a:srgbClr val="002060"/>
                </a:solidFill>
              </a:rPr>
              <a:t>– BI em 15/05/2018.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22468" r="21074"/>
          <a:stretch/>
        </p:blipFill>
        <p:spPr>
          <a:xfrm>
            <a:off x="755576" y="1261467"/>
            <a:ext cx="3384377" cy="35595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l="21953" r="21794"/>
          <a:stretch/>
        </p:blipFill>
        <p:spPr>
          <a:xfrm>
            <a:off x="5148064" y="1261467"/>
            <a:ext cx="338437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t="3624"/>
          <a:stretch/>
        </p:blipFill>
        <p:spPr>
          <a:xfrm>
            <a:off x="1115616" y="836712"/>
            <a:ext cx="6955932" cy="397467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6078670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Obs.:</a:t>
            </a:r>
            <a:r>
              <a:rPr lang="pt-BR" sz="1400" dirty="0">
                <a:solidFill>
                  <a:srgbClr val="002060"/>
                </a:solidFill>
              </a:rPr>
              <a:t> </a:t>
            </a:r>
            <a:r>
              <a:rPr lang="pt-BR" sz="1400" dirty="0" smtClean="0">
                <a:solidFill>
                  <a:srgbClr val="002060"/>
                </a:solidFill>
              </a:rPr>
              <a:t>Considera-se o período de 2011-2017.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95309" y="5874625"/>
            <a:ext cx="508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Fonte: SIGA extraído com auxílio do </a:t>
            </a:r>
            <a:r>
              <a:rPr lang="pt-BR" sz="1200" i="1" dirty="0">
                <a:solidFill>
                  <a:srgbClr val="002060"/>
                </a:solidFill>
              </a:rPr>
              <a:t>Business </a:t>
            </a:r>
            <a:r>
              <a:rPr lang="pt-BR" sz="1200" i="1" dirty="0" err="1">
                <a:solidFill>
                  <a:srgbClr val="002060"/>
                </a:solidFill>
              </a:rPr>
              <a:t>Intelligence</a:t>
            </a:r>
            <a:r>
              <a:rPr lang="pt-BR" sz="1200" i="1" dirty="0">
                <a:solidFill>
                  <a:srgbClr val="002060"/>
                </a:solidFill>
              </a:rPr>
              <a:t> </a:t>
            </a:r>
            <a:r>
              <a:rPr lang="pt-BR" sz="1200" dirty="0">
                <a:solidFill>
                  <a:srgbClr val="002060"/>
                </a:solidFill>
              </a:rPr>
              <a:t>– BI em 15/05/2018.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741" y="4677343"/>
            <a:ext cx="3881682" cy="11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2166" y="5441879"/>
            <a:ext cx="5099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SIGA extraído com auxílio do </a:t>
            </a:r>
            <a:r>
              <a:rPr lang="pt-BR" sz="1200" i="1" dirty="0" smtClean="0">
                <a:solidFill>
                  <a:srgbClr val="002060"/>
                </a:solidFill>
              </a:rPr>
              <a:t>Business </a:t>
            </a:r>
            <a:r>
              <a:rPr lang="pt-BR" sz="1200" i="1" dirty="0" err="1" smtClean="0">
                <a:solidFill>
                  <a:srgbClr val="002060"/>
                </a:solidFill>
              </a:rPr>
              <a:t>Intelligence</a:t>
            </a:r>
            <a:r>
              <a:rPr lang="pt-BR" sz="1200" i="1" dirty="0" smtClean="0">
                <a:solidFill>
                  <a:srgbClr val="002060"/>
                </a:solidFill>
              </a:rPr>
              <a:t> </a:t>
            </a:r>
            <a:r>
              <a:rPr lang="pt-BR" sz="1200" dirty="0" smtClean="0">
                <a:solidFill>
                  <a:srgbClr val="002060"/>
                </a:solidFill>
              </a:rPr>
              <a:t>– BI em 15/05/2018. 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18292" y="2671859"/>
            <a:ext cx="369332" cy="18103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 em R$ milhões 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76" y="1412776"/>
            <a:ext cx="7174919" cy="3816424"/>
          </a:xfrm>
          <a:prstGeom prst="rect">
            <a:avLst/>
          </a:prstGeom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8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2166" y="5441879"/>
            <a:ext cx="5099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SIGA extraído com auxílio do </a:t>
            </a:r>
            <a:r>
              <a:rPr lang="pt-BR" sz="1200" i="1" dirty="0" smtClean="0">
                <a:solidFill>
                  <a:srgbClr val="002060"/>
                </a:solidFill>
              </a:rPr>
              <a:t>Business </a:t>
            </a:r>
            <a:r>
              <a:rPr lang="pt-BR" sz="1200" i="1" dirty="0" err="1" smtClean="0">
                <a:solidFill>
                  <a:srgbClr val="002060"/>
                </a:solidFill>
              </a:rPr>
              <a:t>Intelligence</a:t>
            </a:r>
            <a:r>
              <a:rPr lang="pt-BR" sz="1200" i="1" dirty="0" smtClean="0">
                <a:solidFill>
                  <a:srgbClr val="002060"/>
                </a:solidFill>
              </a:rPr>
              <a:t> </a:t>
            </a:r>
            <a:r>
              <a:rPr lang="pt-BR" sz="1200" dirty="0" smtClean="0">
                <a:solidFill>
                  <a:srgbClr val="002060"/>
                </a:solidFill>
              </a:rPr>
              <a:t>– BI em 15/05/2018. </a:t>
            </a:r>
            <a:endParaRPr lang="pt-BR" sz="1200" dirty="0">
              <a:solidFill>
                <a:srgbClr val="00206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412776"/>
            <a:ext cx="6950880" cy="3955216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77386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2166" y="5441879"/>
            <a:ext cx="5099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SIGA extraído com auxílio do </a:t>
            </a:r>
            <a:r>
              <a:rPr lang="pt-BR" sz="1200" i="1" dirty="0" smtClean="0">
                <a:solidFill>
                  <a:srgbClr val="002060"/>
                </a:solidFill>
              </a:rPr>
              <a:t>Business </a:t>
            </a:r>
            <a:r>
              <a:rPr lang="pt-BR" sz="1200" i="1" dirty="0" err="1" smtClean="0">
                <a:solidFill>
                  <a:srgbClr val="002060"/>
                </a:solidFill>
              </a:rPr>
              <a:t>Intelligence</a:t>
            </a:r>
            <a:r>
              <a:rPr lang="pt-BR" sz="1200" i="1" dirty="0" smtClean="0">
                <a:solidFill>
                  <a:srgbClr val="002060"/>
                </a:solidFill>
              </a:rPr>
              <a:t> </a:t>
            </a:r>
            <a:r>
              <a:rPr lang="pt-BR" sz="1200" dirty="0" smtClean="0">
                <a:solidFill>
                  <a:srgbClr val="002060"/>
                </a:solidFill>
              </a:rPr>
              <a:t>– BI em 15/05/2018. </a:t>
            </a:r>
            <a:endParaRPr lang="pt-BR" sz="1200" dirty="0">
              <a:solidFill>
                <a:srgbClr val="00206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252537" y="1443037"/>
            <a:ext cx="6638925" cy="3971925"/>
            <a:chOff x="1252537" y="1443037"/>
            <a:chExt cx="6638925" cy="39719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2537" y="1443037"/>
              <a:ext cx="6638925" cy="3971925"/>
            </a:xfrm>
            <a:prstGeom prst="rect">
              <a:avLst/>
            </a:prstGeom>
            <a:effectLst>
              <a:glow rad="127000">
                <a:schemeClr val="tx1"/>
              </a:glow>
            </a:effectLst>
          </p:spPr>
        </p:pic>
        <p:sp>
          <p:nvSpPr>
            <p:cNvPr id="2" name="Retângulo 1"/>
            <p:cNvSpPr/>
            <p:nvPr/>
          </p:nvSpPr>
          <p:spPr>
            <a:xfrm>
              <a:off x="4283968" y="501317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88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72845" y="98072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Investimentos previstos – 2018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15816" y="5958308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de R$856 Milhões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60095" y="6327640"/>
            <a:ext cx="2331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LOA  - Lei nº 13.587/2018 </a:t>
            </a:r>
            <a:endParaRPr lang="pt-BR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524208"/>
              </p:ext>
            </p:extLst>
          </p:nvPr>
        </p:nvGraphicFramePr>
        <p:xfrm>
          <a:off x="251520" y="1440213"/>
          <a:ext cx="8607893" cy="451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7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Aspectos normativos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01030"/>
              </p:ext>
            </p:extLst>
          </p:nvPr>
        </p:nvGraphicFramePr>
        <p:xfrm>
          <a:off x="323528" y="671736"/>
          <a:ext cx="8240736" cy="381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4073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Infraconstitucional</a:t>
                      </a:r>
                      <a:endParaRPr lang="pt-BR" sz="2400" b="1" kern="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9408" y="1196752"/>
            <a:ext cx="8317048" cy="72008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A </a:t>
            </a:r>
            <a:r>
              <a:rPr lang="pt-BR" b="1" dirty="0">
                <a:solidFill>
                  <a:srgbClr val="000066"/>
                </a:solidFill>
                <a:latin typeface="Arial Narrow" panose="020B0606020202030204" pitchFamily="34" charset="0"/>
              </a:rPr>
              <a:t>Lei nº 11.445, de 05 de Janeiro de 2007, instituiu das Diretrizes Nacionais para o Saneamento Básico e da Política Federal de Saneamento </a:t>
            </a:r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Básico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288" y="2132856"/>
            <a:ext cx="3672656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Conceito de Saneamento Básico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Abastecimento de Água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Esgotamento Sanitário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Limpeza Urbana e Manejo de Resíduos Sólidos Urbanos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Drenagem Urbana e Manejo de Águas Pluviais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60032" y="2132856"/>
            <a:ext cx="3672656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Regulação da Prestação dos Serviços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Obrigatória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Responsabilidade do titular dos serviços</a:t>
            </a:r>
          </a:p>
          <a:p>
            <a:pPr marL="742950" lvl="2" indent="-285750" algn="just">
              <a:buFont typeface="Wingdings" panose="05000000000000000000" pitchFamily="2" charset="2"/>
              <a:buChar char="Ø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Possibilidade de delegação para outro órgão e entidade de outro Ente Público, localizado no limite territorial do Estado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95288" y="3645024"/>
            <a:ext cx="3600896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Planejamento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brigatoriedade </a:t>
            </a:r>
            <a:r>
              <a:rPr lang="pt-BR" sz="1300" dirty="0">
                <a:solidFill>
                  <a:schemeClr val="bg1"/>
                </a:solidFill>
                <a:latin typeface="Arial Narrow" panose="020B0606020202030204" pitchFamily="34" charset="0"/>
              </a:rPr>
              <a:t>do titular dos serviços de definir uma política de saneamento básico e elaborar seu respectivo plano de saneamento </a:t>
            </a: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básico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Plano Nacional de Saneamento Básico (PLANSAB)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860032" y="3645024"/>
            <a:ext cx="3672656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Relação Contratual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Obrigatoriedade de contrato de prestação de serviços entre titular e prestadores (contrato de concessão, contrato de programa)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Contrato de prestação de serviços entre prestadores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23528" y="5085184"/>
            <a:ext cx="3672656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Cooperação Federativa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Possibilidade da Gestão Associada: Convênios de Cooperação Federativa e Consórcios Públicos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/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931792" y="5085184"/>
            <a:ext cx="3672656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Controle Social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Instrumentos de participação da sociedade civil nos processos decisórios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Transparência e publicidade das ações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/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72845" y="98072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Investimentos previstos – 2018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11760" y="5693216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de R$856 Milhões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11760" y="6268866"/>
            <a:ext cx="2331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LOA  - Lei nº 13.587/2018 </a:t>
            </a:r>
            <a:endParaRPr lang="pt-BR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979915"/>
              </p:ext>
            </p:extLst>
          </p:nvPr>
        </p:nvGraphicFramePr>
        <p:xfrm>
          <a:off x="339893" y="1442393"/>
          <a:ext cx="8480579" cy="421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Carteira de investimentos da Funasa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08083" y="6392361"/>
            <a:ext cx="2331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LOA  - Lei nº 13.587/2018 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72845" y="880489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Investimentos previstos – 2018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255720"/>
              </p:ext>
            </p:extLst>
          </p:nvPr>
        </p:nvGraphicFramePr>
        <p:xfrm>
          <a:off x="251520" y="1556792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1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5536" y="548680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Universalização do saneamento básico no Brasil;</a:t>
            </a: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Demanda ampliação de aporte de recursos e investimentos no setor;</a:t>
            </a: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Necessidade de aplicação continua de investimentos; </a:t>
            </a: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Cenário socioeconômico atual com redução na arrecadação fiscal;</a:t>
            </a: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Tempo de execução de obras no setor e reflexos nos indicadores de saúde;</a:t>
            </a: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78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Aprimoramento de modelos tarifários e regulatórios;</a:t>
            </a:r>
          </a:p>
          <a:p>
            <a:pPr marL="378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78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Adequação às especificidades locais de cada uma 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“dimensões </a:t>
            </a:r>
            <a:r>
              <a:rPr lang="pt-BR" dirty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saneamento”;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378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78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Necessidade de arranjos institucionais e normativos para aprimoramento do setor saneamento no país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Desafios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>
            <a:picLocks noGrp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9"/>
          <a:stretch/>
        </p:blipFill>
        <p:spPr bwMode="auto">
          <a:xfrm>
            <a:off x="251520" y="785227"/>
            <a:ext cx="8496944" cy="544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465" y="1999708"/>
            <a:ext cx="9144000" cy="41703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Departamento de Engenharia de Saúde Pública –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DENSP</a:t>
            </a:r>
          </a:p>
          <a:p>
            <a:pPr algn="ctr">
              <a:spcBef>
                <a:spcPts val="600"/>
              </a:spcBef>
            </a:pP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Coordenação Geral de Engenharia e Arquitetura –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CGEAR</a:t>
            </a:r>
          </a:p>
          <a:p>
            <a:pPr algn="ctr"/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Coordenação de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Infraestrutura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 Água e Esgoto – 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COENG</a:t>
            </a:r>
          </a:p>
          <a:p>
            <a:pPr algn="ctr"/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claudia.marques@funasa.gov.br</a:t>
            </a:r>
          </a:p>
          <a:p>
            <a:pPr algn="ctr"/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(61)3314-6258</a:t>
            </a:r>
          </a:p>
        </p:txBody>
      </p:sp>
    </p:spTree>
    <p:extLst>
      <p:ext uri="{BB962C8B-B14F-4D97-AF65-F5344CB8AC3E}">
        <p14:creationId xmlns:p14="http://schemas.microsoft.com/office/powerpoint/2010/main" val="2626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Aspectos normativos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88663"/>
              </p:ext>
            </p:extLst>
          </p:nvPr>
        </p:nvGraphicFramePr>
        <p:xfrm>
          <a:off x="323528" y="671736"/>
          <a:ext cx="8240736" cy="381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4073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Infraconstitucional</a:t>
                      </a:r>
                      <a:endParaRPr lang="pt-BR" sz="2400" b="1" kern="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9408" y="1196752"/>
            <a:ext cx="8317048" cy="72008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Da </a:t>
            </a:r>
            <a:r>
              <a:rPr lang="pt-BR" b="1" dirty="0">
                <a:solidFill>
                  <a:srgbClr val="000066"/>
                </a:solidFill>
                <a:latin typeface="Arial Narrow" panose="020B0606020202030204" pitchFamily="34" charset="0"/>
              </a:rPr>
              <a:t>Lei nº 11.445, de 05 de Janeiro de </a:t>
            </a:r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2007, destacam-se: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288" y="2132856"/>
            <a:ext cx="8137400" cy="86409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 </a:t>
            </a:r>
            <a:r>
              <a:rPr lang="pt-BR" dirty="0"/>
              <a:t>maior clareza jurídica a respeito dos contratos de prestação de serviços de saneamento, o que gera uma maior segurança jurídica para a realização de investimentos no setor;</a:t>
            </a:r>
            <a:endParaRPr lang="pt-B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95288" y="3212976"/>
            <a:ext cx="8137400" cy="86409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dirty="0"/>
              <a:t>a obrigatoriedade da elaboração dos </a:t>
            </a:r>
            <a:r>
              <a:rPr lang="pt-BR" dirty="0" err="1"/>
              <a:t>PMSB´s</a:t>
            </a:r>
            <a:r>
              <a:rPr lang="pt-BR" dirty="0"/>
              <a:t>, estabelecendo o planejamento como uma das etapas centrais para a prestação dos serviços;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95536" y="4293096"/>
            <a:ext cx="8137400" cy="86409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dirty="0"/>
              <a:t>a possibilidade de equilíbrio econômico-financeiro, alcançado através da definição de tarifas e metas de investimentos; 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95536" y="5373216"/>
            <a:ext cx="8137400" cy="86409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dirty="0"/>
              <a:t>a obrigatoriedade do estabelecimento de entes reguladores e fiscalizadores, que devem acompanhar e estimular o adequado cumprimento dos contratos e a evolução da prestação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42205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Aspectos normativos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2086"/>
              </p:ext>
            </p:extLst>
          </p:nvPr>
        </p:nvGraphicFramePr>
        <p:xfrm>
          <a:off x="323528" y="671736"/>
          <a:ext cx="8240736" cy="381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4073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Infraconstitucional</a:t>
                      </a:r>
                      <a:endParaRPr lang="pt-BR" sz="2400" b="1" kern="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9408" y="1196752"/>
            <a:ext cx="8317048" cy="72008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Outras normas legais que geram segurança jurídica para o setor saneamento.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288" y="2132856"/>
            <a:ext cx="8425184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latin typeface="Arial Narrow" panose="020B0606020202030204" pitchFamily="34" charset="0"/>
              </a:rPr>
              <a:t>Lei 8.987/95 – Lei das Concessões: </a:t>
            </a:r>
          </a:p>
          <a:p>
            <a:pPr algn="ctr"/>
            <a:r>
              <a:rPr lang="pt-BR" sz="1400" dirty="0"/>
              <a:t>R</a:t>
            </a:r>
            <a:r>
              <a:rPr lang="pt-BR" sz="1400" dirty="0" smtClean="0"/>
              <a:t>egulamenta </a:t>
            </a:r>
            <a:r>
              <a:rPr lang="pt-BR" sz="1400" dirty="0"/>
              <a:t>o regime de concessões e permitiu a participação da iniciativa privada no setor de saneamento;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95288" y="3573016"/>
            <a:ext cx="8425184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atin typeface="Arial Narrow" panose="020B0606020202030204" pitchFamily="34" charset="0"/>
              </a:rPr>
              <a:t>Lei </a:t>
            </a:r>
            <a:r>
              <a:rPr lang="pt-BR" sz="1700" b="1" dirty="0">
                <a:latin typeface="Arial Narrow" panose="020B0606020202030204" pitchFamily="34" charset="0"/>
              </a:rPr>
              <a:t>11.079/04 – Lei das Parcerias Público-Privadas (</a:t>
            </a:r>
            <a:r>
              <a:rPr lang="pt-BR" sz="1700" b="1" dirty="0" err="1">
                <a:latin typeface="Arial Narrow" panose="020B0606020202030204" pitchFamily="34" charset="0"/>
              </a:rPr>
              <a:t>PPP´s</a:t>
            </a:r>
            <a:r>
              <a:rPr lang="pt-BR" sz="1700" b="1" dirty="0" smtClean="0">
                <a:latin typeface="Arial Narrow" panose="020B0606020202030204" pitchFamily="34" charset="0"/>
              </a:rPr>
              <a:t>):</a:t>
            </a:r>
          </a:p>
          <a:p>
            <a:pPr algn="ctr"/>
            <a:r>
              <a:rPr lang="pt-BR" sz="1400" dirty="0"/>
              <a:t>R</a:t>
            </a:r>
            <a:r>
              <a:rPr lang="pt-BR" sz="1400" dirty="0" smtClean="0"/>
              <a:t>egulamenta </a:t>
            </a:r>
            <a:r>
              <a:rPr lang="pt-BR" sz="1400" dirty="0"/>
              <a:t>quatro modalidades de concessão: Concessão comum ou tradicional, fundamentada em receitas autossuficientes e sem contrapartida do Estado; o Concessão comum ou tradicional, com contrapartida do Estado, complementar à receita da concessionária; Concessão patrocinada (receita própria insuficiente), com contrapartida do Estado, complementar à receita da concessionária; o Concessão administrativa sem outra receita que não a do Estado.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95288" y="5050704"/>
            <a:ext cx="8425184" cy="129614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latin typeface="Arial Narrow" panose="020B0606020202030204" pitchFamily="34" charset="0"/>
              </a:rPr>
              <a:t>Lei 11.107/2005 – Lei dos Consórcios Públicos: </a:t>
            </a:r>
            <a:endParaRPr lang="pt-BR" sz="17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1400" dirty="0" smtClean="0"/>
              <a:t>Dispõe sobre normas </a:t>
            </a:r>
            <a:r>
              <a:rPr lang="pt-BR" sz="1400" dirty="0"/>
              <a:t>gerais para a União, os Estados, o Distrito Federal e os Municípios contratarem consórcios públicos para a realização de objetivos de interesse comum. </a:t>
            </a:r>
            <a:endParaRPr lang="pt-B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Nacional de Saneamento Básico - </a:t>
            </a:r>
            <a:r>
              <a:rPr lang="pt-B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395288" y="1700808"/>
            <a:ext cx="3168600" cy="108012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Previsto em Lei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Lei nº 11.445/2007 - Diretrizes Nacionais para o Saneamento Básico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76056" y="1700808"/>
            <a:ext cx="3456384" cy="108012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Aprovado em 2013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Decreto nº 8.141, 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 de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novembro de 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2013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Portaria Interministerial nº 571, de  05 de dezembro de 2013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288" y="3356992"/>
            <a:ext cx="3168600" cy="93610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Arial Narrow" panose="020B0606020202030204" pitchFamily="34" charset="0"/>
            </a:endParaRPr>
          </a:p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Plano </a:t>
            </a:r>
            <a:r>
              <a:rPr lang="pt-BR" b="1" dirty="0">
                <a:latin typeface="Arial Narrow" panose="020B0606020202030204" pitchFamily="34" charset="0"/>
              </a:rPr>
              <a:t>Estratégico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Visão técnico-política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Não somente um plano de investimento</a:t>
            </a:r>
          </a:p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076056" y="3356992"/>
            <a:ext cx="3456384" cy="93610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Arial Narrow" panose="020B0606020202030204" pitchFamily="34" charset="0"/>
            </a:endParaRPr>
          </a:p>
          <a:p>
            <a:pPr algn="ctr"/>
            <a:endParaRPr lang="pt-BR" dirty="0">
              <a:latin typeface="Arial Narrow" panose="020B0606020202030204" pitchFamily="34" charset="0"/>
            </a:endParaRPr>
          </a:p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Horizonte </a:t>
            </a:r>
            <a:r>
              <a:rPr lang="pt-BR" b="1" dirty="0">
                <a:latin typeface="Arial Narrow" panose="020B0606020202030204" pitchFamily="34" charset="0"/>
              </a:rPr>
              <a:t>de 20 anos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Período 2014-2033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Revisão a cada 4 anos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Avaliação anual</a:t>
            </a:r>
          </a:p>
          <a:p>
            <a:pPr algn="ctr"/>
            <a:endParaRPr lang="pt-BR" dirty="0">
              <a:latin typeface="Arial Narrow" panose="020B0606020202030204" pitchFamily="34" charset="0"/>
            </a:endParaRPr>
          </a:p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95288" y="4941168"/>
            <a:ext cx="3168600" cy="93610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Metas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Curto 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Prazo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(2018)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Médio Prazo (2023)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Longo Prazo (2033)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076056" y="4941168"/>
            <a:ext cx="3456384" cy="936104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Arial Narrow" panose="020B0606020202030204" pitchFamily="34" charset="0"/>
            </a:endParaRPr>
          </a:p>
          <a:p>
            <a:pPr algn="ctr"/>
            <a:r>
              <a:rPr lang="pt-BR" b="1" dirty="0" smtClean="0">
                <a:latin typeface="Arial Narrow" panose="020B0606020202030204" pitchFamily="34" charset="0"/>
              </a:rPr>
              <a:t>Plano Nacional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alt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Desafios e responsabilidades para todos os Entes de Governo, A Sociedade Civil e a Iniciativa Privada</a:t>
            </a:r>
          </a:p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Nacional de Saneamento Básico - </a:t>
            </a:r>
            <a:r>
              <a:rPr lang="pt-B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41633"/>
              </p:ext>
            </p:extLst>
          </p:nvPr>
        </p:nvGraphicFramePr>
        <p:xfrm>
          <a:off x="1047750" y="2996952"/>
          <a:ext cx="6545263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Documento" r:id="rId6" imgW="5561704" imgH="3307186" progId="Word.Document.12">
                  <p:embed/>
                </p:oleObj>
              </mc:Choice>
              <mc:Fallback>
                <p:oleObj name="Documento" r:id="rId6" imgW="5561704" imgH="33071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996952"/>
                        <a:ext cx="6545263" cy="3873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57675"/>
              </p:ext>
            </p:extLst>
          </p:nvPr>
        </p:nvGraphicFramePr>
        <p:xfrm>
          <a:off x="1043608" y="832515"/>
          <a:ext cx="6624736" cy="381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624736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kern="0" dirty="0" smtClean="0">
                          <a:solidFill>
                            <a:srgbClr val="000066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Metas - Abastecimento de Água</a:t>
                      </a:r>
                      <a:endParaRPr lang="pt-BR" sz="2400" b="1" kern="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115616" y="249289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Plano Nacional de Saneamento Básico (PLANSAB) - Metas para </a:t>
            </a: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Abastecimento </a:t>
            </a:r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Água</a:t>
            </a:r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Brasil </a:t>
            </a: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2014-2033</a:t>
            </a:r>
            <a:endParaRPr lang="pt-BR" sz="14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1484784"/>
            <a:ext cx="6624736" cy="827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kern="0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A Meta é </a:t>
            </a:r>
            <a:r>
              <a:rPr lang="pt-BR" sz="2000" b="1" u="sng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Universalizar</a:t>
            </a:r>
            <a:r>
              <a:rPr lang="pt-BR" sz="2000" b="1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 o abastecimento de água junto aos domicílios urbanos até </a:t>
            </a:r>
            <a:r>
              <a:rPr lang="pt-BR" sz="2000" b="1" u="sng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19227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Saneamento Básico - </a:t>
            </a:r>
            <a:r>
              <a:rPr lang="pt-B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819687"/>
              </p:ext>
            </p:extLst>
          </p:nvPr>
        </p:nvGraphicFramePr>
        <p:xfrm>
          <a:off x="1243013" y="2650951"/>
          <a:ext cx="6329362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Documento" r:id="rId6" imgW="6707041" imgH="4427524" progId="Word.Document.12">
                  <p:embed/>
                </p:oleObj>
              </mc:Choice>
              <mc:Fallback>
                <p:oleObj name="Documento" r:id="rId6" imgW="6707041" imgH="44275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2650951"/>
                        <a:ext cx="6329362" cy="416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1259632" y="211369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Plano Nacional de Saneamento Básico (PLANSAB) - Metas para </a:t>
            </a: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Esgotamento Sanitário. </a:t>
            </a:r>
            <a:r>
              <a:rPr lang="pt-BR" sz="1400" b="1" dirty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Brasil </a:t>
            </a:r>
            <a:r>
              <a:rPr lang="pt-BR" sz="1400" b="1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2014-2033</a:t>
            </a:r>
            <a:endParaRPr lang="pt-BR" sz="1400" b="1" dirty="0">
              <a:solidFill>
                <a:srgbClr val="0000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31505" y="673532"/>
            <a:ext cx="393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2400" b="1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Metas – Esgotamento Sanitário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31640" y="1232872"/>
            <a:ext cx="6120680" cy="827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kern="0" dirty="0" smtClean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A Meta é elevar o t</a:t>
            </a:r>
            <a:r>
              <a:rPr lang="pt-BR" sz="2000" b="1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ratamento em relação ao volume total de esgoto gerado de </a:t>
            </a:r>
            <a:r>
              <a:rPr lang="pt-BR" sz="2000" b="1" u="sng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39%</a:t>
            </a:r>
            <a:r>
              <a:rPr lang="pt-BR" sz="2000" b="1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 para </a:t>
            </a:r>
            <a:r>
              <a:rPr lang="pt-BR" sz="2000" b="1" u="sng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86%</a:t>
            </a:r>
            <a:r>
              <a:rPr lang="pt-BR" sz="2000" b="1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 até o ano de  </a:t>
            </a:r>
            <a:r>
              <a:rPr lang="pt-BR" sz="2000" b="1" u="sng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2033</a:t>
            </a:r>
            <a:r>
              <a:rPr lang="pt-BR" sz="2000" b="1" kern="0" dirty="0">
                <a:solidFill>
                  <a:srgbClr val="000066"/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3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88640"/>
            <a:ext cx="61206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Plano Nacional de Saneamento Básico - </a:t>
            </a:r>
            <a:r>
              <a:rPr lang="pt-BR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Plansab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3" y="6309320"/>
            <a:ext cx="1767468" cy="47309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027749"/>
            <a:ext cx="6771644" cy="330736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52981" y="1124744"/>
            <a:ext cx="7322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Investimentos em Ações de Saneamento Básico </a:t>
            </a:r>
          </a:p>
          <a:p>
            <a:pPr algn="ctr"/>
            <a:r>
              <a:rPr lang="pt-BR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Plansab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(2014 - 2033)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51520" y="5590981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</a:rPr>
              <a:t>Obs</a:t>
            </a:r>
            <a:r>
              <a:rPr lang="pt-BR" b="1" dirty="0" smtClean="0">
                <a:solidFill>
                  <a:srgbClr val="002060"/>
                </a:solidFill>
              </a:rPr>
              <a:t>.: </a:t>
            </a:r>
            <a:r>
              <a:rPr lang="pt-BR" dirty="0" smtClean="0">
                <a:solidFill>
                  <a:srgbClr val="002060"/>
                </a:solidFill>
              </a:rPr>
              <a:t>R</a:t>
            </a:r>
            <a:r>
              <a:rPr lang="pt-BR" dirty="0">
                <a:solidFill>
                  <a:srgbClr val="002060"/>
                </a:solidFill>
              </a:rPr>
              <a:t>$ 298,1 bilhões provenientes de agentes federais e R$ 210,3 bilhões de agentes internacionais, prestadores de serviços, orçamentos estaduais e municipais e setor privado.</a:t>
            </a:r>
            <a:endParaRPr lang="pt-BR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8268</TotalTime>
  <Words>1787</Words>
  <Application>Microsoft Office PowerPoint</Application>
  <PresentationFormat>Apresentação na tela (4:3)</PresentationFormat>
  <Paragraphs>297</Paragraphs>
  <Slides>33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Cláudia Marques</dc:creator>
  <cp:lastModifiedBy>US</cp:lastModifiedBy>
  <cp:revision>337</cp:revision>
  <dcterms:created xsi:type="dcterms:W3CDTF">2012-06-01T01:41:36Z</dcterms:created>
  <dcterms:modified xsi:type="dcterms:W3CDTF">2018-05-28T01:26:57Z</dcterms:modified>
</cp:coreProperties>
</file>