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8" r:id="rId3"/>
    <p:sldId id="259" r:id="rId4"/>
    <p:sldId id="260" r:id="rId5"/>
    <p:sldId id="261" r:id="rId6"/>
    <p:sldId id="262" r:id="rId7"/>
    <p:sldId id="263" r:id="rId8"/>
    <p:sldId id="264" r:id="rId9"/>
    <p:sldId id="266" r:id="rId10"/>
    <p:sldId id="265" r:id="rId11"/>
    <p:sldId id="267" r:id="rId12"/>
    <p:sldId id="268" r:id="rId13"/>
    <p:sldId id="269" r:id="rId14"/>
    <p:sldId id="270" r:id="rId15"/>
    <p:sldId id="271" r:id="rId16"/>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23/05/2018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77C5135-C6EC-4FEB-97E1-E7A17BEAE96C}" type="datetimeFigureOut">
              <a:rPr lang="pt-BR" smtClean="0"/>
              <a:t>23/05/2018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77C5135-C6EC-4FEB-97E1-E7A17BEAE96C}" type="datetimeFigureOut">
              <a:rPr lang="pt-BR" smtClean="0"/>
              <a:t>23/05/2018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77C5135-C6EC-4FEB-97E1-E7A17BEAE96C}" type="datetimeFigureOut">
              <a:rPr lang="pt-BR" smtClean="0"/>
              <a:t>23/05/2018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23/05/2018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23/05/2018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23/05/2018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23/05/2018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83568" y="3789040"/>
            <a:ext cx="7776864" cy="1655762"/>
          </a:xfrm>
        </p:spPr>
        <p:txBody>
          <a:bodyPr>
            <a:normAutofit/>
          </a:bodyPr>
          <a:lstStyle/>
          <a:p>
            <a:r>
              <a:rPr lang="pt-BR" sz="2400" dirty="0" smtClean="0"/>
              <a:t>Autores</a:t>
            </a:r>
            <a:r>
              <a:rPr lang="pt-BR" sz="2400" dirty="0" smtClean="0"/>
              <a:t>: Eraldo Henriques de Carvalho; Simone Costa Pfeiffer; e </a:t>
            </a:r>
            <a:r>
              <a:rPr lang="pt-BR" sz="2400" dirty="0" err="1"/>
              <a:t>Claudiene</a:t>
            </a:r>
            <a:r>
              <a:rPr lang="pt-BR" sz="2400" dirty="0"/>
              <a:t> Divina dos Santos da </a:t>
            </a:r>
            <a:r>
              <a:rPr lang="pt-BR" sz="2400" dirty="0" smtClean="0"/>
              <a:t>Costa</a:t>
            </a:r>
            <a:endParaRPr lang="pt-BR" sz="2400" dirty="0"/>
          </a:p>
        </p:txBody>
      </p:sp>
      <p:sp>
        <p:nvSpPr>
          <p:cNvPr id="5" name="Título 1"/>
          <p:cNvSpPr>
            <a:spLocks noGrp="1"/>
          </p:cNvSpPr>
          <p:nvPr>
            <p:ph type="ctrTitle" idx="4294967295"/>
          </p:nvPr>
        </p:nvSpPr>
        <p:spPr>
          <a:xfrm>
            <a:off x="683568" y="908720"/>
            <a:ext cx="7956376" cy="2387600"/>
          </a:xfrm>
        </p:spPr>
        <p:txBody>
          <a:bodyPr anchor="ctr" anchorCtr="0">
            <a:normAutofit/>
          </a:bodyPr>
          <a:lstStyle/>
          <a:p>
            <a:r>
              <a:rPr lang="pt-BR" b="1" dirty="0"/>
              <a:t>DETERMINAÇÃO DO TEOR DE CLORO EM RESÍDUOS DE EMBALAGENS DE PLÁSTICO</a:t>
            </a:r>
            <a:endParaRPr lang="pt-BR" b="1" dirty="0"/>
          </a:p>
        </p:txBody>
      </p:sp>
    </p:spTree>
    <p:extLst>
      <p:ext uri="{BB962C8B-B14F-4D97-AF65-F5344CB8AC3E}">
        <p14:creationId xmlns:p14="http://schemas.microsoft.com/office/powerpoint/2010/main" val="2602150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METODOLOGIA</a:t>
            </a:r>
            <a:endParaRPr lang="pt-BR" b="1" dirty="0">
              <a:solidFill>
                <a:srgbClr val="0070C0"/>
              </a:solidFill>
            </a:endParaRPr>
          </a:p>
        </p:txBody>
      </p:sp>
      <p:sp>
        <p:nvSpPr>
          <p:cNvPr id="3" name="Espaço Reservado para Conteúdo 2"/>
          <p:cNvSpPr>
            <a:spLocks noGrp="1"/>
          </p:cNvSpPr>
          <p:nvPr>
            <p:ph idx="1"/>
          </p:nvPr>
        </p:nvSpPr>
        <p:spPr>
          <a:xfrm>
            <a:off x="395536" y="1412776"/>
            <a:ext cx="8579296" cy="3960440"/>
          </a:xfrm>
        </p:spPr>
        <p:txBody>
          <a:bodyPr>
            <a:noAutofit/>
          </a:bodyPr>
          <a:lstStyle/>
          <a:p>
            <a:r>
              <a:rPr lang="x-none" sz="2400" b="1" smtClean="0">
                <a:solidFill>
                  <a:srgbClr val="0070C0"/>
                </a:solidFill>
              </a:rPr>
              <a:t>O </a:t>
            </a:r>
            <a:r>
              <a:rPr lang="x-none" sz="2400" b="1">
                <a:solidFill>
                  <a:srgbClr val="0070C0"/>
                </a:solidFill>
              </a:rPr>
              <a:t>critério de seleção das embalagens </a:t>
            </a:r>
            <a:r>
              <a:rPr lang="x-none" sz="2400"/>
              <a:t>analisadas baseou-se na representatividade das destinadas ao coprocessamento na cimenteira existente no município em questão</a:t>
            </a:r>
            <a:r>
              <a:rPr lang="x-none" sz="2400"/>
              <a:t>. </a:t>
            </a:r>
            <a:endParaRPr lang="pt-BR" sz="2400" dirty="0" smtClean="0"/>
          </a:p>
          <a:p>
            <a:pPr marL="0" indent="0">
              <a:buNone/>
            </a:pPr>
            <a:endParaRPr lang="pt-BR" sz="2400" dirty="0" smtClean="0"/>
          </a:p>
          <a:p>
            <a:r>
              <a:rPr lang="pt-BR" sz="2400" b="1" dirty="0" smtClean="0">
                <a:solidFill>
                  <a:srgbClr val="0070C0"/>
                </a:solidFill>
              </a:rPr>
              <a:t>Tipos de </a:t>
            </a:r>
            <a:r>
              <a:rPr lang="x-none" sz="2400" b="1" smtClean="0">
                <a:solidFill>
                  <a:srgbClr val="0070C0"/>
                </a:solidFill>
              </a:rPr>
              <a:t>embalagens</a:t>
            </a:r>
            <a:r>
              <a:rPr lang="pt-BR" sz="2400" b="1" dirty="0" smtClean="0">
                <a:solidFill>
                  <a:srgbClr val="0070C0"/>
                </a:solidFill>
              </a:rPr>
              <a:t> analisadas</a:t>
            </a:r>
            <a:r>
              <a:rPr lang="x-none" sz="2400" smtClean="0"/>
              <a:t>: </a:t>
            </a:r>
            <a:r>
              <a:rPr lang="x-none" sz="2400"/>
              <a:t>as da indústria calçadista, blister de alumínio, blister de plástico, bolsa de urina, rótulos laminados, de escovas de dente, de sabonete, de óleos, de hidratantes, de suporte chip, de capa de chuva, restos de lona, de creme de barbear, de esmalte para unhas, restos de isopor revestido com plástico e as de gel </a:t>
            </a:r>
            <a:r>
              <a:rPr lang="x-none" sz="2400"/>
              <a:t>para </a:t>
            </a:r>
            <a:r>
              <a:rPr lang="x-none" sz="2400" smtClean="0"/>
              <a:t>cabelo</a:t>
            </a:r>
            <a:r>
              <a:rPr lang="pt-BR" sz="2400" dirty="0" smtClean="0"/>
              <a:t>.</a:t>
            </a:r>
            <a:endParaRPr lang="pt-BR" sz="2400" b="1" dirty="0"/>
          </a:p>
        </p:txBody>
      </p:sp>
    </p:spTree>
    <p:extLst>
      <p:ext uri="{BB962C8B-B14F-4D97-AF65-F5344CB8AC3E}">
        <p14:creationId xmlns:p14="http://schemas.microsoft.com/office/powerpoint/2010/main" val="3810858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RESULTADOS</a:t>
            </a:r>
            <a:endParaRPr lang="pt-BR" b="1" dirty="0">
              <a:solidFill>
                <a:srgbClr val="0070C0"/>
              </a:solidFill>
            </a:endParaRPr>
          </a:p>
        </p:txBody>
      </p:sp>
      <p:sp>
        <p:nvSpPr>
          <p:cNvPr id="3" name="Espaço Reservado para Conteúdo 2"/>
          <p:cNvSpPr>
            <a:spLocks noGrp="1"/>
          </p:cNvSpPr>
          <p:nvPr>
            <p:ph idx="1"/>
          </p:nvPr>
        </p:nvSpPr>
        <p:spPr>
          <a:xfrm>
            <a:off x="251520" y="1700808"/>
            <a:ext cx="8579296" cy="2808312"/>
          </a:xfrm>
        </p:spPr>
        <p:txBody>
          <a:bodyPr>
            <a:noAutofit/>
          </a:bodyPr>
          <a:lstStyle/>
          <a:p>
            <a:r>
              <a:rPr lang="pt-BR" sz="2400" dirty="0"/>
              <a:t>D</a:t>
            </a:r>
            <a:r>
              <a:rPr lang="pt-BR" sz="2400" dirty="0" smtClean="0"/>
              <a:t>iversas </a:t>
            </a:r>
            <a:r>
              <a:rPr lang="pt-BR" sz="2400" dirty="0"/>
              <a:t>amostras de embalagem plásticas </a:t>
            </a:r>
            <a:r>
              <a:rPr lang="pt-BR" sz="2400" dirty="0" smtClean="0"/>
              <a:t>apresentaram </a:t>
            </a:r>
            <a:r>
              <a:rPr lang="pt-BR" sz="2400" dirty="0"/>
              <a:t>teor de cloro acima do </a:t>
            </a:r>
            <a:r>
              <a:rPr lang="pt-BR" sz="2400" dirty="0" smtClean="0"/>
              <a:t>exigido pela </a:t>
            </a:r>
            <a:r>
              <a:rPr lang="pt-BR" sz="2400" dirty="0"/>
              <a:t>indústria cimenteira estudada </a:t>
            </a:r>
            <a:r>
              <a:rPr lang="pt-BR" sz="2400" b="1" dirty="0" smtClean="0">
                <a:solidFill>
                  <a:srgbClr val="0070C0"/>
                </a:solidFill>
              </a:rPr>
              <a:t>(0,45%)</a:t>
            </a:r>
            <a:r>
              <a:rPr lang="pt-BR" sz="2400" dirty="0" smtClean="0"/>
              <a:t>,</a:t>
            </a:r>
            <a:r>
              <a:rPr lang="pt-BR" sz="2400" b="1" dirty="0" smtClean="0">
                <a:solidFill>
                  <a:srgbClr val="0070C0"/>
                </a:solidFill>
              </a:rPr>
              <a:t> </a:t>
            </a:r>
            <a:r>
              <a:rPr lang="pt-BR" sz="2400" dirty="0" smtClean="0"/>
              <a:t>bem </a:t>
            </a:r>
            <a:r>
              <a:rPr lang="pt-BR" sz="2400" dirty="0"/>
              <a:t>como para as demais indústrias cimenteiras do </a:t>
            </a:r>
            <a:r>
              <a:rPr lang="pt-BR" sz="2400" dirty="0" smtClean="0"/>
              <a:t>Brasil (0,7%)</a:t>
            </a:r>
          </a:p>
          <a:p>
            <a:endParaRPr lang="pt-BR" sz="2400" dirty="0" smtClean="0"/>
          </a:p>
          <a:p>
            <a:endParaRPr lang="pt-BR" sz="2400" dirty="0"/>
          </a:p>
          <a:p>
            <a:r>
              <a:rPr lang="pt-BR" sz="2400" dirty="0" smtClean="0"/>
              <a:t>Apenas às da indústria calçadista e </a:t>
            </a:r>
            <a:r>
              <a:rPr lang="pt-BR" sz="2400" dirty="0"/>
              <a:t>Blister de Alumínio atenderam os limites máximos de 0,45 e 0,7%. </a:t>
            </a:r>
            <a:endParaRPr lang="pt-BR" sz="2400" dirty="0"/>
          </a:p>
        </p:txBody>
      </p:sp>
    </p:spTree>
    <p:extLst>
      <p:ext uri="{BB962C8B-B14F-4D97-AF65-F5344CB8AC3E}">
        <p14:creationId xmlns:p14="http://schemas.microsoft.com/office/powerpoint/2010/main" val="1868413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b="1" dirty="0" smtClean="0">
                <a:solidFill>
                  <a:srgbClr val="0070C0"/>
                </a:solidFill>
              </a:rPr>
              <a:t>RESULTADOS</a:t>
            </a:r>
            <a:endParaRPr lang="pt-BR" b="1" dirty="0">
              <a:solidFill>
                <a:srgbClr val="0070C0"/>
              </a:solidFill>
            </a:endParaRPr>
          </a:p>
        </p:txBody>
      </p:sp>
      <p:graphicFrame>
        <p:nvGraphicFramePr>
          <p:cNvPr id="5" name="Tabela 4"/>
          <p:cNvGraphicFramePr>
            <a:graphicFrameLocks noGrp="1"/>
          </p:cNvGraphicFramePr>
          <p:nvPr>
            <p:extLst>
              <p:ext uri="{D42A27DB-BD31-4B8C-83A1-F6EECF244321}">
                <p14:modId xmlns:p14="http://schemas.microsoft.com/office/powerpoint/2010/main" val="391451548"/>
              </p:ext>
            </p:extLst>
          </p:nvPr>
        </p:nvGraphicFramePr>
        <p:xfrm>
          <a:off x="0" y="1124743"/>
          <a:ext cx="9144000" cy="5237424"/>
        </p:xfrm>
        <a:graphic>
          <a:graphicData uri="http://schemas.openxmlformats.org/drawingml/2006/table">
            <a:tbl>
              <a:tblPr firstRow="1" firstCol="1" bandRow="1">
                <a:tableStyleId>{5C22544A-7EE6-4342-B048-85BDC9FD1C3A}</a:tableStyleId>
              </a:tblPr>
              <a:tblGrid>
                <a:gridCol w="2332227"/>
                <a:gridCol w="1733155"/>
                <a:gridCol w="1646555"/>
                <a:gridCol w="1380343"/>
                <a:gridCol w="2051720"/>
              </a:tblGrid>
              <a:tr h="478503">
                <a:tc>
                  <a:txBody>
                    <a:bodyPr/>
                    <a:lstStyle/>
                    <a:p>
                      <a:pPr algn="just">
                        <a:lnSpc>
                          <a:spcPct val="115000"/>
                        </a:lnSpc>
                        <a:spcAft>
                          <a:spcPts val="0"/>
                        </a:spcAft>
                      </a:pPr>
                      <a:r>
                        <a:rPr lang="pt-BR" sz="1600" dirty="0">
                          <a:effectLst/>
                        </a:rPr>
                        <a:t>Tipo de Resíduo</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Alíquota 1</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Alíquota 2</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Alíquota3</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Concentração média de Cl</a:t>
                      </a:r>
                      <a:r>
                        <a:rPr lang="pt-BR" sz="1600" baseline="30000">
                          <a:effectLst/>
                        </a:rPr>
                        <a:t>-</a:t>
                      </a:r>
                      <a:endParaRPr lang="pt-BR" sz="1600">
                        <a:effectLst/>
                      </a:endParaRPr>
                    </a:p>
                    <a:p>
                      <a:pPr algn="ctr">
                        <a:lnSpc>
                          <a:spcPct val="115000"/>
                        </a:lnSpc>
                        <a:spcAft>
                          <a:spcPts val="0"/>
                        </a:spcAft>
                      </a:pPr>
                      <a:r>
                        <a:rPr lang="pt-BR" sz="1600">
                          <a:effectLst/>
                        </a:rPr>
                        <a:t>(%)</a:t>
                      </a:r>
                      <a:endParaRPr lang="pt-BR" sz="1600">
                        <a:effectLst/>
                        <a:latin typeface="Calibri"/>
                        <a:ea typeface="Calibri"/>
                        <a:cs typeface="Times New Roman"/>
                      </a:endParaRPr>
                    </a:p>
                  </a:txBody>
                  <a:tcPr marL="68580" marR="68580" marT="0" marB="0" anchor="ctr"/>
                </a:tc>
              </a:tr>
              <a:tr h="228885">
                <a:tc>
                  <a:txBody>
                    <a:bodyPr/>
                    <a:lstStyle/>
                    <a:p>
                      <a:pPr>
                        <a:lnSpc>
                          <a:spcPct val="115000"/>
                        </a:lnSpc>
                        <a:spcAft>
                          <a:spcPts val="0"/>
                        </a:spcAft>
                      </a:pPr>
                      <a:r>
                        <a:rPr lang="pt-BR" sz="1600">
                          <a:effectLst/>
                        </a:rPr>
                        <a:t>Blister de plástico</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29,2</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29,6</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29,4</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29,40</a:t>
                      </a:r>
                      <a:endParaRPr lang="pt-BR" sz="1600">
                        <a:effectLst/>
                        <a:latin typeface="Calibri"/>
                        <a:ea typeface="Calibri"/>
                        <a:cs typeface="Times New Roman"/>
                      </a:endParaRPr>
                    </a:p>
                  </a:txBody>
                  <a:tcPr marL="68580" marR="68580" marT="0" marB="0" anchor="ctr"/>
                </a:tc>
              </a:tr>
              <a:tr h="465234">
                <a:tc>
                  <a:txBody>
                    <a:bodyPr/>
                    <a:lstStyle/>
                    <a:p>
                      <a:pPr>
                        <a:lnSpc>
                          <a:spcPct val="115000"/>
                        </a:lnSpc>
                        <a:spcAft>
                          <a:spcPts val="0"/>
                        </a:spcAft>
                      </a:pPr>
                      <a:r>
                        <a:rPr lang="pt-BR" sz="1600">
                          <a:effectLst/>
                        </a:rPr>
                        <a:t>Embalagem de escova de dente</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31,7</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31,2</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31,6</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31,50</a:t>
                      </a:r>
                      <a:endParaRPr lang="pt-BR" sz="1600">
                        <a:effectLst/>
                        <a:latin typeface="Calibri"/>
                        <a:ea typeface="Calibri"/>
                        <a:cs typeface="Times New Roman"/>
                      </a:endParaRPr>
                    </a:p>
                  </a:txBody>
                  <a:tcPr marL="68580" marR="68580" marT="0" marB="0" anchor="ctr"/>
                </a:tc>
              </a:tr>
              <a:tr h="478503">
                <a:tc>
                  <a:txBody>
                    <a:bodyPr/>
                    <a:lstStyle/>
                    <a:p>
                      <a:pPr>
                        <a:lnSpc>
                          <a:spcPct val="115000"/>
                        </a:lnSpc>
                        <a:spcAft>
                          <a:spcPts val="0"/>
                        </a:spcAft>
                      </a:pPr>
                      <a:r>
                        <a:rPr lang="pt-BR" sz="1600">
                          <a:effectLst/>
                        </a:rPr>
                        <a:t>Embalagem de sabonete</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0,78</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0,94</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0,88</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0,87</a:t>
                      </a:r>
                      <a:endParaRPr lang="pt-BR" sz="1600">
                        <a:effectLst/>
                        <a:latin typeface="Calibri"/>
                        <a:ea typeface="Calibri"/>
                        <a:cs typeface="Times New Roman"/>
                      </a:endParaRPr>
                    </a:p>
                  </a:txBody>
                  <a:tcPr marL="68580" marR="68580" marT="0" marB="0" anchor="ctr"/>
                </a:tc>
              </a:tr>
              <a:tr h="717339">
                <a:tc>
                  <a:txBody>
                    <a:bodyPr/>
                    <a:lstStyle/>
                    <a:p>
                      <a:pPr>
                        <a:lnSpc>
                          <a:spcPct val="115000"/>
                        </a:lnSpc>
                        <a:spcAft>
                          <a:spcPts val="0"/>
                        </a:spcAft>
                      </a:pPr>
                      <a:r>
                        <a:rPr lang="pt-BR" sz="1600">
                          <a:effectLst/>
                        </a:rPr>
                        <a:t>Embalagem transparente kit óleos / hidratantes</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13,68</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13,43</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13,51</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13,54</a:t>
                      </a:r>
                      <a:endParaRPr lang="pt-BR" sz="1600" dirty="0">
                        <a:effectLst/>
                        <a:latin typeface="Calibri"/>
                        <a:ea typeface="Calibri"/>
                        <a:cs typeface="Times New Roman"/>
                      </a:endParaRPr>
                    </a:p>
                  </a:txBody>
                  <a:tcPr marL="68580" marR="68580" marT="0" marB="0" anchor="ctr"/>
                </a:tc>
              </a:tr>
              <a:tr h="228885">
                <a:tc>
                  <a:txBody>
                    <a:bodyPr/>
                    <a:lstStyle/>
                    <a:p>
                      <a:pPr>
                        <a:lnSpc>
                          <a:spcPct val="115000"/>
                        </a:lnSpc>
                        <a:spcAft>
                          <a:spcPts val="0"/>
                        </a:spcAft>
                      </a:pPr>
                      <a:r>
                        <a:rPr lang="pt-BR" sz="1600">
                          <a:effectLst/>
                        </a:rPr>
                        <a:t>Capa de chuva</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19,00</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18,87</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18,83</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18,90</a:t>
                      </a:r>
                      <a:endParaRPr lang="pt-BR" sz="1600">
                        <a:effectLst/>
                        <a:latin typeface="Calibri"/>
                        <a:ea typeface="Calibri"/>
                        <a:cs typeface="Times New Roman"/>
                      </a:endParaRPr>
                    </a:p>
                  </a:txBody>
                  <a:tcPr marL="68580" marR="68580" marT="0" marB="0" anchor="ctr"/>
                </a:tc>
              </a:tr>
              <a:tr h="478503">
                <a:tc>
                  <a:txBody>
                    <a:bodyPr/>
                    <a:lstStyle/>
                    <a:p>
                      <a:pPr>
                        <a:lnSpc>
                          <a:spcPct val="115000"/>
                        </a:lnSpc>
                        <a:spcAft>
                          <a:spcPts val="0"/>
                        </a:spcAft>
                      </a:pPr>
                      <a:r>
                        <a:rPr lang="pt-BR" sz="1600">
                          <a:effectLst/>
                        </a:rPr>
                        <a:t>Lona (preta/alaranjada)</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18,34</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18,63</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18,53</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18,50</a:t>
                      </a:r>
                      <a:endParaRPr lang="pt-BR" sz="1600">
                        <a:effectLst/>
                        <a:latin typeface="Calibri"/>
                        <a:ea typeface="Calibri"/>
                        <a:cs typeface="Times New Roman"/>
                      </a:endParaRPr>
                    </a:p>
                  </a:txBody>
                  <a:tcPr marL="68580" marR="68580" marT="0" marB="0" anchor="ctr"/>
                </a:tc>
              </a:tr>
              <a:tr h="228885">
                <a:tc>
                  <a:txBody>
                    <a:bodyPr/>
                    <a:lstStyle/>
                    <a:p>
                      <a:pPr>
                        <a:lnSpc>
                          <a:spcPct val="115000"/>
                        </a:lnSpc>
                        <a:spcAft>
                          <a:spcPts val="0"/>
                        </a:spcAft>
                      </a:pPr>
                      <a:r>
                        <a:rPr lang="pt-BR" sz="1600">
                          <a:effectLst/>
                        </a:rPr>
                        <a:t>Embalagem de creme de barbear</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4,2</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3,7</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4,1</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4,00</a:t>
                      </a:r>
                      <a:endParaRPr lang="pt-BR" sz="1600">
                        <a:effectLst/>
                        <a:latin typeface="Calibri"/>
                        <a:ea typeface="Calibri"/>
                        <a:cs typeface="Times New Roman"/>
                      </a:endParaRPr>
                    </a:p>
                  </a:txBody>
                  <a:tcPr marL="68580" marR="68580" marT="0" marB="0" anchor="ctr"/>
                </a:tc>
              </a:tr>
              <a:tr h="465234">
                <a:tc>
                  <a:txBody>
                    <a:bodyPr/>
                    <a:lstStyle/>
                    <a:p>
                      <a:pPr>
                        <a:lnSpc>
                          <a:spcPct val="115000"/>
                        </a:lnSpc>
                        <a:spcAft>
                          <a:spcPts val="0"/>
                        </a:spcAft>
                      </a:pPr>
                      <a:r>
                        <a:rPr lang="pt-BR" sz="1600">
                          <a:effectLst/>
                        </a:rPr>
                        <a:t>Embalagem de esmalte de unhas </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48,3</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47,2</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48,5</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48,00</a:t>
                      </a:r>
                      <a:endParaRPr lang="pt-BR" sz="1600">
                        <a:effectLst/>
                        <a:latin typeface="Calibri"/>
                        <a:ea typeface="Calibri"/>
                        <a:cs typeface="Times New Roman"/>
                      </a:endParaRPr>
                    </a:p>
                  </a:txBody>
                  <a:tcPr marL="68580" marR="68580" marT="0" marB="0" anchor="ctr"/>
                </a:tc>
              </a:tr>
              <a:tr h="478503">
                <a:tc>
                  <a:txBody>
                    <a:bodyPr/>
                    <a:lstStyle/>
                    <a:p>
                      <a:pPr>
                        <a:lnSpc>
                          <a:spcPct val="115000"/>
                        </a:lnSpc>
                        <a:spcAft>
                          <a:spcPts val="0"/>
                        </a:spcAft>
                      </a:pPr>
                      <a:r>
                        <a:rPr lang="pt-BR" sz="1600">
                          <a:effectLst/>
                        </a:rPr>
                        <a:t>Embalagem gel de cabelo</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a:effectLst/>
                        </a:rPr>
                        <a:t>15,34</a:t>
                      </a:r>
                      <a:endParaRPr lang="pt-BR"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15,12</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15,29</a:t>
                      </a:r>
                      <a:endParaRPr lang="pt-BR"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pt-BR" sz="1600" dirty="0">
                          <a:effectLst/>
                        </a:rPr>
                        <a:t>15,25</a:t>
                      </a:r>
                      <a:endParaRPr lang="pt-BR" sz="16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77731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b="1" dirty="0" smtClean="0">
                <a:solidFill>
                  <a:srgbClr val="0070C0"/>
                </a:solidFill>
              </a:rPr>
              <a:t>RESULTADOS</a:t>
            </a:r>
            <a:endParaRPr lang="pt-BR" b="1" dirty="0">
              <a:solidFill>
                <a:srgbClr val="0070C0"/>
              </a:solidFill>
            </a:endParaRPr>
          </a:p>
        </p:txBody>
      </p:sp>
      <p:sp>
        <p:nvSpPr>
          <p:cNvPr id="3" name="Retângulo 2"/>
          <p:cNvSpPr/>
          <p:nvPr/>
        </p:nvSpPr>
        <p:spPr>
          <a:xfrm>
            <a:off x="251520" y="1412776"/>
            <a:ext cx="8712968" cy="3785652"/>
          </a:xfrm>
          <a:prstGeom prst="rect">
            <a:avLst/>
          </a:prstGeom>
        </p:spPr>
        <p:txBody>
          <a:bodyPr wrap="square">
            <a:spAutoFit/>
          </a:bodyPr>
          <a:lstStyle/>
          <a:p>
            <a:pPr marL="342900" indent="-342900">
              <a:buFont typeface="Arial" panose="020B0604020202020204" pitchFamily="34" charset="0"/>
              <a:buChar char="•"/>
            </a:pPr>
            <a:r>
              <a:rPr lang="pt-BR" sz="2400" dirty="0"/>
              <a:t>As </a:t>
            </a:r>
            <a:r>
              <a:rPr lang="pt-BR" sz="2400" dirty="0" smtClean="0"/>
              <a:t>“</a:t>
            </a:r>
            <a:r>
              <a:rPr lang="pt-BR" sz="2400" dirty="0" err="1" smtClean="0"/>
              <a:t>blendeiras</a:t>
            </a:r>
            <a:r>
              <a:rPr lang="pt-BR" sz="2400" dirty="0" smtClean="0"/>
              <a:t>”  </a:t>
            </a:r>
            <a:r>
              <a:rPr lang="pt-BR" sz="2400" dirty="0"/>
              <a:t>não recebem informações sobre o percentual de cloro existente nas embalagens plásticas, visto que as mesmas não possuem indicações nos rótulos ou em si próprias sobre a concentração de cloro em sua </a:t>
            </a:r>
            <a:r>
              <a:rPr lang="pt-BR" sz="2400" dirty="0" smtClean="0"/>
              <a:t>composição </a:t>
            </a:r>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endParaRPr lang="pt-BR" sz="2400" dirty="0" smtClean="0"/>
          </a:p>
          <a:p>
            <a:pPr marL="342900" indent="-342900">
              <a:buFont typeface="Arial" panose="020B0604020202020204" pitchFamily="34" charset="0"/>
              <a:buChar char="•"/>
            </a:pPr>
            <a:r>
              <a:rPr lang="pt-BR" sz="2400" dirty="0" smtClean="0"/>
              <a:t>O </a:t>
            </a:r>
            <a:r>
              <a:rPr lang="pt-BR" sz="2400" dirty="0"/>
              <a:t>que se pode identificar é a tipologia da resina utilizada na fabricação das embalagens por meio da simbologia indicativa de </a:t>
            </a:r>
            <a:r>
              <a:rPr lang="pt-BR" sz="2400" dirty="0" err="1"/>
              <a:t>reciclabilidade</a:t>
            </a:r>
            <a:r>
              <a:rPr lang="pt-BR" sz="2400" dirty="0"/>
              <a:t> e identificação de materiais plásticos imposta pela norma da ABNT NBR 13.230 (2008</a:t>
            </a:r>
            <a:r>
              <a:rPr lang="pt-BR" sz="2400" dirty="0" smtClean="0"/>
              <a:t>)</a:t>
            </a:r>
            <a:endParaRPr lang="pt-BR" sz="2400" dirty="0">
              <a:effectLst/>
            </a:endParaRPr>
          </a:p>
        </p:txBody>
      </p:sp>
    </p:spTree>
    <p:extLst>
      <p:ext uri="{BB962C8B-B14F-4D97-AF65-F5344CB8AC3E}">
        <p14:creationId xmlns:p14="http://schemas.microsoft.com/office/powerpoint/2010/main" val="13362137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16632"/>
            <a:ext cx="8229600" cy="1143000"/>
          </a:xfrm>
        </p:spPr>
        <p:txBody>
          <a:bodyPr/>
          <a:lstStyle/>
          <a:p>
            <a:r>
              <a:rPr lang="pt-BR" b="1" dirty="0" smtClean="0">
                <a:solidFill>
                  <a:srgbClr val="0070C0"/>
                </a:solidFill>
              </a:rPr>
              <a:t>CONCLUSÕES</a:t>
            </a:r>
            <a:endParaRPr lang="pt-BR" b="1" dirty="0">
              <a:solidFill>
                <a:srgbClr val="0070C0"/>
              </a:solidFill>
            </a:endParaRPr>
          </a:p>
        </p:txBody>
      </p:sp>
      <p:sp>
        <p:nvSpPr>
          <p:cNvPr id="3" name="Retângulo 2"/>
          <p:cNvSpPr/>
          <p:nvPr/>
        </p:nvSpPr>
        <p:spPr>
          <a:xfrm>
            <a:off x="107504" y="1515556"/>
            <a:ext cx="8712968" cy="3785652"/>
          </a:xfrm>
          <a:prstGeom prst="rect">
            <a:avLst/>
          </a:prstGeom>
        </p:spPr>
        <p:txBody>
          <a:bodyPr wrap="square">
            <a:spAutoFit/>
          </a:bodyPr>
          <a:lstStyle/>
          <a:p>
            <a:pPr marL="342900" indent="-342900">
              <a:buFont typeface="Arial" panose="020B0604020202020204" pitchFamily="34" charset="0"/>
              <a:buChar char="•"/>
            </a:pPr>
            <a:r>
              <a:rPr lang="pt-BR" sz="2400" dirty="0"/>
              <a:t>Os resultados indicaram concentrações de cloro acima do exigido pela indústria cimenteira, aumentando os desafios para as </a:t>
            </a:r>
            <a:r>
              <a:rPr lang="pt-BR" sz="2400" dirty="0" err="1"/>
              <a:t>blendeiras</a:t>
            </a:r>
            <a:r>
              <a:rPr lang="pt-BR" sz="2400" dirty="0"/>
              <a:t>, já que precisam acertar a mistura dessas embalagens com outros resíduos isentos ou com baixo teor de cloro. </a:t>
            </a:r>
            <a:endParaRPr lang="pt-BR" sz="2400" dirty="0" smtClean="0"/>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endParaRPr lang="pt-BR" sz="2400" dirty="0"/>
          </a:p>
          <a:p>
            <a:pPr marL="342900" indent="-342900">
              <a:buFont typeface="Arial" panose="020B0604020202020204" pitchFamily="34" charset="0"/>
              <a:buChar char="•"/>
            </a:pPr>
            <a:r>
              <a:rPr lang="pt-BR" sz="2400" dirty="0"/>
              <a:t>Por fim, o emprego de embalagens plásticas não cloradas torna-se ambientalmente importante, pois facilita sua destinação e reduz os custos com o tratamento térmico desse tipo de resíduo sólido. </a:t>
            </a:r>
          </a:p>
          <a:p>
            <a:pPr marL="342900" indent="-342900">
              <a:buFont typeface="Arial" panose="020B0604020202020204" pitchFamily="34" charset="0"/>
              <a:buChar char="•"/>
            </a:pPr>
            <a:endParaRPr lang="pt-BR" sz="2400" dirty="0">
              <a:effectLst/>
            </a:endParaRPr>
          </a:p>
        </p:txBody>
      </p:sp>
    </p:spTree>
    <p:extLst>
      <p:ext uri="{BB962C8B-B14F-4D97-AF65-F5344CB8AC3E}">
        <p14:creationId xmlns:p14="http://schemas.microsoft.com/office/powerpoint/2010/main" val="2181278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a:xfrm>
            <a:off x="285750" y="2420888"/>
            <a:ext cx="8523288" cy="1655763"/>
          </a:xfrm>
          <a:prstGeom prst="rect">
            <a:avLst/>
          </a:prstGeom>
        </p:spPr>
        <p:txBody>
          <a:bodyPr>
            <a:noAutofit/>
          </a:bodyPr>
          <a:lstStyle/>
          <a:p>
            <a:pPr marL="228600" indent="-228600" algn="ctr" eaLnBrk="1" fontAlgn="auto" hangingPunct="1">
              <a:lnSpc>
                <a:spcPct val="110000"/>
              </a:lnSpc>
              <a:spcBef>
                <a:spcPts val="0"/>
              </a:spcBef>
              <a:spcAft>
                <a:spcPts val="0"/>
              </a:spcAft>
              <a:buFont typeface="Wingdings" pitchFamily="2" charset="2"/>
              <a:buNone/>
              <a:defRPr/>
            </a:pPr>
            <a:r>
              <a:rPr lang="pt-BR" sz="2400" b="1" dirty="0">
                <a:solidFill>
                  <a:srgbClr val="0070C0"/>
                </a:solidFill>
                <a:latin typeface="Calibri" pitchFamily="34" charset="0"/>
              </a:rPr>
              <a:t>PROF. DR. ERALDO HENRIQUES DE CARVALHO</a:t>
            </a:r>
          </a:p>
          <a:p>
            <a:pPr marL="228600" indent="-228600" algn="ctr" eaLnBrk="1" fontAlgn="auto" hangingPunct="1">
              <a:lnSpc>
                <a:spcPct val="110000"/>
              </a:lnSpc>
              <a:spcBef>
                <a:spcPts val="0"/>
              </a:spcBef>
              <a:spcAft>
                <a:spcPts val="0"/>
              </a:spcAft>
              <a:buFont typeface="Wingdings" pitchFamily="2" charset="2"/>
              <a:buNone/>
              <a:defRPr/>
            </a:pPr>
            <a:r>
              <a:rPr lang="pt-BR" sz="2400" b="1" dirty="0">
                <a:solidFill>
                  <a:schemeClr val="tx1">
                    <a:lumMod val="75000"/>
                    <a:lumOff val="25000"/>
                  </a:schemeClr>
                </a:solidFill>
                <a:latin typeface="Calibri" pitchFamily="34" charset="0"/>
              </a:rPr>
              <a:t>ESCOLA DE ENGENAHARIA CIVIL E AMBIENTAL</a:t>
            </a:r>
          </a:p>
          <a:p>
            <a:pPr marL="228600" indent="-228600" algn="ctr" eaLnBrk="1" fontAlgn="auto" hangingPunct="1">
              <a:lnSpc>
                <a:spcPct val="110000"/>
              </a:lnSpc>
              <a:spcBef>
                <a:spcPts val="0"/>
              </a:spcBef>
              <a:spcAft>
                <a:spcPts val="0"/>
              </a:spcAft>
              <a:buFont typeface="Wingdings" pitchFamily="2" charset="2"/>
              <a:buNone/>
              <a:defRPr/>
            </a:pPr>
            <a:r>
              <a:rPr lang="pt-BR" sz="2400" b="1" dirty="0">
                <a:solidFill>
                  <a:schemeClr val="tx1">
                    <a:lumMod val="75000"/>
                    <a:lumOff val="25000"/>
                  </a:schemeClr>
                </a:solidFill>
                <a:latin typeface="Calibri" pitchFamily="34" charset="0"/>
              </a:rPr>
              <a:t>UNIVERSIDADE FEDERAL DE GOIÁS</a:t>
            </a:r>
          </a:p>
          <a:p>
            <a:pPr marL="228600" indent="-228600" algn="ctr" eaLnBrk="1" fontAlgn="auto" hangingPunct="1">
              <a:lnSpc>
                <a:spcPct val="110000"/>
              </a:lnSpc>
              <a:spcBef>
                <a:spcPts val="0"/>
              </a:spcBef>
              <a:spcAft>
                <a:spcPts val="0"/>
              </a:spcAft>
              <a:buFont typeface="Wingdings" pitchFamily="2" charset="2"/>
              <a:buNone/>
              <a:defRPr/>
            </a:pPr>
            <a:r>
              <a:rPr lang="pt-BR" sz="2400" b="1" dirty="0">
                <a:solidFill>
                  <a:schemeClr val="tx1">
                    <a:lumMod val="75000"/>
                    <a:lumOff val="25000"/>
                  </a:schemeClr>
                </a:solidFill>
                <a:latin typeface="Calibri" pitchFamily="34" charset="0"/>
              </a:rPr>
              <a:t>NÚCLEO DE RESÍDUOS SÓLIDOS E LÍQUIDOS</a:t>
            </a:r>
          </a:p>
          <a:p>
            <a:pPr marL="228600" indent="-228600" algn="ctr" eaLnBrk="1" fontAlgn="auto" hangingPunct="1">
              <a:lnSpc>
                <a:spcPct val="110000"/>
              </a:lnSpc>
              <a:spcBef>
                <a:spcPts val="0"/>
              </a:spcBef>
              <a:spcAft>
                <a:spcPts val="0"/>
              </a:spcAft>
              <a:buFont typeface="Wingdings" pitchFamily="2" charset="2"/>
              <a:buNone/>
              <a:defRPr/>
            </a:pPr>
            <a:endParaRPr lang="pt-BR" sz="2400" b="1" dirty="0" smtClean="0">
              <a:solidFill>
                <a:schemeClr val="tx1">
                  <a:lumMod val="75000"/>
                  <a:lumOff val="25000"/>
                </a:schemeClr>
              </a:solidFill>
              <a:latin typeface="Calibri" pitchFamily="34" charset="0"/>
            </a:endParaRPr>
          </a:p>
          <a:p>
            <a:pPr marL="228600" indent="-228600" algn="ctr" eaLnBrk="1" fontAlgn="auto" hangingPunct="1">
              <a:lnSpc>
                <a:spcPct val="110000"/>
              </a:lnSpc>
              <a:spcBef>
                <a:spcPts val="0"/>
              </a:spcBef>
              <a:spcAft>
                <a:spcPts val="0"/>
              </a:spcAft>
              <a:buFont typeface="Wingdings" pitchFamily="2" charset="2"/>
              <a:buNone/>
              <a:defRPr/>
            </a:pPr>
            <a:r>
              <a:rPr lang="pt-BR" sz="2400" b="1" dirty="0" smtClean="0">
                <a:solidFill>
                  <a:schemeClr val="tx1">
                    <a:lumMod val="75000"/>
                    <a:lumOff val="25000"/>
                  </a:schemeClr>
                </a:solidFill>
                <a:latin typeface="Calibri" pitchFamily="34" charset="0"/>
              </a:rPr>
              <a:t>E-mail</a:t>
            </a:r>
            <a:r>
              <a:rPr lang="pt-BR" sz="2400" b="1" dirty="0">
                <a:solidFill>
                  <a:schemeClr val="tx1">
                    <a:lumMod val="75000"/>
                    <a:lumOff val="25000"/>
                  </a:schemeClr>
                </a:solidFill>
                <a:latin typeface="Calibri" pitchFamily="34" charset="0"/>
              </a:rPr>
              <a:t>:</a:t>
            </a:r>
            <a:r>
              <a:rPr lang="pt-BR" sz="2400" b="1" dirty="0">
                <a:effectLst>
                  <a:outerShdw blurRad="38100" dist="38100" dir="2700000" algn="tl">
                    <a:srgbClr val="000000"/>
                  </a:outerShdw>
                </a:effectLst>
                <a:latin typeface="Calibri" pitchFamily="34" charset="0"/>
              </a:rPr>
              <a:t> </a:t>
            </a:r>
            <a:r>
              <a:rPr lang="pt-BR" sz="2400" b="1" dirty="0">
                <a:solidFill>
                  <a:srgbClr val="0070C0"/>
                </a:solidFill>
                <a:latin typeface="Calibri" pitchFamily="34" charset="0"/>
              </a:rPr>
              <a:t>carvalhoufg@gmail.com</a:t>
            </a:r>
          </a:p>
          <a:p>
            <a:pPr marL="228600" indent="-228600" algn="ctr" eaLnBrk="1" fontAlgn="auto" hangingPunct="1">
              <a:lnSpc>
                <a:spcPct val="110000"/>
              </a:lnSpc>
              <a:spcBef>
                <a:spcPts val="0"/>
              </a:spcBef>
              <a:spcAft>
                <a:spcPts val="0"/>
              </a:spcAft>
              <a:buFont typeface="Wingdings" pitchFamily="2" charset="2"/>
              <a:buNone/>
              <a:defRPr/>
            </a:pPr>
            <a:r>
              <a:rPr lang="pt-BR" sz="2400" b="1" dirty="0">
                <a:solidFill>
                  <a:schemeClr val="tx1">
                    <a:lumMod val="75000"/>
                    <a:lumOff val="25000"/>
                  </a:schemeClr>
                </a:solidFill>
                <a:latin typeface="Calibri" pitchFamily="34" charset="0"/>
              </a:rPr>
              <a:t>FONE: </a:t>
            </a:r>
            <a:r>
              <a:rPr lang="pt-BR" sz="2400" b="1" dirty="0" smtClean="0">
                <a:solidFill>
                  <a:schemeClr val="tx1">
                    <a:lumMod val="75000"/>
                    <a:lumOff val="25000"/>
                  </a:schemeClr>
                </a:solidFill>
                <a:latin typeface="Calibri" pitchFamily="34" charset="0"/>
              </a:rPr>
              <a:t>(62</a:t>
            </a:r>
            <a:r>
              <a:rPr lang="pt-BR" sz="2400" b="1" dirty="0">
                <a:solidFill>
                  <a:schemeClr val="tx1">
                    <a:lumMod val="75000"/>
                    <a:lumOff val="25000"/>
                  </a:schemeClr>
                </a:solidFill>
                <a:latin typeface="Calibri" pitchFamily="34" charset="0"/>
              </a:rPr>
              <a:t>) 3209-6093</a:t>
            </a:r>
          </a:p>
        </p:txBody>
      </p:sp>
      <p:sp>
        <p:nvSpPr>
          <p:cNvPr id="6" name="Título 1"/>
          <p:cNvSpPr>
            <a:spLocks noGrp="1"/>
          </p:cNvSpPr>
          <p:nvPr>
            <p:ph type="title"/>
          </p:nvPr>
        </p:nvSpPr>
        <p:spPr>
          <a:xfrm>
            <a:off x="432594" y="764704"/>
            <a:ext cx="8229600" cy="1143000"/>
          </a:xfrm>
        </p:spPr>
        <p:txBody>
          <a:bodyPr/>
          <a:lstStyle/>
          <a:p>
            <a:r>
              <a:rPr lang="pt-BR" b="1" dirty="0" smtClean="0">
                <a:solidFill>
                  <a:srgbClr val="0070C0"/>
                </a:solidFill>
              </a:rPr>
              <a:t>OBRIGADO!!</a:t>
            </a:r>
            <a:endParaRPr lang="pt-BR" b="1" dirty="0">
              <a:solidFill>
                <a:srgbClr val="0070C0"/>
              </a:solidFill>
            </a:endParaRPr>
          </a:p>
        </p:txBody>
      </p:sp>
    </p:spTree>
    <p:extLst>
      <p:ext uri="{BB962C8B-B14F-4D97-AF65-F5344CB8AC3E}">
        <p14:creationId xmlns:p14="http://schemas.microsoft.com/office/powerpoint/2010/main" val="853488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INTRODUÇÃO</a:t>
            </a:r>
            <a:endParaRPr lang="pt-BR" b="1" dirty="0">
              <a:solidFill>
                <a:srgbClr val="0070C0"/>
              </a:solidFill>
            </a:endParaRPr>
          </a:p>
        </p:txBody>
      </p:sp>
      <p:sp>
        <p:nvSpPr>
          <p:cNvPr id="3" name="Espaço Reservado para Conteúdo 2"/>
          <p:cNvSpPr>
            <a:spLocks noGrp="1"/>
          </p:cNvSpPr>
          <p:nvPr>
            <p:ph idx="1"/>
          </p:nvPr>
        </p:nvSpPr>
        <p:spPr>
          <a:xfrm>
            <a:off x="457200" y="1600203"/>
            <a:ext cx="8229600" cy="3773014"/>
          </a:xfrm>
        </p:spPr>
        <p:txBody>
          <a:bodyPr>
            <a:normAutofit/>
          </a:bodyPr>
          <a:lstStyle/>
          <a:p>
            <a:r>
              <a:rPr lang="pt-BR" sz="2800" dirty="0" smtClean="0"/>
              <a:t>PROBLEMÁTICA DAS EMBALAGENS PLÁSTICAS </a:t>
            </a:r>
            <a:endParaRPr lang="pt-BR" sz="2800" dirty="0"/>
          </a:p>
        </p:txBody>
      </p:sp>
      <p:pic>
        <p:nvPicPr>
          <p:cNvPr id="1026" name="Picture 2" descr="Resultado de imagem para PROBLEMATICA DAS EMBALAGENS PLÃ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636912"/>
            <a:ext cx="4144938" cy="239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74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INTRODUÇÃO</a:t>
            </a:r>
            <a:endParaRPr lang="pt-BR" b="1" dirty="0">
              <a:solidFill>
                <a:srgbClr val="0070C0"/>
              </a:solidFill>
            </a:endParaRPr>
          </a:p>
        </p:txBody>
      </p:sp>
      <p:sp>
        <p:nvSpPr>
          <p:cNvPr id="3" name="Espaço Reservado para Conteúdo 2"/>
          <p:cNvSpPr>
            <a:spLocks noGrp="1"/>
          </p:cNvSpPr>
          <p:nvPr>
            <p:ph idx="1"/>
          </p:nvPr>
        </p:nvSpPr>
        <p:spPr>
          <a:xfrm>
            <a:off x="107504" y="1600203"/>
            <a:ext cx="9036496" cy="3773014"/>
          </a:xfrm>
        </p:spPr>
        <p:txBody>
          <a:bodyPr>
            <a:normAutofit/>
          </a:bodyPr>
          <a:lstStyle/>
          <a:p>
            <a:r>
              <a:rPr lang="pt-BR" sz="2400" dirty="0" smtClean="0"/>
              <a:t>PRINCIPAIS FORMAS DE DESTINAÇÃO DAS EMBALAGENS PLÁSTICAS:</a:t>
            </a:r>
          </a:p>
          <a:p>
            <a:endParaRPr lang="pt-BR" sz="2400" dirty="0" smtClean="0"/>
          </a:p>
          <a:p>
            <a:endParaRPr lang="pt-BR" sz="2400" dirty="0"/>
          </a:p>
          <a:p>
            <a:pPr marL="0" indent="0">
              <a:buNone/>
            </a:pPr>
            <a:r>
              <a:rPr lang="pt-BR" sz="2400" dirty="0"/>
              <a:t>	</a:t>
            </a:r>
            <a:r>
              <a:rPr lang="pt-BR" sz="2400" dirty="0" smtClean="0"/>
              <a:t>- RECICLAGEM</a:t>
            </a:r>
            <a:endParaRPr lang="pt-BR" sz="2400" dirty="0"/>
          </a:p>
        </p:txBody>
      </p:sp>
      <p:pic>
        <p:nvPicPr>
          <p:cNvPr id="2050" name="Picture 2" descr="Resultado de imagem para reciclagem de embalagens plÃ¡stic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492896"/>
            <a:ext cx="3120000" cy="2340000"/>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899592" y="5075892"/>
            <a:ext cx="7848872" cy="369332"/>
          </a:xfrm>
          <a:prstGeom prst="rect">
            <a:avLst/>
          </a:prstGeom>
        </p:spPr>
        <p:txBody>
          <a:bodyPr wrap="square">
            <a:spAutoFit/>
          </a:bodyPr>
          <a:lstStyle/>
          <a:p>
            <a:pPr algn="ctr"/>
            <a:r>
              <a:rPr lang="pt-BR" dirty="0" smtClean="0"/>
              <a:t>(Nem todos os plásticos são potencialmente ou comercialmente recicláveis)</a:t>
            </a:r>
            <a:endParaRPr lang="pt-BR" dirty="0"/>
          </a:p>
        </p:txBody>
      </p:sp>
    </p:spTree>
    <p:extLst>
      <p:ext uri="{BB962C8B-B14F-4D97-AF65-F5344CB8AC3E}">
        <p14:creationId xmlns:p14="http://schemas.microsoft.com/office/powerpoint/2010/main" val="1430249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INTRODUÇÃO</a:t>
            </a:r>
            <a:endParaRPr lang="pt-BR" b="1" dirty="0">
              <a:solidFill>
                <a:srgbClr val="0070C0"/>
              </a:solidFill>
            </a:endParaRPr>
          </a:p>
        </p:txBody>
      </p:sp>
      <p:sp>
        <p:nvSpPr>
          <p:cNvPr id="3" name="Espaço Reservado para Conteúdo 2"/>
          <p:cNvSpPr>
            <a:spLocks noGrp="1"/>
          </p:cNvSpPr>
          <p:nvPr>
            <p:ph idx="1"/>
          </p:nvPr>
        </p:nvSpPr>
        <p:spPr>
          <a:xfrm>
            <a:off x="107504" y="1600202"/>
            <a:ext cx="9036496" cy="3917029"/>
          </a:xfrm>
        </p:spPr>
        <p:txBody>
          <a:bodyPr>
            <a:normAutofit fontScale="85000" lnSpcReduction="10000"/>
          </a:bodyPr>
          <a:lstStyle/>
          <a:p>
            <a:r>
              <a:rPr lang="pt-BR" sz="2800" dirty="0" smtClean="0"/>
              <a:t>PRINCIPAIS FORMAS DE DESTINAÇÃO DAS EMBALAGENS PLÁSTICAS:</a:t>
            </a:r>
          </a:p>
          <a:p>
            <a:endParaRPr lang="pt-BR" dirty="0" smtClean="0"/>
          </a:p>
          <a:p>
            <a:endParaRPr lang="pt-BR" dirty="0"/>
          </a:p>
          <a:p>
            <a:endParaRPr lang="pt-BR" dirty="0"/>
          </a:p>
          <a:p>
            <a:pPr marL="0" indent="0">
              <a:buNone/>
            </a:pPr>
            <a:r>
              <a:rPr lang="pt-BR" dirty="0"/>
              <a:t>	</a:t>
            </a:r>
            <a:r>
              <a:rPr lang="pt-BR" sz="2400" dirty="0" smtClean="0"/>
              <a:t>- INCINERAÇÃO</a:t>
            </a:r>
          </a:p>
          <a:p>
            <a:pPr marL="0" indent="0">
              <a:buNone/>
            </a:pPr>
            <a:endParaRPr lang="pt-BR" sz="2400" dirty="0"/>
          </a:p>
          <a:p>
            <a:pPr marL="0" indent="0">
              <a:buNone/>
            </a:pPr>
            <a:endParaRPr lang="pt-BR" sz="2400" dirty="0" smtClean="0"/>
          </a:p>
          <a:p>
            <a:pPr marL="0" indent="0">
              <a:buNone/>
            </a:pPr>
            <a:endParaRPr lang="pt-BR" sz="2400" dirty="0" smtClean="0"/>
          </a:p>
          <a:p>
            <a:pPr marL="0" indent="0">
              <a:buNone/>
            </a:pPr>
            <a:endParaRPr lang="pt-BR" sz="2400" dirty="0" smtClean="0"/>
          </a:p>
          <a:p>
            <a:pPr marL="0" indent="0" algn="ctr">
              <a:buNone/>
            </a:pPr>
            <a:r>
              <a:rPr lang="pt-BR" sz="2000" dirty="0" smtClean="0"/>
              <a:t>(</a:t>
            </a:r>
            <a:r>
              <a:rPr lang="pt-BR" sz="2000" i="1" dirty="0" smtClean="0"/>
              <a:t>dioxinas e </a:t>
            </a:r>
            <a:r>
              <a:rPr lang="pt-BR" sz="2000" i="1" dirty="0" err="1" smtClean="0"/>
              <a:t>furanos</a:t>
            </a:r>
            <a:r>
              <a:rPr lang="pt-BR" sz="2000" i="1" dirty="0" smtClean="0"/>
              <a:t> </a:t>
            </a:r>
            <a:r>
              <a:rPr lang="pt-BR" sz="2000" dirty="0" smtClean="0"/>
              <a:t>– queima de materiais  c</a:t>
            </a:r>
            <a:r>
              <a:rPr lang="pt-BR" sz="2000" dirty="0" smtClean="0"/>
              <a:t>ontendo cloro)</a:t>
            </a:r>
            <a:endParaRPr lang="pt-BR" sz="2000" dirty="0"/>
          </a:p>
        </p:txBody>
      </p:sp>
      <p:pic>
        <p:nvPicPr>
          <p:cNvPr id="3074" name="Picture 2" descr="Resultado de imagem para incineraÃ§Ã£o de lix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048" y="2420888"/>
            <a:ext cx="3440431" cy="23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71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INTRODUÇÃO</a:t>
            </a:r>
            <a:endParaRPr lang="pt-BR" b="1" dirty="0">
              <a:solidFill>
                <a:srgbClr val="0070C0"/>
              </a:solidFill>
            </a:endParaRPr>
          </a:p>
        </p:txBody>
      </p:sp>
      <p:sp>
        <p:nvSpPr>
          <p:cNvPr id="3" name="Espaço Reservado para Conteúdo 2"/>
          <p:cNvSpPr>
            <a:spLocks noGrp="1"/>
          </p:cNvSpPr>
          <p:nvPr>
            <p:ph idx="1"/>
          </p:nvPr>
        </p:nvSpPr>
        <p:spPr>
          <a:xfrm>
            <a:off x="107504" y="1600203"/>
            <a:ext cx="9036496" cy="3773014"/>
          </a:xfrm>
        </p:spPr>
        <p:txBody>
          <a:bodyPr>
            <a:normAutofit/>
          </a:bodyPr>
          <a:lstStyle/>
          <a:p>
            <a:r>
              <a:rPr lang="pt-BR" sz="2400" dirty="0" smtClean="0"/>
              <a:t>PRINCIPAIS FORMAS DE DESTINAÇÃO DAS EMBALAGENS PLÁSTICAS: </a:t>
            </a:r>
          </a:p>
          <a:p>
            <a:pPr marL="0" indent="0">
              <a:buNone/>
            </a:pPr>
            <a:endParaRPr lang="pt-BR" sz="2400" dirty="0" smtClean="0"/>
          </a:p>
          <a:p>
            <a:pPr marL="0" indent="0">
              <a:buNone/>
            </a:pPr>
            <a:endParaRPr lang="pt-BR" sz="2400" dirty="0"/>
          </a:p>
          <a:p>
            <a:pPr marL="0" indent="0">
              <a:buNone/>
            </a:pPr>
            <a:endParaRPr lang="pt-BR" sz="2400" dirty="0" smtClean="0"/>
          </a:p>
          <a:p>
            <a:pPr marL="0" indent="0">
              <a:buNone/>
            </a:pPr>
            <a:r>
              <a:rPr lang="pt-BR" sz="2400" dirty="0" smtClean="0"/>
              <a:t> </a:t>
            </a:r>
            <a:r>
              <a:rPr lang="pt-BR" sz="2400" dirty="0" smtClean="0"/>
              <a:t>- COPROCESSAMENTO EM CIMENTEIRAS</a:t>
            </a:r>
          </a:p>
          <a:p>
            <a:pPr marL="0" indent="0">
              <a:buNone/>
            </a:pPr>
            <a:r>
              <a:rPr lang="pt-BR" sz="2400" i="1" dirty="0" smtClean="0"/>
              <a:t>                          (</a:t>
            </a:r>
            <a:r>
              <a:rPr lang="pt-BR" sz="2400" i="1" dirty="0" err="1" smtClean="0"/>
              <a:t>Blend</a:t>
            </a:r>
            <a:r>
              <a:rPr lang="pt-BR" sz="2400" i="1" dirty="0" smtClean="0"/>
              <a:t>)</a:t>
            </a:r>
            <a:endParaRPr lang="pt-BR" sz="2400" i="1" dirty="0" smtClean="0"/>
          </a:p>
        </p:txBody>
      </p:sp>
      <p:pic>
        <p:nvPicPr>
          <p:cNvPr id="4100" name="Picture 4" descr="Resultado de imagem para intercement cezar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3447" y="2709935"/>
            <a:ext cx="3551041" cy="266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587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INTRODUÇÃO</a:t>
            </a:r>
            <a:endParaRPr lang="pt-BR" b="1" dirty="0">
              <a:solidFill>
                <a:srgbClr val="0070C0"/>
              </a:solidFill>
            </a:endParaRPr>
          </a:p>
        </p:txBody>
      </p:sp>
      <p:sp>
        <p:nvSpPr>
          <p:cNvPr id="3" name="Espaço Reservado para Conteúdo 2"/>
          <p:cNvSpPr>
            <a:spLocks noGrp="1"/>
          </p:cNvSpPr>
          <p:nvPr>
            <p:ph idx="1"/>
          </p:nvPr>
        </p:nvSpPr>
        <p:spPr>
          <a:xfrm>
            <a:off x="457200" y="1600203"/>
            <a:ext cx="8579296" cy="3773014"/>
          </a:xfrm>
        </p:spPr>
        <p:txBody>
          <a:bodyPr/>
          <a:lstStyle/>
          <a:p>
            <a:r>
              <a:rPr lang="pt-BR" dirty="0" smtClean="0"/>
              <a:t>COPROCESSAMENTO</a:t>
            </a:r>
          </a:p>
          <a:p>
            <a:pPr marL="0" indent="0">
              <a:buNone/>
            </a:pPr>
            <a:endParaRPr lang="pt-BR" sz="2800" dirty="0" smtClean="0"/>
          </a:p>
          <a:p>
            <a:pPr>
              <a:buFontTx/>
              <a:buChar char="-"/>
            </a:pPr>
            <a:r>
              <a:rPr lang="pt-BR" sz="2400" dirty="0" smtClean="0"/>
              <a:t>Umidade reduz o potencial de combustão</a:t>
            </a:r>
          </a:p>
          <a:p>
            <a:pPr marL="0" indent="0">
              <a:buNone/>
            </a:pPr>
            <a:endParaRPr lang="pt-BR" sz="2400" dirty="0" smtClean="0"/>
          </a:p>
          <a:p>
            <a:pPr>
              <a:buFontTx/>
              <a:buChar char="-"/>
            </a:pPr>
            <a:r>
              <a:rPr lang="pt-BR" sz="2400" dirty="0" smtClean="0"/>
              <a:t>Elevado </a:t>
            </a:r>
            <a:r>
              <a:rPr lang="pt-BR" sz="2400" b="1" dirty="0" smtClean="0">
                <a:solidFill>
                  <a:srgbClr val="0070C0"/>
                </a:solidFill>
              </a:rPr>
              <a:t>teor de cloro </a:t>
            </a:r>
            <a:r>
              <a:rPr lang="pt-BR" sz="2400" dirty="0" smtClean="0"/>
              <a:t>- Incrustaç</a:t>
            </a:r>
            <a:r>
              <a:rPr lang="pt-BR" sz="2400" dirty="0" smtClean="0"/>
              <a:t>ão nos ciclones</a:t>
            </a:r>
            <a:endParaRPr lang="pt-BR" sz="2400" dirty="0" smtClean="0"/>
          </a:p>
          <a:p>
            <a:pPr marL="0" indent="0">
              <a:buNone/>
            </a:pPr>
            <a:r>
              <a:rPr lang="pt-BR" sz="2400" i="1" dirty="0" smtClean="0"/>
              <a:t>                          </a:t>
            </a:r>
            <a:endParaRPr lang="pt-BR" sz="2400" i="1" dirty="0" smtClean="0"/>
          </a:p>
        </p:txBody>
      </p:sp>
      <p:pic>
        <p:nvPicPr>
          <p:cNvPr id="5122" name="Picture 2" descr="Resultado de imagem para incrustaÃ§Ã£o devido ao clo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149080"/>
            <a:ext cx="2192885" cy="122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017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OBJETIVO</a:t>
            </a:r>
            <a:endParaRPr lang="pt-BR" b="1" dirty="0">
              <a:solidFill>
                <a:srgbClr val="0070C0"/>
              </a:solidFill>
            </a:endParaRPr>
          </a:p>
        </p:txBody>
      </p:sp>
      <p:sp>
        <p:nvSpPr>
          <p:cNvPr id="3" name="Espaço Reservado para Conteúdo 2"/>
          <p:cNvSpPr>
            <a:spLocks noGrp="1"/>
          </p:cNvSpPr>
          <p:nvPr>
            <p:ph idx="1"/>
          </p:nvPr>
        </p:nvSpPr>
        <p:spPr>
          <a:xfrm>
            <a:off x="395536" y="2348880"/>
            <a:ext cx="8579296" cy="1396749"/>
          </a:xfrm>
        </p:spPr>
        <p:txBody>
          <a:bodyPr>
            <a:normAutofit/>
          </a:bodyPr>
          <a:lstStyle/>
          <a:p>
            <a:pPr marL="0" indent="0">
              <a:buNone/>
            </a:pPr>
            <a:r>
              <a:rPr lang="pt-BR" sz="2800" dirty="0" smtClean="0"/>
              <a:t>Analisar </a:t>
            </a:r>
            <a:r>
              <a:rPr lang="pt-BR" sz="2800" dirty="0"/>
              <a:t>o teor de cloro em amostras de </a:t>
            </a:r>
            <a:r>
              <a:rPr lang="pt-BR" sz="2800" dirty="0" smtClean="0"/>
              <a:t>embalagens plásticas, </a:t>
            </a:r>
            <a:r>
              <a:rPr lang="pt-BR" sz="2800" dirty="0"/>
              <a:t>a fim de classificá-las como adequadas ou não </a:t>
            </a:r>
            <a:r>
              <a:rPr lang="pt-BR" sz="2800" dirty="0" smtClean="0"/>
              <a:t>à destruição térmica em fornos de cimenteiras</a:t>
            </a:r>
            <a:r>
              <a:rPr lang="pt-BR" sz="2800" i="1" dirty="0" smtClean="0"/>
              <a:t>                     </a:t>
            </a:r>
            <a:endParaRPr lang="pt-BR" sz="2800" i="1" dirty="0" smtClean="0"/>
          </a:p>
        </p:txBody>
      </p:sp>
    </p:spTree>
    <p:extLst>
      <p:ext uri="{BB962C8B-B14F-4D97-AF65-F5344CB8AC3E}">
        <p14:creationId xmlns:p14="http://schemas.microsoft.com/office/powerpoint/2010/main" val="2365453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METODOLOGIA</a:t>
            </a:r>
            <a:endParaRPr lang="pt-BR" b="1" dirty="0">
              <a:solidFill>
                <a:srgbClr val="0070C0"/>
              </a:solidFill>
            </a:endParaRPr>
          </a:p>
        </p:txBody>
      </p:sp>
      <p:sp>
        <p:nvSpPr>
          <p:cNvPr id="3" name="Espaço Reservado para Conteúdo 2"/>
          <p:cNvSpPr>
            <a:spLocks noGrp="1"/>
          </p:cNvSpPr>
          <p:nvPr>
            <p:ph idx="1"/>
          </p:nvPr>
        </p:nvSpPr>
        <p:spPr>
          <a:xfrm>
            <a:off x="395536" y="1412776"/>
            <a:ext cx="8579296" cy="864096"/>
          </a:xfrm>
        </p:spPr>
        <p:txBody>
          <a:bodyPr>
            <a:normAutofit/>
          </a:bodyPr>
          <a:lstStyle/>
          <a:p>
            <a:pPr marL="0" indent="0">
              <a:buNone/>
            </a:pPr>
            <a:r>
              <a:rPr lang="pt-BR" sz="2400" dirty="0" smtClean="0"/>
              <a:t>LOCAL DA PESQUISA:  L</a:t>
            </a:r>
            <a:r>
              <a:rPr lang="x-none" sz="2400" smtClean="0"/>
              <a:t>aboratório </a:t>
            </a:r>
            <a:r>
              <a:rPr lang="x-none" sz="2400"/>
              <a:t>da indústria Intercement </a:t>
            </a:r>
            <a:r>
              <a:rPr lang="x-none" sz="2400"/>
              <a:t>Brasil </a:t>
            </a:r>
            <a:r>
              <a:rPr lang="x-none" sz="2400" smtClean="0"/>
              <a:t>S.A</a:t>
            </a:r>
            <a:r>
              <a:rPr lang="pt-BR" sz="2400" dirty="0" smtClean="0"/>
              <a:t> – </a:t>
            </a:r>
            <a:r>
              <a:rPr lang="x-none" sz="2400" smtClean="0"/>
              <a:t>Cezarina</a:t>
            </a:r>
            <a:r>
              <a:rPr lang="pt-BR" sz="2400" dirty="0" smtClean="0"/>
              <a:t>/</a:t>
            </a:r>
            <a:r>
              <a:rPr lang="x-none" sz="2400" smtClean="0"/>
              <a:t>GO</a:t>
            </a:r>
            <a:endParaRPr lang="pt-BR" sz="2400" dirty="0" smtClean="0"/>
          </a:p>
          <a:p>
            <a:pPr marL="0" indent="0">
              <a:buNone/>
            </a:pPr>
            <a:endParaRPr lang="pt-BR" sz="2400" dirty="0"/>
          </a:p>
        </p:txBody>
      </p:sp>
      <p:pic>
        <p:nvPicPr>
          <p:cNvPr id="7172" name="Picture 4" descr="https://upload.wikimedia.org/wikipedia/commons/thumb/9/9f/Goias_Municip_Cezarina.svg/1024px-Goias_Municip_Cezarin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276872"/>
            <a:ext cx="3240360" cy="311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33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0070C0"/>
                </a:solidFill>
              </a:rPr>
              <a:t>METODOLOGIA</a:t>
            </a:r>
            <a:endParaRPr lang="pt-BR" b="1" dirty="0">
              <a:solidFill>
                <a:srgbClr val="0070C0"/>
              </a:solidFill>
            </a:endParaRPr>
          </a:p>
        </p:txBody>
      </p:sp>
      <p:sp>
        <p:nvSpPr>
          <p:cNvPr id="3" name="Espaço Reservado para Conteúdo 2"/>
          <p:cNvSpPr>
            <a:spLocks noGrp="1"/>
          </p:cNvSpPr>
          <p:nvPr>
            <p:ph idx="1"/>
          </p:nvPr>
        </p:nvSpPr>
        <p:spPr>
          <a:xfrm>
            <a:off x="0" y="1916832"/>
            <a:ext cx="8974832" cy="2880320"/>
          </a:xfrm>
        </p:spPr>
        <p:txBody>
          <a:bodyPr>
            <a:normAutofit/>
          </a:bodyPr>
          <a:lstStyle/>
          <a:p>
            <a:r>
              <a:rPr lang="pt-BR" sz="2400" b="1" dirty="0" smtClean="0">
                <a:solidFill>
                  <a:srgbClr val="0070C0"/>
                </a:solidFill>
              </a:rPr>
              <a:t>Método da d</a:t>
            </a:r>
            <a:r>
              <a:rPr lang="x-none" sz="2400" b="1" smtClean="0">
                <a:solidFill>
                  <a:srgbClr val="0070C0"/>
                </a:solidFill>
              </a:rPr>
              <a:t>eterminação </a:t>
            </a:r>
            <a:r>
              <a:rPr lang="x-none" sz="2400" b="1">
                <a:solidFill>
                  <a:srgbClr val="0070C0"/>
                </a:solidFill>
              </a:rPr>
              <a:t>do teor </a:t>
            </a:r>
            <a:r>
              <a:rPr lang="x-none" sz="2400" b="1">
                <a:solidFill>
                  <a:srgbClr val="0070C0"/>
                </a:solidFill>
              </a:rPr>
              <a:t>de </a:t>
            </a:r>
            <a:r>
              <a:rPr lang="x-none" sz="2400" b="1" smtClean="0">
                <a:solidFill>
                  <a:srgbClr val="0070C0"/>
                </a:solidFill>
              </a:rPr>
              <a:t>cloro</a:t>
            </a:r>
            <a:r>
              <a:rPr lang="pt-BR" sz="2400" b="1" dirty="0" smtClean="0">
                <a:solidFill>
                  <a:srgbClr val="0070C0"/>
                </a:solidFill>
              </a:rPr>
              <a:t>: </a:t>
            </a:r>
            <a:r>
              <a:rPr lang="x-none" sz="2400" smtClean="0"/>
              <a:t>potenciometria</a:t>
            </a:r>
            <a:r>
              <a:rPr lang="x-none" sz="2400"/>
              <a:t>, com eletrodo específico para cloretos de dupla junção da marca Hanna-HI/4107, em conformidade com a NBR ISO/IEC 17.025/2005</a:t>
            </a:r>
            <a:r>
              <a:rPr lang="x-none" sz="2400"/>
              <a:t>. </a:t>
            </a:r>
            <a:endParaRPr lang="pt-BR" sz="2400" dirty="0" smtClean="0"/>
          </a:p>
          <a:p>
            <a:endParaRPr lang="pt-BR" sz="2400" dirty="0"/>
          </a:p>
          <a:p>
            <a:r>
              <a:rPr lang="x-none" sz="2400" smtClean="0"/>
              <a:t>As </a:t>
            </a:r>
            <a:r>
              <a:rPr lang="x-none" sz="2400"/>
              <a:t>análises foram realizadas </a:t>
            </a:r>
            <a:r>
              <a:rPr lang="x-none" sz="2400" b="1">
                <a:solidFill>
                  <a:srgbClr val="0070C0"/>
                </a:solidFill>
              </a:rPr>
              <a:t>em triplicata </a:t>
            </a:r>
            <a:r>
              <a:rPr lang="x-none" sz="2400"/>
              <a:t>em vinte amostras distintas de </a:t>
            </a:r>
            <a:r>
              <a:rPr lang="x-none" sz="2400"/>
              <a:t>embalagens </a:t>
            </a:r>
            <a:r>
              <a:rPr lang="x-none" sz="2400" smtClean="0"/>
              <a:t>plásticas</a:t>
            </a:r>
            <a:endParaRPr lang="pt-BR" sz="2400" b="1" dirty="0"/>
          </a:p>
        </p:txBody>
      </p:sp>
    </p:spTree>
    <p:extLst>
      <p:ext uri="{BB962C8B-B14F-4D97-AF65-F5344CB8AC3E}">
        <p14:creationId xmlns:p14="http://schemas.microsoft.com/office/powerpoint/2010/main" val="1501606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605</Words>
  <Application>Microsoft Office PowerPoint</Application>
  <PresentationFormat>Apresentação na tela (4:3)</PresentationFormat>
  <Paragraphs>122</Paragraphs>
  <Slides>15</Slides>
  <Notes>0</Notes>
  <HiddenSlides>0</HiddenSlides>
  <MMClips>0</MMClips>
  <ScaleCrop>false</ScaleCrop>
  <HeadingPairs>
    <vt:vector size="4" baseType="variant">
      <vt:variant>
        <vt:lpstr>Tema</vt:lpstr>
      </vt:variant>
      <vt:variant>
        <vt:i4>1</vt:i4>
      </vt:variant>
      <vt:variant>
        <vt:lpstr>Títulos de slides</vt:lpstr>
      </vt:variant>
      <vt:variant>
        <vt:i4>15</vt:i4>
      </vt:variant>
    </vt:vector>
  </HeadingPairs>
  <TitlesOfParts>
    <vt:vector size="16" baseType="lpstr">
      <vt:lpstr>Tema do Office</vt:lpstr>
      <vt:lpstr>DETERMINAÇÃO DO TEOR DE CLORO EM RESÍDUOS DE EMBALAGENS DE PLÁSTICO</vt:lpstr>
      <vt:lpstr>INTRODUÇÃO</vt:lpstr>
      <vt:lpstr>INTRODUÇÃO</vt:lpstr>
      <vt:lpstr>INTRODUÇÃO</vt:lpstr>
      <vt:lpstr>INTRODUÇÃO</vt:lpstr>
      <vt:lpstr>INTRODUÇÃO</vt:lpstr>
      <vt:lpstr>OBJETIVO</vt:lpstr>
      <vt:lpstr>METODOLOGIA</vt:lpstr>
      <vt:lpstr>METODOLOGIA</vt:lpstr>
      <vt:lpstr>METODOLOGIA</vt:lpstr>
      <vt:lpstr>RESULTADOS</vt:lpstr>
      <vt:lpstr>RESULTADOS</vt:lpstr>
      <vt:lpstr>RESULTADOS</vt:lpstr>
      <vt:lpstr>CONCLUSÕES</vt:lpstr>
      <vt:lpstr>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USER</cp:lastModifiedBy>
  <cp:revision>27</cp:revision>
  <dcterms:created xsi:type="dcterms:W3CDTF">2018-05-02T19:43:05Z</dcterms:created>
  <dcterms:modified xsi:type="dcterms:W3CDTF">2018-05-23T22:13:36Z</dcterms:modified>
</cp:coreProperties>
</file>