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9" r:id="rId2"/>
    <p:sldId id="304" r:id="rId3"/>
    <p:sldId id="305" r:id="rId4"/>
    <p:sldId id="355" r:id="rId5"/>
    <p:sldId id="337" r:id="rId6"/>
    <p:sldId id="306" r:id="rId7"/>
    <p:sldId id="307" r:id="rId8"/>
    <p:sldId id="308" r:id="rId9"/>
    <p:sldId id="309" r:id="rId10"/>
    <p:sldId id="338" r:id="rId11"/>
    <p:sldId id="310" r:id="rId12"/>
    <p:sldId id="312" r:id="rId13"/>
    <p:sldId id="313" r:id="rId14"/>
    <p:sldId id="315" r:id="rId15"/>
    <p:sldId id="316" r:id="rId16"/>
    <p:sldId id="348" r:id="rId17"/>
    <p:sldId id="318" r:id="rId18"/>
    <p:sldId id="353" r:id="rId19"/>
    <p:sldId id="319" r:id="rId20"/>
    <p:sldId id="320" r:id="rId21"/>
    <p:sldId id="340" r:id="rId22"/>
    <p:sldId id="343" r:id="rId23"/>
    <p:sldId id="346" r:id="rId24"/>
    <p:sldId id="349" r:id="rId25"/>
    <p:sldId id="347" r:id="rId26"/>
    <p:sldId id="352" r:id="rId27"/>
    <p:sldId id="350" r:id="rId28"/>
    <p:sldId id="345" r:id="rId29"/>
    <p:sldId id="354" r:id="rId30"/>
    <p:sldId id="344" r:id="rId31"/>
    <p:sldId id="356" r:id="rId32"/>
    <p:sldId id="324" r:id="rId33"/>
    <p:sldId id="351" r:id="rId34"/>
    <p:sldId id="30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7670" autoAdjust="0"/>
  </p:normalViewPr>
  <p:slideViewPr>
    <p:cSldViewPr snapToGrid="0">
      <p:cViewPr>
        <p:scale>
          <a:sx n="80" d="100"/>
          <a:sy n="80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32F0C-4C73-44FA-B7B8-D8895141AA8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D495FE-B0CB-45F8-938B-D0E6C2462320}">
      <dgm:prSet phldrT="[Texto]" custT="1"/>
      <dgm:spPr/>
      <dgm:t>
        <a:bodyPr/>
        <a:lstStyle/>
        <a:p>
          <a:r>
            <a:rPr lang="pt-BR" sz="1200" b="1" dirty="0"/>
            <a:t>ELIMINAR</a:t>
          </a:r>
        </a:p>
        <a:p>
          <a:r>
            <a:rPr lang="pt-BR" sz="1200" dirty="0"/>
            <a:t>a contaminação durante o processo de tratamento</a:t>
          </a:r>
        </a:p>
      </dgm:t>
    </dgm:pt>
    <dgm:pt modelId="{9046C49E-8E2E-4524-8B37-D4DED3DBCC10}" type="parTrans" cxnId="{90BE6EC0-57BA-4DD9-816B-0FCD97942547}">
      <dgm:prSet/>
      <dgm:spPr/>
      <dgm:t>
        <a:bodyPr/>
        <a:lstStyle/>
        <a:p>
          <a:endParaRPr lang="pt-BR"/>
        </a:p>
      </dgm:t>
    </dgm:pt>
    <dgm:pt modelId="{7E82E4DB-00AE-4D7C-8617-107FC9AC27D5}" type="sibTrans" cxnId="{90BE6EC0-57BA-4DD9-816B-0FCD97942547}">
      <dgm:prSet/>
      <dgm:spPr/>
      <dgm:t>
        <a:bodyPr/>
        <a:lstStyle/>
        <a:p>
          <a:endParaRPr lang="pt-BR"/>
        </a:p>
      </dgm:t>
    </dgm:pt>
    <dgm:pt modelId="{F60691DB-AC58-4F6F-BB1F-B05AFB49277A}">
      <dgm:prSet phldrT="[Texto]" custT="1"/>
      <dgm:spPr/>
      <dgm:t>
        <a:bodyPr/>
        <a:lstStyle/>
        <a:p>
          <a:r>
            <a:rPr lang="pt-BR" sz="1200" b="1" dirty="0"/>
            <a:t>PREVENIR</a:t>
          </a:r>
        </a:p>
        <a:p>
          <a:r>
            <a:rPr lang="pt-BR" sz="1200" dirty="0"/>
            <a:t>a contaminação da água durante o armazenamento e no sistema de distribuição</a:t>
          </a:r>
        </a:p>
      </dgm:t>
    </dgm:pt>
    <dgm:pt modelId="{52E08F18-C6BC-493E-8C86-7B6AB74E4C69}" type="parTrans" cxnId="{CC969F30-F1C8-47DE-BFB7-385180B293D4}">
      <dgm:prSet/>
      <dgm:spPr/>
      <dgm:t>
        <a:bodyPr/>
        <a:lstStyle/>
        <a:p>
          <a:endParaRPr lang="pt-BR"/>
        </a:p>
      </dgm:t>
    </dgm:pt>
    <dgm:pt modelId="{135283C9-B559-4210-A8E9-2742FB4B3E40}" type="sibTrans" cxnId="{CC969F30-F1C8-47DE-BFB7-385180B293D4}">
      <dgm:prSet/>
      <dgm:spPr/>
      <dgm:t>
        <a:bodyPr/>
        <a:lstStyle/>
        <a:p>
          <a:endParaRPr lang="pt-BR"/>
        </a:p>
      </dgm:t>
    </dgm:pt>
    <dgm:pt modelId="{A11D8151-E4E2-4ECA-A91B-5E76E2C8F720}">
      <dgm:prSet phldrT="[Texto]" custT="1"/>
      <dgm:spPr/>
      <dgm:t>
        <a:bodyPr/>
        <a:lstStyle/>
        <a:p>
          <a:r>
            <a:rPr lang="pt-BR" sz="1200" b="1" dirty="0"/>
            <a:t>MINIMIZAR</a:t>
          </a:r>
        </a:p>
        <a:p>
          <a:r>
            <a:rPr lang="pt-BR" sz="1200" dirty="0"/>
            <a:t>as fontes de contaminação pontual e difusa no manancial</a:t>
          </a:r>
        </a:p>
      </dgm:t>
    </dgm:pt>
    <dgm:pt modelId="{A3FAC3CA-818A-4F71-BB28-1BBFD7E99B4E}" type="parTrans" cxnId="{2B67B259-751F-4D31-BF03-7D04B3203CCF}">
      <dgm:prSet/>
      <dgm:spPr/>
      <dgm:t>
        <a:bodyPr/>
        <a:lstStyle/>
        <a:p>
          <a:endParaRPr lang="pt-BR"/>
        </a:p>
      </dgm:t>
    </dgm:pt>
    <dgm:pt modelId="{89EC0F7F-AD05-4BF0-8760-2AE83E615531}" type="sibTrans" cxnId="{2B67B259-751F-4D31-BF03-7D04B3203CCF}">
      <dgm:prSet/>
      <dgm:spPr/>
      <dgm:t>
        <a:bodyPr/>
        <a:lstStyle/>
        <a:p>
          <a:endParaRPr lang="pt-BR"/>
        </a:p>
      </dgm:t>
    </dgm:pt>
    <dgm:pt modelId="{DE7EC1B0-2EFB-434C-95FE-66DFA67ABCCF}" type="pres">
      <dgm:prSet presAssocID="{B7532F0C-4C73-44FA-B7B8-D8895141AA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488278-9055-4B5C-9919-2CA41FC1F29A}" type="pres">
      <dgm:prSet presAssocID="{6ED495FE-B0CB-45F8-938B-D0E6C2462320}" presName="dummy" presStyleCnt="0"/>
      <dgm:spPr/>
    </dgm:pt>
    <dgm:pt modelId="{A3487A81-3628-464E-B6BC-20521BB6CC28}" type="pres">
      <dgm:prSet presAssocID="{6ED495FE-B0CB-45F8-938B-D0E6C2462320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427C57-77C1-4D80-B4B0-A6FC14419DAE}" type="pres">
      <dgm:prSet presAssocID="{7E82E4DB-00AE-4D7C-8617-107FC9AC27D5}" presName="sibTrans" presStyleLbl="node1" presStyleIdx="0" presStyleCnt="3" custScaleX="94705" custScaleY="97859"/>
      <dgm:spPr/>
      <dgm:t>
        <a:bodyPr/>
        <a:lstStyle/>
        <a:p>
          <a:endParaRPr lang="pt-BR"/>
        </a:p>
      </dgm:t>
    </dgm:pt>
    <dgm:pt modelId="{FA34E3AF-FEEA-45F4-AB96-67DE8248FD52}" type="pres">
      <dgm:prSet presAssocID="{F60691DB-AC58-4F6F-BB1F-B05AFB49277A}" presName="dummy" presStyleCnt="0"/>
      <dgm:spPr/>
    </dgm:pt>
    <dgm:pt modelId="{D5E7490C-A60A-4A53-9BC0-B9D47589CAF8}" type="pres">
      <dgm:prSet presAssocID="{F60691DB-AC58-4F6F-BB1F-B05AFB49277A}" presName="node" presStyleLbl="revTx" presStyleIdx="1" presStyleCnt="3" custScaleX="1219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AC6979-5834-4CF4-A3C9-5A2236BB9C93}" type="pres">
      <dgm:prSet presAssocID="{135283C9-B559-4210-A8E9-2742FB4B3E40}" presName="sibTrans" presStyleLbl="node1" presStyleIdx="1" presStyleCnt="3"/>
      <dgm:spPr/>
      <dgm:t>
        <a:bodyPr/>
        <a:lstStyle/>
        <a:p>
          <a:endParaRPr lang="pt-BR"/>
        </a:p>
      </dgm:t>
    </dgm:pt>
    <dgm:pt modelId="{24E1BCD8-A5A6-4C52-A71E-21323A48F0A9}" type="pres">
      <dgm:prSet presAssocID="{A11D8151-E4E2-4ECA-A91B-5E76E2C8F720}" presName="dummy" presStyleCnt="0"/>
      <dgm:spPr/>
    </dgm:pt>
    <dgm:pt modelId="{9EE7389F-669B-457D-A27B-C2404B1CAC47}" type="pres">
      <dgm:prSet presAssocID="{A11D8151-E4E2-4ECA-A91B-5E76E2C8F720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48D8AF-ACA3-484A-AA98-56273EDFB7A2}" type="pres">
      <dgm:prSet presAssocID="{89EC0F7F-AD05-4BF0-8760-2AE83E615531}" presName="sibTrans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CB4716A5-A2EB-41F9-B7C7-0FBB0CCAD155}" type="presOf" srcId="{89EC0F7F-AD05-4BF0-8760-2AE83E615531}" destId="{8048D8AF-ACA3-484A-AA98-56273EDFB7A2}" srcOrd="0" destOrd="0" presId="urn:microsoft.com/office/officeart/2005/8/layout/cycle1"/>
    <dgm:cxn modelId="{9E576446-6528-444A-A12C-23809F8C9110}" type="presOf" srcId="{B7532F0C-4C73-44FA-B7B8-D8895141AA85}" destId="{DE7EC1B0-2EFB-434C-95FE-66DFA67ABCCF}" srcOrd="0" destOrd="0" presId="urn:microsoft.com/office/officeart/2005/8/layout/cycle1"/>
    <dgm:cxn modelId="{CC969F30-F1C8-47DE-BFB7-385180B293D4}" srcId="{B7532F0C-4C73-44FA-B7B8-D8895141AA85}" destId="{F60691DB-AC58-4F6F-BB1F-B05AFB49277A}" srcOrd="1" destOrd="0" parTransId="{52E08F18-C6BC-493E-8C86-7B6AB74E4C69}" sibTransId="{135283C9-B559-4210-A8E9-2742FB4B3E40}"/>
    <dgm:cxn modelId="{A5D07F3C-7321-4391-AFA5-689E57F6151C}" type="presOf" srcId="{7E82E4DB-00AE-4D7C-8617-107FC9AC27D5}" destId="{52427C57-77C1-4D80-B4B0-A6FC14419DAE}" srcOrd="0" destOrd="0" presId="urn:microsoft.com/office/officeart/2005/8/layout/cycle1"/>
    <dgm:cxn modelId="{8135AA42-9460-49EB-9D51-F4AA94AA005B}" type="presOf" srcId="{6ED495FE-B0CB-45F8-938B-D0E6C2462320}" destId="{A3487A81-3628-464E-B6BC-20521BB6CC28}" srcOrd="0" destOrd="0" presId="urn:microsoft.com/office/officeart/2005/8/layout/cycle1"/>
    <dgm:cxn modelId="{89FB77D7-B202-414C-84D9-DB9BD921AA86}" type="presOf" srcId="{F60691DB-AC58-4F6F-BB1F-B05AFB49277A}" destId="{D5E7490C-A60A-4A53-9BC0-B9D47589CAF8}" srcOrd="0" destOrd="0" presId="urn:microsoft.com/office/officeart/2005/8/layout/cycle1"/>
    <dgm:cxn modelId="{90BE6EC0-57BA-4DD9-816B-0FCD97942547}" srcId="{B7532F0C-4C73-44FA-B7B8-D8895141AA85}" destId="{6ED495FE-B0CB-45F8-938B-D0E6C2462320}" srcOrd="0" destOrd="0" parTransId="{9046C49E-8E2E-4524-8B37-D4DED3DBCC10}" sibTransId="{7E82E4DB-00AE-4D7C-8617-107FC9AC27D5}"/>
    <dgm:cxn modelId="{AE2208E4-20ED-4EAC-ABDB-87FCEF3A7932}" type="presOf" srcId="{A11D8151-E4E2-4ECA-A91B-5E76E2C8F720}" destId="{9EE7389F-669B-457D-A27B-C2404B1CAC47}" srcOrd="0" destOrd="0" presId="urn:microsoft.com/office/officeart/2005/8/layout/cycle1"/>
    <dgm:cxn modelId="{2B67B259-751F-4D31-BF03-7D04B3203CCF}" srcId="{B7532F0C-4C73-44FA-B7B8-D8895141AA85}" destId="{A11D8151-E4E2-4ECA-A91B-5E76E2C8F720}" srcOrd="2" destOrd="0" parTransId="{A3FAC3CA-818A-4F71-BB28-1BBFD7E99B4E}" sibTransId="{89EC0F7F-AD05-4BF0-8760-2AE83E615531}"/>
    <dgm:cxn modelId="{C16EE5D9-27D6-420F-8D1D-66FC8D63C88D}" type="presOf" srcId="{135283C9-B559-4210-A8E9-2742FB4B3E40}" destId="{54AC6979-5834-4CF4-A3C9-5A2236BB9C93}" srcOrd="0" destOrd="0" presId="urn:microsoft.com/office/officeart/2005/8/layout/cycle1"/>
    <dgm:cxn modelId="{FA980C52-5826-4D4D-AD67-3987ABD3A238}" type="presParOf" srcId="{DE7EC1B0-2EFB-434C-95FE-66DFA67ABCCF}" destId="{45488278-9055-4B5C-9919-2CA41FC1F29A}" srcOrd="0" destOrd="0" presId="urn:microsoft.com/office/officeart/2005/8/layout/cycle1"/>
    <dgm:cxn modelId="{756AAC91-077C-44F3-96A0-9C0836092F58}" type="presParOf" srcId="{DE7EC1B0-2EFB-434C-95FE-66DFA67ABCCF}" destId="{A3487A81-3628-464E-B6BC-20521BB6CC28}" srcOrd="1" destOrd="0" presId="urn:microsoft.com/office/officeart/2005/8/layout/cycle1"/>
    <dgm:cxn modelId="{E3DFFECE-FC28-42DA-B99E-E532E9CADC2C}" type="presParOf" srcId="{DE7EC1B0-2EFB-434C-95FE-66DFA67ABCCF}" destId="{52427C57-77C1-4D80-B4B0-A6FC14419DAE}" srcOrd="2" destOrd="0" presId="urn:microsoft.com/office/officeart/2005/8/layout/cycle1"/>
    <dgm:cxn modelId="{436B2259-7309-4BEE-B409-2832BF749C81}" type="presParOf" srcId="{DE7EC1B0-2EFB-434C-95FE-66DFA67ABCCF}" destId="{FA34E3AF-FEEA-45F4-AB96-67DE8248FD52}" srcOrd="3" destOrd="0" presId="urn:microsoft.com/office/officeart/2005/8/layout/cycle1"/>
    <dgm:cxn modelId="{E541018E-56B7-43E1-9D81-3F27E17A1D0E}" type="presParOf" srcId="{DE7EC1B0-2EFB-434C-95FE-66DFA67ABCCF}" destId="{D5E7490C-A60A-4A53-9BC0-B9D47589CAF8}" srcOrd="4" destOrd="0" presId="urn:microsoft.com/office/officeart/2005/8/layout/cycle1"/>
    <dgm:cxn modelId="{AD486CC6-CE47-4406-B700-F82EF2AA8BD1}" type="presParOf" srcId="{DE7EC1B0-2EFB-434C-95FE-66DFA67ABCCF}" destId="{54AC6979-5834-4CF4-A3C9-5A2236BB9C93}" srcOrd="5" destOrd="0" presId="urn:microsoft.com/office/officeart/2005/8/layout/cycle1"/>
    <dgm:cxn modelId="{AF7CA2FF-0853-4192-BB5A-002B37370669}" type="presParOf" srcId="{DE7EC1B0-2EFB-434C-95FE-66DFA67ABCCF}" destId="{24E1BCD8-A5A6-4C52-A71E-21323A48F0A9}" srcOrd="6" destOrd="0" presId="urn:microsoft.com/office/officeart/2005/8/layout/cycle1"/>
    <dgm:cxn modelId="{F32D97DA-0194-4AEA-BB6D-E1C02794C952}" type="presParOf" srcId="{DE7EC1B0-2EFB-434C-95FE-66DFA67ABCCF}" destId="{9EE7389F-669B-457D-A27B-C2404B1CAC47}" srcOrd="7" destOrd="0" presId="urn:microsoft.com/office/officeart/2005/8/layout/cycle1"/>
    <dgm:cxn modelId="{B76E91D6-4136-45DF-8A65-4365BD10AC14}" type="presParOf" srcId="{DE7EC1B0-2EFB-434C-95FE-66DFA67ABCCF}" destId="{8048D8AF-ACA3-484A-AA98-56273EDFB7A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87A81-3628-464E-B6BC-20521BB6CC28}">
      <dsp:nvSpPr>
        <dsp:cNvPr id="0" name=""/>
        <dsp:cNvSpPr/>
      </dsp:nvSpPr>
      <dsp:spPr>
        <a:xfrm>
          <a:off x="2561833" y="241861"/>
          <a:ext cx="1237705" cy="123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ELIMINAR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a contaminação durante o processo de tratamento</a:t>
          </a:r>
        </a:p>
      </dsp:txBody>
      <dsp:txXfrm>
        <a:off x="2561833" y="241861"/>
        <a:ext cx="1237705" cy="1237705"/>
      </dsp:txXfrm>
    </dsp:sp>
    <dsp:sp modelId="{52427C57-77C1-4D80-B4B0-A6FC14419DAE}">
      <dsp:nvSpPr>
        <dsp:cNvPr id="0" name=""/>
        <dsp:cNvSpPr/>
      </dsp:nvSpPr>
      <dsp:spPr>
        <a:xfrm>
          <a:off x="756203" y="30229"/>
          <a:ext cx="2769385" cy="2861615"/>
        </a:xfrm>
        <a:prstGeom prst="circularArrow">
          <a:avLst>
            <a:gd name="adj1" fmla="val 8254"/>
            <a:gd name="adj2" fmla="val 576552"/>
            <a:gd name="adj3" fmla="val 2485875"/>
            <a:gd name="adj4" fmla="val 53057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7490C-A60A-4A53-9BC0-B9D47589CAF8}">
      <dsp:nvSpPr>
        <dsp:cNvPr id="0" name=""/>
        <dsp:cNvSpPr/>
      </dsp:nvSpPr>
      <dsp:spPr>
        <a:xfrm>
          <a:off x="1385963" y="2042831"/>
          <a:ext cx="1509864" cy="123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PREVENIR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a contaminação da água durante o armazenamento e no sistema de distribuição</a:t>
          </a:r>
        </a:p>
      </dsp:txBody>
      <dsp:txXfrm>
        <a:off x="1385963" y="2042831"/>
        <a:ext cx="1509864" cy="1237705"/>
      </dsp:txXfrm>
    </dsp:sp>
    <dsp:sp modelId="{54AC6979-5834-4CF4-A3C9-5A2236BB9C93}">
      <dsp:nvSpPr>
        <dsp:cNvPr id="0" name=""/>
        <dsp:cNvSpPr/>
      </dsp:nvSpPr>
      <dsp:spPr>
        <a:xfrm>
          <a:off x="678784" y="-1073"/>
          <a:ext cx="2924223" cy="2924223"/>
        </a:xfrm>
        <a:prstGeom prst="circularArrow">
          <a:avLst>
            <a:gd name="adj1" fmla="val 8254"/>
            <a:gd name="adj2" fmla="val 576552"/>
            <a:gd name="adj3" fmla="val 10170391"/>
            <a:gd name="adj4" fmla="val 7737573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7389F-669B-457D-A27B-C2404B1CAC47}">
      <dsp:nvSpPr>
        <dsp:cNvPr id="0" name=""/>
        <dsp:cNvSpPr/>
      </dsp:nvSpPr>
      <dsp:spPr>
        <a:xfrm>
          <a:off x="482253" y="241861"/>
          <a:ext cx="1237705" cy="123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MINIMIZAR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as fontes de contaminação pontual e difusa no manancial</a:t>
          </a:r>
        </a:p>
      </dsp:txBody>
      <dsp:txXfrm>
        <a:off x="482253" y="241861"/>
        <a:ext cx="1237705" cy="1237705"/>
      </dsp:txXfrm>
    </dsp:sp>
    <dsp:sp modelId="{8048D8AF-ACA3-484A-AA98-56273EDFB7A2}">
      <dsp:nvSpPr>
        <dsp:cNvPr id="0" name=""/>
        <dsp:cNvSpPr/>
      </dsp:nvSpPr>
      <dsp:spPr>
        <a:xfrm>
          <a:off x="678784" y="-1073"/>
          <a:ext cx="2924223" cy="2924223"/>
        </a:xfrm>
        <a:prstGeom prst="circularArrow">
          <a:avLst>
            <a:gd name="adj1" fmla="val 8254"/>
            <a:gd name="adj2" fmla="val 576552"/>
            <a:gd name="adj3" fmla="val 16854861"/>
            <a:gd name="adj4" fmla="val 14968587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85618-89DE-4E0F-BF31-7AC1AE9D58FA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7C5CE-63D7-4855-8CBA-0E374D676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79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IBGE 2021: https://www.ibge.gov.br/cidades-e-estados/sp/campinas.html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A9B15-83D1-4DF2-B78B-EBE0C34E4FD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80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Franco et al., 2001;</a:t>
            </a:r>
          </a:p>
          <a:p>
            <a:r>
              <a:rPr lang="pt-BR" dirty="0" smtClean="0"/>
              <a:t>USEPA, 2005;</a:t>
            </a:r>
          </a:p>
          <a:p>
            <a:r>
              <a:rPr lang="pt-BR" dirty="0" smtClean="0"/>
              <a:t>USEPA,</a:t>
            </a:r>
            <a:r>
              <a:rPr lang="pt-BR" baseline="0" dirty="0" smtClean="0"/>
              <a:t> 2012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7C5CE-63D7-4855-8CBA-0E374D67663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9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7C5CE-63D7-4855-8CBA-0E374D67663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3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Water</a:t>
            </a:r>
            <a:r>
              <a:rPr lang="pt-BR" dirty="0" smtClean="0"/>
              <a:t> </a:t>
            </a:r>
            <a:r>
              <a:rPr lang="pt-BR" dirty="0" err="1" smtClean="0"/>
              <a:t>Safety</a:t>
            </a:r>
            <a:r>
              <a:rPr lang="pt-BR" dirty="0" smtClean="0"/>
              <a:t> </a:t>
            </a:r>
            <a:r>
              <a:rPr lang="pt-BR" dirty="0" err="1" smtClean="0"/>
              <a:t>Plans</a:t>
            </a:r>
            <a:r>
              <a:rPr lang="pt-BR" dirty="0" smtClean="0"/>
              <a:t> – WHO, 2004</a:t>
            </a:r>
          </a:p>
          <a:p>
            <a:r>
              <a:rPr lang="pt-BR" dirty="0" smtClean="0"/>
              <a:t>Perigo</a:t>
            </a:r>
            <a:r>
              <a:rPr lang="pt-BR" baseline="0" dirty="0" smtClean="0"/>
              <a:t> - </a:t>
            </a:r>
            <a:r>
              <a:rPr lang="pt-BR" dirty="0" smtClean="0"/>
              <a:t>Medidas de controle – Monitoramento - Mitigação do risco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7C5CE-63D7-4855-8CBA-0E374D676632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62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342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268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087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268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355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755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085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76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7" r:id="rId15"/>
    <p:sldLayoutId id="2147483678" r:id="rId16"/>
    <p:sldLayoutId id="2147483679" r:id="rId17"/>
    <p:sldLayoutId id="2147483681" r:id="rId18"/>
    <p:sldLayoutId id="214748368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dc.gov/dpdx/cryptosporidiosis/" TargetMode="External"/><Relationship Id="rId5" Type="http://schemas.openxmlformats.org/officeDocument/2006/relationships/hyperlink" Target="https://www.cdc.gov/parasites/giardia/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parasites/crypto/" TargetMode="External"/><Relationship Id="rId2" Type="http://schemas.openxmlformats.org/officeDocument/2006/relationships/hyperlink" Target="https://www.cdc.gov/parasites/giard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bge.gov.br/cidades-e-%20estados/sp/campinas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Diego.pinto@sanasa.com.br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702022" y="1816933"/>
            <a:ext cx="7772400" cy="1923980"/>
          </a:xfrm>
        </p:spPr>
        <p:txBody>
          <a:bodyPr>
            <a:noAutofit/>
          </a:bodyPr>
          <a:lstStyle/>
          <a:p>
            <a:r>
              <a:rPr lang="pt-BR" sz="3200" b="1" dirty="0"/>
              <a:t>APLICABILIDADE DAS FERRAMENTAS ‘MATRIZ DE RISCO’ E ‘ÁRVORE DE DECISÃO’ EM UM PLANO DE SEGURANÇA DA </a:t>
            </a:r>
            <a:r>
              <a:rPr lang="pt-BR" sz="3200" b="1" dirty="0" smtClean="0"/>
              <a:t>ÁGUA </a:t>
            </a:r>
            <a:endParaRPr lang="pt-BR" sz="2800" dirty="0">
              <a:latin typeface="+mn-lt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71505" y="5140108"/>
            <a:ext cx="8382531" cy="687128"/>
          </a:xfrm>
        </p:spPr>
        <p:txBody>
          <a:bodyPr/>
          <a:lstStyle/>
          <a:p>
            <a:pPr algn="l"/>
            <a:r>
              <a:rPr lang="pt-BR" dirty="0" smtClean="0"/>
              <a:t>Diego de Oliveira Pinto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11" t="90961"/>
          <a:stretch/>
        </p:blipFill>
        <p:spPr>
          <a:xfrm>
            <a:off x="5602147" y="5946186"/>
            <a:ext cx="3442745" cy="4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856095"/>
            <a:ext cx="8325057" cy="4585647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</a:rPr>
              <a:t>Aplicar </a:t>
            </a:r>
            <a:r>
              <a:rPr lang="pt-BR" dirty="0">
                <a:solidFill>
                  <a:srgbClr val="0070C0"/>
                </a:solidFill>
              </a:rPr>
              <a:t>as ferramentas de Matriz de Risco e Árvore de Decisão em um sistema de abastecimento de água. </a:t>
            </a:r>
            <a:endParaRPr lang="pt-BR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pt-BR" dirty="0" smtClean="0"/>
              <a:t>Classificar os riscos e Determinar PCC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pt-BR" dirty="0" smtClean="0"/>
              <a:t>Estabelecer as medidas de controle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pt-BR" dirty="0" smtClean="0"/>
              <a:t>Monitorar os parâmetros de controle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t-BR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</a:rPr>
              <a:t>Verificar sua efetividade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t-BR" dirty="0">
              <a:solidFill>
                <a:srgbClr val="0070C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dirty="0" smtClean="0"/>
              <a:t>Estudo de caso: patógenos entéricos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pt-BR" i="1" dirty="0" err="1" smtClean="0">
                <a:solidFill>
                  <a:srgbClr val="0070C0"/>
                </a:solidFill>
              </a:rPr>
              <a:t>Giardia</a:t>
            </a:r>
            <a:r>
              <a:rPr lang="pt-BR" dirty="0" smtClean="0">
                <a:solidFill>
                  <a:srgbClr val="0070C0"/>
                </a:solidFill>
              </a:rPr>
              <a:t> spp. e</a:t>
            </a:r>
            <a:r>
              <a:rPr lang="pt-BR" i="1" dirty="0" smtClean="0">
                <a:solidFill>
                  <a:srgbClr val="0070C0"/>
                </a:solidFill>
              </a:rPr>
              <a:t> </a:t>
            </a:r>
            <a:r>
              <a:rPr lang="pt-BR" i="1" dirty="0" err="1" smtClean="0">
                <a:solidFill>
                  <a:srgbClr val="0070C0"/>
                </a:solidFill>
              </a:rPr>
              <a:t>Cryptosporidium</a:t>
            </a:r>
            <a:r>
              <a:rPr lang="pt-BR" i="1" dirty="0" smtClean="0">
                <a:solidFill>
                  <a:srgbClr val="0070C0"/>
                </a:solidFill>
              </a:rPr>
              <a:t> </a:t>
            </a:r>
            <a:r>
              <a:rPr lang="pt-BR" dirty="0" smtClean="0">
                <a:solidFill>
                  <a:srgbClr val="0070C0"/>
                </a:solidFill>
              </a:rPr>
              <a:t>spp. </a:t>
            </a:r>
          </a:p>
          <a:p>
            <a:pPr algn="l"/>
            <a:endParaRPr lang="pt-BR" dirty="0"/>
          </a:p>
          <a:p>
            <a:pPr algn="l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30869" y="1238113"/>
            <a:ext cx="1094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Objetivos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ve direita 2"/>
          <p:cNvSpPr/>
          <p:nvPr/>
        </p:nvSpPr>
        <p:spPr>
          <a:xfrm>
            <a:off x="5257799" y="2399406"/>
            <a:ext cx="485422" cy="29578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966177" y="1580366"/>
            <a:ext cx="2263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Boas Práticas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Múltiplas Barreiras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APPCC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966177" y="3990187"/>
            <a:ext cx="2246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Análise de Risco</a:t>
            </a:r>
          </a:p>
          <a:p>
            <a:pPr algn="ctr"/>
            <a:r>
              <a:rPr lang="pt-BR" dirty="0" smtClean="0"/>
              <a:t>Avaliação de Risco</a:t>
            </a:r>
          </a:p>
          <a:p>
            <a:pPr algn="ctr"/>
            <a:r>
              <a:rPr lang="pt-BR" dirty="0" smtClean="0"/>
              <a:t>+ </a:t>
            </a:r>
          </a:p>
          <a:p>
            <a:pPr algn="ctr"/>
            <a:r>
              <a:rPr lang="pt-BR" dirty="0" smtClean="0"/>
              <a:t>Gerenciamento de Risco</a:t>
            </a:r>
          </a:p>
          <a:p>
            <a:pPr algn="ctr"/>
            <a:r>
              <a:rPr lang="pt-BR" dirty="0" smtClean="0"/>
              <a:t>+ </a:t>
            </a:r>
          </a:p>
          <a:p>
            <a:pPr algn="ctr"/>
            <a:r>
              <a:rPr lang="pt-BR" dirty="0" smtClean="0"/>
              <a:t>Comunicação do Risco</a:t>
            </a:r>
            <a:endParaRPr lang="pt-BR" dirty="0"/>
          </a:p>
        </p:txBody>
      </p:sp>
      <p:sp>
        <p:nvSpPr>
          <p:cNvPr id="6" name="Seta para baixo 5"/>
          <p:cNvSpPr/>
          <p:nvPr/>
        </p:nvSpPr>
        <p:spPr>
          <a:xfrm>
            <a:off x="6908799" y="3036281"/>
            <a:ext cx="361244" cy="756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180620" y="1798956"/>
            <a:ext cx="5319890" cy="3601271"/>
            <a:chOff x="180620" y="1648828"/>
            <a:chExt cx="5319890" cy="3601271"/>
          </a:xfrm>
        </p:grpSpPr>
        <p:sp>
          <p:nvSpPr>
            <p:cNvPr id="2" name="CaixaDeTexto 1"/>
            <p:cNvSpPr txBox="1"/>
            <p:nvPr/>
          </p:nvSpPr>
          <p:spPr>
            <a:xfrm>
              <a:off x="180620" y="2249278"/>
              <a:ext cx="5319890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pt-BR" dirty="0" smtClean="0"/>
                <a:t>Planos de Monitoramento bem definidos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pt-BR" dirty="0" smtClean="0"/>
                <a:t>Identificação dos principais perigos em cada etapa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pt-BR" dirty="0" smtClean="0"/>
                <a:t>Classificação e Priorização dos Riscos 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pt-BR" dirty="0" smtClean="0"/>
                <a:t>Determinação dos PC e PCC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pt-BR" dirty="0" smtClean="0"/>
                <a:t>Estabelecimento das Medidas de Controle / LC e LO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pt-BR" dirty="0" smtClean="0"/>
                <a:t>Gestão de Rotina</a:t>
              </a:r>
            </a:p>
            <a:p>
              <a:pPr>
                <a:lnSpc>
                  <a:spcPct val="150000"/>
                </a:lnSpc>
              </a:pPr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180620" y="1648828"/>
              <a:ext cx="126803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t-BR" b="1" dirty="0" smtClean="0">
                  <a:solidFill>
                    <a:srgbClr val="000066"/>
                  </a:solidFill>
                </a:rPr>
                <a:t>Visão Geral</a:t>
              </a:r>
              <a:endParaRPr lang="pt-BR" b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180620" y="1150533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Material e Métodos / Resultados 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p_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03" y="2216115"/>
            <a:ext cx="5696427" cy="411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3194" y="2981437"/>
            <a:ext cx="2483893" cy="25853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Matriz: </a:t>
            </a:r>
          </a:p>
          <a:p>
            <a:pPr algn="ctr"/>
            <a:r>
              <a:rPr lang="pt-BR" dirty="0" smtClean="0"/>
              <a:t>Água bruta</a:t>
            </a:r>
          </a:p>
          <a:p>
            <a:pPr algn="ctr"/>
            <a:endParaRPr lang="pt-BR" dirty="0" smtClean="0"/>
          </a:p>
          <a:p>
            <a:pPr algn="ctr"/>
            <a:r>
              <a:rPr lang="pt-BR" b="1" dirty="0" smtClean="0"/>
              <a:t>Local</a:t>
            </a:r>
            <a:r>
              <a:rPr lang="pt-BR" b="1" dirty="0" smtClean="0"/>
              <a:t>: </a:t>
            </a:r>
          </a:p>
          <a:p>
            <a:pPr algn="ctr"/>
            <a:r>
              <a:rPr lang="pt-BR" dirty="0" smtClean="0"/>
              <a:t>Ponto de </a:t>
            </a:r>
            <a:r>
              <a:rPr lang="pt-BR" dirty="0" smtClean="0"/>
              <a:t>captação </a:t>
            </a:r>
          </a:p>
          <a:p>
            <a:pPr algn="ctr"/>
            <a:r>
              <a:rPr lang="pt-BR" dirty="0" smtClean="0"/>
              <a:t>– </a:t>
            </a:r>
            <a:r>
              <a:rPr lang="pt-BR" dirty="0" smtClean="0"/>
              <a:t>Rio Atibaia</a:t>
            </a:r>
          </a:p>
          <a:p>
            <a:pPr algn="ctr"/>
            <a:endParaRPr lang="pt-BR" dirty="0"/>
          </a:p>
          <a:p>
            <a:pPr algn="ctr"/>
            <a:r>
              <a:rPr lang="pt-BR" b="1" dirty="0" smtClean="0"/>
              <a:t>Método de detecção:</a:t>
            </a:r>
          </a:p>
          <a:p>
            <a:pPr algn="ctr"/>
            <a:r>
              <a:rPr lang="pt-BR" dirty="0" smtClean="0"/>
              <a:t>FM + IMS +RID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1431609"/>
            <a:ext cx="441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1 – Plano de monitoramento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953250" y="6574098"/>
            <a:ext cx="2181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Franco, et al., 2001; USEPA,  2012.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568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8" y="1749245"/>
            <a:ext cx="5675740" cy="276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14196" y="2245038"/>
            <a:ext cx="3029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 smtClean="0"/>
              <a:t>Portaria GM/MS nº 888, de 4 de maio de 2021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/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/>
              <a:t>CONAMA 357, de 17 de março de 2005</a:t>
            </a:r>
          </a:p>
          <a:p>
            <a:endParaRPr lang="pt-BR" dirty="0"/>
          </a:p>
        </p:txBody>
      </p:sp>
      <p:grpSp>
        <p:nvGrpSpPr>
          <p:cNvPr id="11" name="Grupo 10"/>
          <p:cNvGrpSpPr/>
          <p:nvPr/>
        </p:nvGrpSpPr>
        <p:grpSpPr>
          <a:xfrm>
            <a:off x="308569" y="4624725"/>
            <a:ext cx="6992984" cy="1684254"/>
            <a:chOff x="308569" y="4515541"/>
            <a:chExt cx="6992984" cy="1684254"/>
          </a:xfrm>
        </p:grpSpPr>
        <p:sp>
          <p:nvSpPr>
            <p:cNvPr id="7" name="CaixaDeTexto 6"/>
            <p:cNvSpPr txBox="1"/>
            <p:nvPr/>
          </p:nvSpPr>
          <p:spPr>
            <a:xfrm>
              <a:off x="2258029" y="4515541"/>
              <a:ext cx="3335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t-BR" b="1" dirty="0" smtClean="0"/>
                <a:t>Amostragem: 2017 à 2021</a:t>
              </a:r>
              <a:endParaRPr lang="pt-BR" b="1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485776" y="5276465"/>
              <a:ext cx="3167700" cy="92333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t-BR" i="1" dirty="0" err="1"/>
                <a:t>Giardia</a:t>
              </a:r>
              <a:r>
                <a:rPr lang="pt-BR" dirty="0"/>
                <a:t> spp.: 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pt-BR" dirty="0"/>
                <a:t>100%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pt-BR" dirty="0"/>
                <a:t>Média: 22 cistos/L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829690" y="5276465"/>
              <a:ext cx="3167700" cy="92333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t-BR" i="1" dirty="0" err="1" smtClean="0"/>
                <a:t>Cryptosporidium</a:t>
              </a:r>
              <a:r>
                <a:rPr lang="pt-BR" dirty="0" smtClean="0"/>
                <a:t> spp</a:t>
              </a:r>
              <a:r>
                <a:rPr lang="pt-BR" dirty="0"/>
                <a:t>.: 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pt-BR" dirty="0" smtClean="0"/>
                <a:t>25%</a:t>
              </a:r>
              <a:endParaRPr lang="pt-BR" dirty="0"/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pt-BR" dirty="0"/>
                <a:t>Média: </a:t>
              </a:r>
              <a:r>
                <a:rPr lang="pt-BR" dirty="0" smtClean="0"/>
                <a:t>0,55 oocistos/L</a:t>
              </a:r>
              <a:endParaRPr lang="pt-BR" dirty="0"/>
            </a:p>
          </p:txBody>
        </p:sp>
        <p:sp>
          <p:nvSpPr>
            <p:cNvPr id="4" name="Chave direita 3"/>
            <p:cNvSpPr/>
            <p:nvPr/>
          </p:nvSpPr>
          <p:spPr>
            <a:xfrm rot="16200000">
              <a:off x="3609264" y="1584177"/>
              <a:ext cx="391593" cy="699298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784142" y="4094330"/>
            <a:ext cx="4213248" cy="954319"/>
            <a:chOff x="2784142" y="3930554"/>
            <a:chExt cx="4213248" cy="954319"/>
          </a:xfrm>
        </p:grpSpPr>
        <p:sp>
          <p:nvSpPr>
            <p:cNvPr id="3" name="Retângulo 2"/>
            <p:cNvSpPr/>
            <p:nvPr/>
          </p:nvSpPr>
          <p:spPr>
            <a:xfrm>
              <a:off x="2784142" y="3930554"/>
              <a:ext cx="3118278" cy="43773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" name="Conector de seta reta 4"/>
            <p:cNvCxnSpPr/>
            <p:nvPr/>
          </p:nvCxnSpPr>
          <p:spPr>
            <a:xfrm flipH="1" flipV="1">
              <a:off x="5984308" y="4368286"/>
              <a:ext cx="1013082" cy="51658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/>
          <p:cNvSpPr txBox="1"/>
          <p:nvPr/>
        </p:nvSpPr>
        <p:spPr>
          <a:xfrm>
            <a:off x="0" y="1283507"/>
            <a:ext cx="441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1 – Plano de monitoramento</a:t>
            </a:r>
          </a:p>
        </p:txBody>
      </p:sp>
    </p:spTree>
    <p:extLst>
      <p:ext uri="{BB962C8B-B14F-4D97-AF65-F5344CB8AC3E}">
        <p14:creationId xmlns:p14="http://schemas.microsoft.com/office/powerpoint/2010/main" val="323451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5900305" y="4148918"/>
            <a:ext cx="2287165" cy="2327925"/>
            <a:chOff x="5900304" y="3957850"/>
            <a:chExt cx="2287165" cy="232792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13" t="31382" r="53252" b="28405"/>
            <a:stretch/>
          </p:blipFill>
          <p:spPr bwMode="auto">
            <a:xfrm>
              <a:off x="5900304" y="3957850"/>
              <a:ext cx="2287164" cy="1897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5900305" y="5854888"/>
              <a:ext cx="22871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/>
                <a:t>Oocisto de </a:t>
              </a:r>
              <a:r>
                <a:rPr lang="pt-BR" sz="1100" i="1" dirty="0" smtClean="0"/>
                <a:t>Cryptosporidium</a:t>
              </a:r>
              <a:r>
                <a:rPr lang="pt-BR" sz="1100" dirty="0" smtClean="0"/>
                <a:t> spp.. Aumento de 600x</a:t>
              </a:r>
              <a:endParaRPr lang="pt-BR" sz="1100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00254" y="4148918"/>
            <a:ext cx="2323644" cy="2314279"/>
            <a:chOff x="500255" y="3957849"/>
            <a:chExt cx="2323644" cy="231427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75" t="35587" r="26497" b="22621"/>
            <a:stretch/>
          </p:blipFill>
          <p:spPr bwMode="auto">
            <a:xfrm>
              <a:off x="536734" y="3957849"/>
              <a:ext cx="2287164" cy="1897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CaixaDeTexto 16"/>
            <p:cNvSpPr txBox="1"/>
            <p:nvPr/>
          </p:nvSpPr>
          <p:spPr>
            <a:xfrm>
              <a:off x="500255" y="5841241"/>
              <a:ext cx="23236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/>
                <a:t>Cisto de </a:t>
              </a:r>
              <a:r>
                <a:rPr lang="pt-BR" sz="1100" i="1" dirty="0" smtClean="0"/>
                <a:t>Giardia</a:t>
              </a:r>
              <a:r>
                <a:rPr lang="pt-BR" sz="1100" dirty="0" smtClean="0"/>
                <a:t> spp.. Aumento de 600x</a:t>
              </a:r>
              <a:endParaRPr lang="pt-BR" sz="1100" dirty="0"/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177234" y="1203387"/>
            <a:ext cx="717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2 – Identificação dos perigos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423657" y="6563731"/>
            <a:ext cx="15808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i="1" dirty="0"/>
              <a:t>E. </a:t>
            </a:r>
            <a:r>
              <a:rPr lang="pt-BR" sz="1000" i="1" dirty="0" err="1"/>
              <a:t>Hoseinzadeh</a:t>
            </a:r>
            <a:r>
              <a:rPr lang="pt-BR" sz="1000" i="1" dirty="0"/>
              <a:t> et al</a:t>
            </a:r>
            <a:r>
              <a:rPr lang="pt-BR" sz="1000" i="1" dirty="0" smtClean="0"/>
              <a:t>., 2021</a:t>
            </a:r>
            <a:endParaRPr lang="pt-BR" sz="10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56" y="1728716"/>
            <a:ext cx="6304901" cy="229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6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108" y="1978928"/>
            <a:ext cx="3779227" cy="4235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14739" r="40945" b="11567"/>
          <a:stretch/>
        </p:blipFill>
        <p:spPr bwMode="auto">
          <a:xfrm>
            <a:off x="4988508" y="1961675"/>
            <a:ext cx="3779227" cy="4270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7234" y="1203387"/>
            <a:ext cx="717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2 – Identificação dos perigos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577378"/>
            <a:ext cx="49696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>
                <a:hlinkClick r:id="rId5"/>
              </a:rPr>
              <a:t>https://www.cdc.gov/parasites/giardia</a:t>
            </a:r>
            <a:r>
              <a:rPr lang="pt-BR" sz="1050" dirty="0" smtClean="0">
                <a:hlinkClick r:id="rId5"/>
              </a:rPr>
              <a:t>/</a:t>
            </a:r>
            <a:r>
              <a:rPr lang="pt-BR" sz="1050" dirty="0"/>
              <a:t>; </a:t>
            </a:r>
            <a:r>
              <a:rPr lang="pt-BR" sz="1050" dirty="0">
                <a:hlinkClick r:id="rId6"/>
              </a:rPr>
              <a:t>https://www.cdc.gov/dpdx/cryptosporidiosis</a:t>
            </a:r>
            <a:r>
              <a:rPr lang="pt-BR" sz="1050" dirty="0" smtClean="0">
                <a:hlinkClick r:id="rId6"/>
              </a:rPr>
              <a:t>/</a:t>
            </a:r>
            <a:r>
              <a:rPr lang="pt-BR" sz="1050" dirty="0" smtClean="0"/>
              <a:t> </a:t>
            </a:r>
            <a:endParaRPr lang="pt-BR" sz="105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9484" y="1656010"/>
            <a:ext cx="2646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Ciclo de vida: </a:t>
            </a:r>
            <a:r>
              <a:rPr lang="pt-BR" sz="1400" i="1" dirty="0" smtClean="0"/>
              <a:t>Giardia</a:t>
            </a:r>
            <a:r>
              <a:rPr lang="pt-BR" sz="1400" dirty="0" smtClean="0"/>
              <a:t> spp. 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69629" y="1653898"/>
            <a:ext cx="3426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Ciclo de vida: </a:t>
            </a:r>
            <a:r>
              <a:rPr lang="pt-BR" sz="1400" i="1" dirty="0" smtClean="0"/>
              <a:t>Cryptosporidium</a:t>
            </a:r>
            <a:r>
              <a:rPr lang="pt-BR" sz="1400" dirty="0" smtClean="0"/>
              <a:t> spp.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2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t="31656" r="12289" b="19806"/>
          <a:stretch/>
        </p:blipFill>
        <p:spPr bwMode="auto">
          <a:xfrm>
            <a:off x="195942" y="1226591"/>
            <a:ext cx="4536374" cy="151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3904" r="11667" b="32265"/>
          <a:stretch/>
        </p:blipFill>
        <p:spPr bwMode="auto">
          <a:xfrm>
            <a:off x="195942" y="2900935"/>
            <a:ext cx="4536374" cy="151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1" t="23052" r="13657" b="38474"/>
          <a:stretch/>
        </p:blipFill>
        <p:spPr bwMode="auto">
          <a:xfrm>
            <a:off x="195942" y="4704478"/>
            <a:ext cx="4577941" cy="151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t="29383" r="14570" b="18832"/>
          <a:stretch/>
        </p:blipFill>
        <p:spPr bwMode="auto">
          <a:xfrm>
            <a:off x="4607626" y="1143464"/>
            <a:ext cx="4536374" cy="1512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" t="25203" r="8746" b="7751"/>
          <a:stretch/>
        </p:blipFill>
        <p:spPr bwMode="auto">
          <a:xfrm>
            <a:off x="4269178" y="2738715"/>
            <a:ext cx="4536374" cy="151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21144" r="13857" b="31128"/>
          <a:stretch/>
        </p:blipFill>
        <p:spPr bwMode="auto">
          <a:xfrm>
            <a:off x="4220704" y="4502596"/>
            <a:ext cx="4584848" cy="151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8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5446" y="1245883"/>
            <a:ext cx="717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3 – Classificação e priorização de risco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436384" y="6583081"/>
            <a:ext cx="1497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CGVAM, 2016 </a:t>
            </a:r>
            <a:endParaRPr lang="pt-BR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 t="23552" r="11918" b="15641"/>
          <a:stretch/>
        </p:blipFill>
        <p:spPr bwMode="auto">
          <a:xfrm>
            <a:off x="853363" y="2099375"/>
            <a:ext cx="7219508" cy="332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3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9" y="1833962"/>
            <a:ext cx="3910233" cy="436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4330044" y="1508565"/>
            <a:ext cx="4659578" cy="483209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 smtClean="0"/>
              <a:t>Classificação </a:t>
            </a:r>
            <a:r>
              <a:rPr lang="pt-BR" sz="1400" b="1" u="sng" dirty="0"/>
              <a:t>do Risco:</a:t>
            </a:r>
            <a:endParaRPr lang="pt-BR" sz="1400" dirty="0"/>
          </a:p>
          <a:p>
            <a:pPr>
              <a:lnSpc>
                <a:spcPct val="150000"/>
              </a:lnSpc>
            </a:pPr>
            <a:r>
              <a:rPr lang="pt-BR" sz="1400" b="1" u="sng" dirty="0"/>
              <a:t>Risco Baixo ≤ 5</a:t>
            </a:r>
            <a:r>
              <a:rPr lang="pt-BR" sz="1400" b="1" dirty="0"/>
              <a:t>:</a:t>
            </a:r>
            <a:r>
              <a:rPr lang="pt-BR" sz="1400" dirty="0"/>
              <a:t> risco baixo, tolerável, sendo controlável por meio de procedimentos de rotina. </a:t>
            </a:r>
          </a:p>
          <a:p>
            <a:pPr>
              <a:lnSpc>
                <a:spcPct val="150000"/>
              </a:lnSpc>
            </a:pPr>
            <a:r>
              <a:rPr lang="pt-BR" sz="1400" b="1" u="sng" dirty="0"/>
              <a:t>Risco Moderado 6 a 12</a:t>
            </a:r>
            <a:r>
              <a:rPr lang="pt-BR" sz="1400" b="1" dirty="0"/>
              <a:t>:</a:t>
            </a:r>
            <a:r>
              <a:rPr lang="pt-BR" sz="1400" dirty="0"/>
              <a:t> risco moderado, necessidade de atenção e de identificação de pontos críticos de controle (PCC), pontos críticos (PC) ou pontos de atenção (PA). </a:t>
            </a:r>
          </a:p>
          <a:p>
            <a:pPr>
              <a:lnSpc>
                <a:spcPct val="150000"/>
              </a:lnSpc>
            </a:pPr>
            <a:r>
              <a:rPr lang="pt-BR" sz="1400" b="1" u="sng" dirty="0"/>
              <a:t>Risco Alto 16 a 40</a:t>
            </a:r>
            <a:r>
              <a:rPr lang="pt-BR" sz="1400" b="1" dirty="0"/>
              <a:t>:</a:t>
            </a:r>
            <a:r>
              <a:rPr lang="pt-BR" sz="1400" dirty="0"/>
              <a:t> risco alto é não tolerável, necessidade de adoção de medidas de controle, e/ou ações de gestão ou de intervenção física a médio e longo prazo, sendo necessária a identificação de pontos críticos de controle (PCC), pontos críticos (PC) ou pontos de atenção (PA), estabelecimento de limites críticos e monitoramento dos perigos para cada ponto identificado. </a:t>
            </a:r>
          </a:p>
          <a:p>
            <a:pPr>
              <a:lnSpc>
                <a:spcPct val="150000"/>
              </a:lnSpc>
            </a:pPr>
            <a:r>
              <a:rPr lang="pt-BR" sz="1400" b="1" u="sng" dirty="0"/>
              <a:t>Risco Extremo</a:t>
            </a:r>
            <a:r>
              <a:rPr lang="pt-BR" sz="1400" b="1" dirty="0"/>
              <a:t>:</a:t>
            </a:r>
            <a:r>
              <a:rPr lang="pt-BR" sz="1400" dirty="0"/>
              <a:t> risco não tolerável, necessidade de adoção imediata de plano de emergência.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55446" y="1245883"/>
            <a:ext cx="717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3 – Classificação e priorização de risco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436384" y="6583081"/>
            <a:ext cx="1497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CGVAM, 2016 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19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6126" y="4670406"/>
            <a:ext cx="5336269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u="sng" dirty="0" smtClean="0"/>
              <a:t>Classificação de </a:t>
            </a:r>
            <a:r>
              <a:rPr lang="pt-BR" sz="1100" u="sng" dirty="0"/>
              <a:t>risco:</a:t>
            </a:r>
            <a:endParaRPr lang="pt-BR" sz="1100" dirty="0"/>
          </a:p>
          <a:p>
            <a:pPr algn="ctr"/>
            <a:r>
              <a:rPr lang="pt-BR" sz="1100" i="1" dirty="0"/>
              <a:t>Giardia</a:t>
            </a:r>
            <a:r>
              <a:rPr lang="pt-BR" sz="1100" dirty="0"/>
              <a:t> spp.: A16</a:t>
            </a:r>
          </a:p>
          <a:p>
            <a:pPr algn="ctr"/>
            <a:r>
              <a:rPr lang="pt-BR" sz="1100" dirty="0"/>
              <a:t>Risco alto, necessidade de adoção de medidas de controle, e/ou ações de gestão ou de intervenção física a médio e longo prazo, sendo necessária a identificação de pontos críticos de controle (PCC), pontos críticos (PC) ou pontos de atenção (PA), estabelecimento de limites críticos e monitoramento dos perigos para cada ponto identificado.</a:t>
            </a:r>
          </a:p>
          <a:p>
            <a:pPr algn="ctr"/>
            <a:r>
              <a:rPr lang="pt-BR" sz="1100" dirty="0"/>
              <a:t> </a:t>
            </a:r>
          </a:p>
          <a:p>
            <a:pPr algn="ctr"/>
            <a:r>
              <a:rPr lang="pt-BR" sz="1100" i="1" dirty="0"/>
              <a:t>Cryptosporidium </a:t>
            </a:r>
            <a:r>
              <a:rPr lang="pt-BR" sz="1100" dirty="0"/>
              <a:t>spp.: M12</a:t>
            </a:r>
          </a:p>
          <a:p>
            <a:pPr algn="ctr"/>
            <a:r>
              <a:rPr lang="pt-BR" sz="1100" dirty="0"/>
              <a:t>Risco moderado, necessidade de atenção e de identificação de pontos críticos de controle (PCC), pontos críticos (PC) ou pontos de atenção (PA</a:t>
            </a:r>
            <a:r>
              <a:rPr lang="pt-BR" sz="1100" dirty="0" smtClean="0"/>
              <a:t>).</a:t>
            </a:r>
            <a:endParaRPr lang="pt-BR" sz="11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27561" r="20000" b="18195"/>
          <a:stretch/>
        </p:blipFill>
        <p:spPr bwMode="auto">
          <a:xfrm>
            <a:off x="947875" y="1482470"/>
            <a:ext cx="7132769" cy="30744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5013636" y="2548936"/>
            <a:ext cx="890649" cy="4707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025515" y="3025682"/>
            <a:ext cx="890649" cy="50702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4245967" y="2298335"/>
            <a:ext cx="856120" cy="1006965"/>
            <a:chOff x="4245967" y="2066319"/>
            <a:chExt cx="856120" cy="1006965"/>
          </a:xfrm>
        </p:grpSpPr>
        <p:cxnSp>
          <p:nvCxnSpPr>
            <p:cNvPr id="8" name="Conector de seta reta 7"/>
            <p:cNvCxnSpPr/>
            <p:nvPr/>
          </p:nvCxnSpPr>
          <p:spPr>
            <a:xfrm flipV="1">
              <a:off x="4245967" y="2550770"/>
              <a:ext cx="676893" cy="52251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4514259" y="2066319"/>
              <a:ext cx="587828" cy="38001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rgbClr val="002060"/>
                  </a:solidFill>
                </a:rPr>
                <a:t>G</a:t>
              </a:r>
              <a:endParaRPr lang="pt-BR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281324" y="3279196"/>
            <a:ext cx="676893" cy="809676"/>
            <a:chOff x="4281324" y="3088124"/>
            <a:chExt cx="676893" cy="809676"/>
          </a:xfrm>
        </p:grpSpPr>
        <p:cxnSp>
          <p:nvCxnSpPr>
            <p:cNvPr id="9" name="Conector de seta reta 8"/>
            <p:cNvCxnSpPr/>
            <p:nvPr/>
          </p:nvCxnSpPr>
          <p:spPr>
            <a:xfrm flipV="1">
              <a:off x="4281324" y="3375286"/>
              <a:ext cx="676893" cy="52251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4370389" y="3088124"/>
              <a:ext cx="587828" cy="38001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002060"/>
                  </a:solidFill>
                </a:rPr>
                <a:t>C</a:t>
              </a: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5318" y="1082107"/>
            <a:ext cx="717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3 – Classificação e priorização de risco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436384" y="6583081"/>
            <a:ext cx="1497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CGVAM, 2016 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12167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95536" y="2284025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>
              <a:solidFill>
                <a:schemeClr val="tx2"/>
              </a:solidFill>
            </a:endParaRPr>
          </a:p>
        </p:txBody>
      </p:sp>
      <p:pic>
        <p:nvPicPr>
          <p:cNvPr id="5" name="Picture 7" descr="Sede de ci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695" y="1466628"/>
            <a:ext cx="6026546" cy="393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" name="CaixaDeTexto 1"/>
          <p:cNvSpPr txBox="1"/>
          <p:nvPr/>
        </p:nvSpPr>
        <p:spPr>
          <a:xfrm>
            <a:off x="0" y="1086318"/>
            <a:ext cx="169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Introdução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14678" y="5391398"/>
            <a:ext cx="2538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SANASA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30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49876" y="141323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4 – Determinação dos PC e PCC</a:t>
            </a: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4154982" y="1266346"/>
            <a:ext cx="4790364" cy="51639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5" y="3357525"/>
            <a:ext cx="6786166" cy="141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491707" y="4484035"/>
            <a:ext cx="6046582" cy="905871"/>
            <a:chOff x="1270660" y="3945738"/>
            <a:chExt cx="7718960" cy="1445659"/>
          </a:xfrm>
        </p:grpSpPr>
        <p:sp>
          <p:nvSpPr>
            <p:cNvPr id="3" name="Retângulo 2"/>
            <p:cNvSpPr/>
            <p:nvPr/>
          </p:nvSpPr>
          <p:spPr>
            <a:xfrm>
              <a:off x="2196935" y="3945738"/>
              <a:ext cx="6792685" cy="519385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" name="Conector de seta reta 5"/>
            <p:cNvCxnSpPr/>
            <p:nvPr/>
          </p:nvCxnSpPr>
          <p:spPr>
            <a:xfrm flipV="1">
              <a:off x="1270660" y="4465122"/>
              <a:ext cx="926275" cy="926275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ixaDeTexto 8"/>
          <p:cNvSpPr txBox="1"/>
          <p:nvPr/>
        </p:nvSpPr>
        <p:spPr>
          <a:xfrm>
            <a:off x="7436384" y="6583081"/>
            <a:ext cx="1497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CGVAM, 2016 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406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t="12617" r="34000" b="4652"/>
          <a:stretch/>
        </p:blipFill>
        <p:spPr bwMode="auto">
          <a:xfrm rot="5400000">
            <a:off x="2250128" y="-77436"/>
            <a:ext cx="4667498" cy="78614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/>
          <p:cNvGrpSpPr/>
          <p:nvPr/>
        </p:nvGrpSpPr>
        <p:grpSpPr>
          <a:xfrm>
            <a:off x="5070143" y="3853298"/>
            <a:ext cx="825690" cy="883318"/>
            <a:chOff x="5070143" y="3853298"/>
            <a:chExt cx="825690" cy="883318"/>
          </a:xfrm>
        </p:grpSpPr>
        <p:sp>
          <p:nvSpPr>
            <p:cNvPr id="5" name="CaixaDeTexto 4"/>
            <p:cNvSpPr txBox="1"/>
            <p:nvPr/>
          </p:nvSpPr>
          <p:spPr>
            <a:xfrm>
              <a:off x="5070143" y="4367284"/>
              <a:ext cx="825690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PCC</a:t>
              </a:r>
              <a:endParaRPr lang="pt-BR" dirty="0"/>
            </a:p>
          </p:txBody>
        </p:sp>
        <p:cxnSp>
          <p:nvCxnSpPr>
            <p:cNvPr id="7" name="Conector de seta reta 6"/>
            <p:cNvCxnSpPr/>
            <p:nvPr/>
          </p:nvCxnSpPr>
          <p:spPr>
            <a:xfrm flipV="1">
              <a:off x="5482988" y="3853298"/>
              <a:ext cx="0" cy="45939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aixaDeTexto 5"/>
          <p:cNvSpPr txBox="1"/>
          <p:nvPr/>
        </p:nvSpPr>
        <p:spPr>
          <a:xfrm>
            <a:off x="40692" y="112662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4 – Determinação dos PC e PCC</a:t>
            </a:r>
          </a:p>
        </p:txBody>
      </p:sp>
    </p:spTree>
    <p:extLst>
      <p:ext uri="{BB962C8B-B14F-4D97-AF65-F5344CB8AC3E}">
        <p14:creationId xmlns:p14="http://schemas.microsoft.com/office/powerpoint/2010/main" val="257891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129267"/>
              </p:ext>
            </p:extLst>
          </p:nvPr>
        </p:nvGraphicFramePr>
        <p:xfrm>
          <a:off x="570015" y="1424296"/>
          <a:ext cx="834835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642"/>
                <a:gridCol w="843148"/>
                <a:gridCol w="712520"/>
                <a:gridCol w="1258784"/>
                <a:gridCol w="403761"/>
                <a:gridCol w="451262"/>
                <a:gridCol w="748146"/>
                <a:gridCol w="855023"/>
                <a:gridCol w="961902"/>
                <a:gridCol w="749222"/>
                <a:gridCol w="758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Etapa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Parâmetro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Método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Instrumentação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LO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LC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Ponto de</a:t>
                      </a:r>
                      <a:r>
                        <a:rPr lang="pt-BR" sz="1100" baseline="0" dirty="0" smtClean="0"/>
                        <a:t> coleta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Frequência 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Responsável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Local de Registro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Plano Reação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866884" y="1870943"/>
            <a:ext cx="3158854" cy="3125537"/>
            <a:chOff x="866884" y="1843647"/>
            <a:chExt cx="3158854" cy="3125537"/>
          </a:xfrm>
        </p:grpSpPr>
        <p:sp>
          <p:nvSpPr>
            <p:cNvPr id="2" name="CaixaDeTexto 1"/>
            <p:cNvSpPr txBox="1"/>
            <p:nvPr/>
          </p:nvSpPr>
          <p:spPr>
            <a:xfrm>
              <a:off x="1971307" y="2660860"/>
              <a:ext cx="2054431" cy="23083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 smtClean="0">
                  <a:solidFill>
                    <a:srgbClr val="FFC000"/>
                  </a:solidFill>
                </a:rPr>
                <a:t>Adução água bruta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 err="1" smtClean="0"/>
                <a:t>Pré</a:t>
              </a:r>
              <a:r>
                <a:rPr lang="pt-BR" sz="1600" dirty="0"/>
                <a:t>-</a:t>
              </a:r>
              <a:r>
                <a:rPr lang="pt-BR" sz="1600" dirty="0" smtClean="0"/>
                <a:t>Cloração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 smtClean="0">
                  <a:solidFill>
                    <a:srgbClr val="C00000"/>
                  </a:solidFill>
                </a:rPr>
                <a:t>Coagulação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 smtClean="0">
                  <a:solidFill>
                    <a:srgbClr val="C00000"/>
                  </a:solidFill>
                </a:rPr>
                <a:t>Floculação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 smtClean="0">
                  <a:solidFill>
                    <a:srgbClr val="C00000"/>
                  </a:solidFill>
                </a:rPr>
                <a:t>Decantação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b="1" u="sng" dirty="0" smtClean="0">
                  <a:solidFill>
                    <a:srgbClr val="FF0000"/>
                  </a:solidFill>
                </a:rPr>
                <a:t>Filtração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 smtClean="0"/>
                <a:t>Pós Cloração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 smtClean="0"/>
                <a:t>Polimento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 smtClean="0"/>
                <a:t>Tratada Final  </a:t>
              </a:r>
              <a:endParaRPr lang="pt-BR" sz="1600" dirty="0"/>
            </a:p>
          </p:txBody>
        </p:sp>
        <p:sp>
          <p:nvSpPr>
            <p:cNvPr id="5" name="Seta dobrada para cima 4"/>
            <p:cNvSpPr/>
            <p:nvPr/>
          </p:nvSpPr>
          <p:spPr>
            <a:xfrm rot="5400000">
              <a:off x="520882" y="2189649"/>
              <a:ext cx="1725156" cy="1033152"/>
            </a:xfrm>
            <a:prstGeom prst="bentUpArrow">
              <a:avLst>
                <a:gd name="adj1" fmla="val 8908"/>
                <a:gd name="adj2" fmla="val 12356"/>
                <a:gd name="adj3" fmla="val 132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409204" y="1870940"/>
            <a:ext cx="2616531" cy="4052296"/>
            <a:chOff x="1409204" y="1843644"/>
            <a:chExt cx="2616531" cy="4052296"/>
          </a:xfrm>
        </p:grpSpPr>
        <p:sp>
          <p:nvSpPr>
            <p:cNvPr id="6" name="CaixaDeTexto 5"/>
            <p:cNvSpPr txBox="1"/>
            <p:nvPr/>
          </p:nvSpPr>
          <p:spPr>
            <a:xfrm>
              <a:off x="1959430" y="5034166"/>
              <a:ext cx="2066305" cy="8617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 smtClean="0"/>
                <a:t>Cor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 smtClean="0"/>
                <a:t>pH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b="1" u="sng" dirty="0" smtClean="0">
                  <a:solidFill>
                    <a:srgbClr val="FF0000"/>
                  </a:solidFill>
                </a:rPr>
                <a:t>Turbidez</a:t>
              </a:r>
            </a:p>
          </p:txBody>
        </p:sp>
        <p:sp>
          <p:nvSpPr>
            <p:cNvPr id="7" name="Seta dobrada para cima 6"/>
            <p:cNvSpPr/>
            <p:nvPr/>
          </p:nvSpPr>
          <p:spPr>
            <a:xfrm rot="5400000">
              <a:off x="-86858" y="3339706"/>
              <a:ext cx="3450314" cy="458190"/>
            </a:xfrm>
            <a:prstGeom prst="bentUpArrow">
              <a:avLst>
                <a:gd name="adj1" fmla="val 17225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1971306" y="1809582"/>
            <a:ext cx="6293920" cy="956668"/>
            <a:chOff x="1971306" y="1782286"/>
            <a:chExt cx="6293920" cy="956668"/>
          </a:xfrm>
        </p:grpSpPr>
        <p:sp>
          <p:nvSpPr>
            <p:cNvPr id="8" name="Seta dobrada para cima 7"/>
            <p:cNvSpPr/>
            <p:nvPr/>
          </p:nvSpPr>
          <p:spPr>
            <a:xfrm rot="5400000">
              <a:off x="3745678" y="1428006"/>
              <a:ext cx="338447" cy="1963389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100452" y="2154179"/>
              <a:ext cx="316477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 smtClean="0"/>
                <a:t>Standard </a:t>
              </a:r>
              <a:r>
                <a:rPr lang="pt-BR" sz="1600" dirty="0" err="1" smtClean="0"/>
                <a:t>Methods</a:t>
              </a:r>
              <a:r>
                <a:rPr lang="pt-BR" sz="1600" dirty="0" smtClean="0"/>
                <a:t>; USEPA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 smtClean="0"/>
                <a:t>Calibração	 </a:t>
              </a:r>
              <a:endParaRPr lang="pt-BR" sz="1600" dirty="0"/>
            </a:p>
          </p:txBody>
        </p:sp>
        <p:sp>
          <p:nvSpPr>
            <p:cNvPr id="10" name="Chave esquerda 9"/>
            <p:cNvSpPr/>
            <p:nvPr/>
          </p:nvSpPr>
          <p:spPr>
            <a:xfrm rot="16200000">
              <a:off x="2781302" y="972290"/>
              <a:ext cx="382979" cy="2002972"/>
            </a:xfrm>
            <a:prstGeom prst="leftBrac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C000"/>
                </a:solidFill>
              </a:endParaRP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655" y="3221758"/>
            <a:ext cx="286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20" name="Grupo 19"/>
          <p:cNvGrpSpPr/>
          <p:nvPr/>
        </p:nvGrpSpPr>
        <p:grpSpPr>
          <a:xfrm>
            <a:off x="3980219" y="1834120"/>
            <a:ext cx="4570014" cy="4633347"/>
            <a:chOff x="3980219" y="1806824"/>
            <a:chExt cx="4570014" cy="4633347"/>
          </a:xfrm>
        </p:grpSpPr>
        <p:sp>
          <p:nvSpPr>
            <p:cNvPr id="11" name="Chave esquerda 10"/>
            <p:cNvSpPr/>
            <p:nvPr/>
          </p:nvSpPr>
          <p:spPr>
            <a:xfrm rot="16200000">
              <a:off x="4217231" y="1569812"/>
              <a:ext cx="382979" cy="857004"/>
            </a:xfrm>
            <a:prstGeom prst="leftBrac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C000"/>
                </a:solidFill>
              </a:endParaRPr>
            </a:p>
          </p:txBody>
        </p:sp>
        <p:sp>
          <p:nvSpPr>
            <p:cNvPr id="12" name="Seta dobrada para cima 11"/>
            <p:cNvSpPr/>
            <p:nvPr/>
          </p:nvSpPr>
          <p:spPr>
            <a:xfrm rot="5400000">
              <a:off x="3935263" y="2673359"/>
              <a:ext cx="1394214" cy="528451"/>
            </a:xfrm>
            <a:prstGeom prst="bentUpArrow">
              <a:avLst>
                <a:gd name="adj1" fmla="val 15649"/>
                <a:gd name="adj2" fmla="val 12356"/>
                <a:gd name="adj3" fmla="val 132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932221" y="3146962"/>
              <a:ext cx="3618012" cy="32932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600" b="1" dirty="0" smtClean="0"/>
                <a:t>LC</a:t>
              </a:r>
              <a:r>
                <a:rPr lang="pt-BR" sz="1600" dirty="0" smtClean="0"/>
                <a:t>: atendem </a:t>
              </a:r>
              <a:r>
                <a:rPr lang="pt-BR" sz="1600" dirty="0"/>
                <a:t>às exigências estabelecidas por órgãos governamentais, legislações,</a:t>
              </a:r>
            </a:p>
            <a:p>
              <a:pPr algn="just"/>
              <a:r>
                <a:rPr lang="pt-BR" sz="1600" dirty="0"/>
                <a:t>padrões da empresa e dados </a:t>
              </a:r>
              <a:r>
                <a:rPr lang="pt-BR" sz="1600" dirty="0" smtClean="0"/>
                <a:t>científicos.</a:t>
              </a:r>
            </a:p>
            <a:p>
              <a:pPr algn="just"/>
              <a:endParaRPr lang="pt-BR" sz="1600" dirty="0"/>
            </a:p>
            <a:p>
              <a:pPr algn="just"/>
              <a:r>
                <a:rPr lang="pt-BR" sz="1600" b="1" dirty="0" smtClean="0"/>
                <a:t>LO</a:t>
              </a:r>
              <a:r>
                <a:rPr lang="pt-BR" sz="1600" dirty="0" smtClean="0"/>
                <a:t>: </a:t>
              </a:r>
              <a:r>
                <a:rPr lang="pt-BR" sz="1600" dirty="0"/>
                <a:t>são mais </a:t>
              </a:r>
              <a:r>
                <a:rPr lang="pt-BR" sz="1600" dirty="0" smtClean="0"/>
                <a:t>restritivos </a:t>
              </a:r>
              <a:r>
                <a:rPr lang="pt-BR" sz="1600" dirty="0"/>
                <a:t>e estabelecidos em um nível que é </a:t>
              </a:r>
              <a:r>
                <a:rPr lang="pt-BR" sz="1600" dirty="0" smtClean="0"/>
                <a:t>atingido </a:t>
              </a:r>
              <a:r>
                <a:rPr lang="pt-BR" sz="1600" dirty="0"/>
                <a:t>antes que</a:t>
              </a:r>
            </a:p>
            <a:p>
              <a:pPr algn="just"/>
              <a:r>
                <a:rPr lang="pt-BR" sz="1600" dirty="0"/>
                <a:t>o limite </a:t>
              </a:r>
              <a:r>
                <a:rPr lang="pt-BR" sz="1600" dirty="0" smtClean="0"/>
                <a:t>crítico </a:t>
              </a:r>
              <a:r>
                <a:rPr lang="pt-BR" sz="1600" dirty="0"/>
                <a:t>seja violado; isto é, devem evitar que os limites </a:t>
              </a:r>
              <a:r>
                <a:rPr lang="pt-BR" sz="1600" dirty="0" smtClean="0"/>
                <a:t>críticos </a:t>
              </a:r>
              <a:r>
                <a:rPr lang="pt-BR" sz="1600" dirty="0"/>
                <a:t>sejam </a:t>
              </a:r>
              <a:r>
                <a:rPr lang="pt-BR" sz="1600" dirty="0" smtClean="0"/>
                <a:t>atingidos</a:t>
              </a:r>
              <a:r>
                <a:rPr lang="pt-BR" sz="1600" dirty="0"/>
                <a:t>. </a:t>
              </a:r>
              <a:r>
                <a:rPr lang="pt-BR" sz="1600" dirty="0" smtClean="0"/>
                <a:t>Foram estabelecidos </a:t>
              </a:r>
              <a:r>
                <a:rPr lang="pt-BR" sz="1600" dirty="0"/>
                <a:t>de acordo com o histórico dos </a:t>
              </a:r>
              <a:r>
                <a:rPr lang="pt-BR" sz="1600" dirty="0" smtClean="0"/>
                <a:t>últimos </a:t>
              </a:r>
              <a:r>
                <a:rPr lang="pt-BR" sz="1600" dirty="0"/>
                <a:t>anos de resultados </a:t>
              </a:r>
              <a:r>
                <a:rPr lang="pt-BR" sz="1600" dirty="0" smtClean="0"/>
                <a:t>analíticos </a:t>
              </a:r>
              <a:r>
                <a:rPr lang="pt-BR" sz="1600" dirty="0"/>
                <a:t>de controle </a:t>
              </a:r>
              <a:r>
                <a:rPr lang="pt-BR" sz="1600" dirty="0" smtClean="0"/>
                <a:t>da qualidade </a:t>
              </a:r>
              <a:r>
                <a:rPr lang="pt-BR" sz="1600" dirty="0"/>
                <a:t>e/ou desempenho operacional.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0" y="1072319"/>
            <a:ext cx="6348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5 – Estabelecimento das Medidas de Controle /  LO e LC </a:t>
            </a:r>
          </a:p>
        </p:txBody>
      </p:sp>
    </p:spTree>
    <p:extLst>
      <p:ext uri="{BB962C8B-B14F-4D97-AF65-F5344CB8AC3E}">
        <p14:creationId xmlns:p14="http://schemas.microsoft.com/office/powerpoint/2010/main" val="215963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9372" y="5246502"/>
            <a:ext cx="8158348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pt-BR" dirty="0" smtClean="0"/>
              <a:t>Sistema de Gestão da Qualidade – ISO 9001/2015</a:t>
            </a:r>
          </a:p>
          <a:p>
            <a:pPr marL="742950" lvl="1" indent="-285750" algn="ctr">
              <a:buFont typeface="Wingdings" pitchFamily="2" charset="2"/>
              <a:buChar char="Ø"/>
            </a:pPr>
            <a:r>
              <a:rPr lang="pt-BR" dirty="0" smtClean="0"/>
              <a:t>Documentação</a:t>
            </a:r>
          </a:p>
          <a:p>
            <a:pPr marL="742950" lvl="1" indent="-285750" algn="ctr">
              <a:buFont typeface="Wingdings" pitchFamily="2" charset="2"/>
              <a:buChar char="Ø"/>
            </a:pPr>
            <a:r>
              <a:rPr lang="pt-BR" dirty="0" smtClean="0"/>
              <a:t>Controle de Registros</a:t>
            </a:r>
          </a:p>
          <a:p>
            <a:pPr marL="742950" lvl="1" indent="-285750" algn="ctr">
              <a:buFont typeface="Wingdings" pitchFamily="2" charset="2"/>
              <a:buChar char="Ø"/>
            </a:pPr>
            <a:r>
              <a:rPr lang="pt-BR" dirty="0" smtClean="0"/>
              <a:t>Rastreabilidade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54180"/>
              </p:ext>
            </p:extLst>
          </p:nvPr>
        </p:nvGraphicFramePr>
        <p:xfrm>
          <a:off x="570015" y="1397000"/>
          <a:ext cx="834835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642"/>
                <a:gridCol w="843148"/>
                <a:gridCol w="712520"/>
                <a:gridCol w="1258784"/>
                <a:gridCol w="403761"/>
                <a:gridCol w="451262"/>
                <a:gridCol w="748146"/>
                <a:gridCol w="855023"/>
                <a:gridCol w="961902"/>
                <a:gridCol w="749222"/>
                <a:gridCol w="758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Etapa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Parâmetro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Método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Instrumentação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LO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LC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Ponto de</a:t>
                      </a:r>
                      <a:r>
                        <a:rPr lang="pt-BR" sz="1100" baseline="0" dirty="0" smtClean="0"/>
                        <a:t> coleta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Frequência 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Responsável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Local de Registro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Plano Reação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5" name="Grupo 14"/>
          <p:cNvGrpSpPr/>
          <p:nvPr/>
        </p:nvGrpSpPr>
        <p:grpSpPr>
          <a:xfrm>
            <a:off x="184065" y="1914451"/>
            <a:ext cx="5112328" cy="1363142"/>
            <a:chOff x="184065" y="1914451"/>
            <a:chExt cx="5112328" cy="1363142"/>
          </a:xfrm>
        </p:grpSpPr>
        <p:pic>
          <p:nvPicPr>
            <p:cNvPr id="4" name="Picture 2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86" t="12617" r="34000" b="4652"/>
            <a:stretch/>
          </p:blipFill>
          <p:spPr bwMode="auto">
            <a:xfrm rot="5400000">
              <a:off x="1419099" y="712520"/>
              <a:ext cx="1330039" cy="3800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5" name="Seta dobrada para cima 4"/>
            <p:cNvSpPr/>
            <p:nvPr/>
          </p:nvSpPr>
          <p:spPr>
            <a:xfrm rot="16200000" flipH="1">
              <a:off x="4306067" y="1645994"/>
              <a:ext cx="721869" cy="1258783"/>
            </a:xfrm>
            <a:prstGeom prst="bentUpArrow">
              <a:avLst>
                <a:gd name="adj1" fmla="val 11445"/>
                <a:gd name="adj2" fmla="val 15518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4120737" y="1914450"/>
            <a:ext cx="2517569" cy="1597838"/>
            <a:chOff x="4120737" y="1914450"/>
            <a:chExt cx="2517569" cy="1597838"/>
          </a:xfrm>
        </p:grpSpPr>
        <p:sp>
          <p:nvSpPr>
            <p:cNvPr id="6" name="CaixaDeTexto 5"/>
            <p:cNvSpPr txBox="1"/>
            <p:nvPr/>
          </p:nvSpPr>
          <p:spPr>
            <a:xfrm>
              <a:off x="4120737" y="2681291"/>
              <a:ext cx="2517569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itchFamily="2" charset="2"/>
                <a:buChar char="ü"/>
              </a:pPr>
              <a:r>
                <a:rPr lang="pt-BR" sz="1600" dirty="0" smtClean="0"/>
                <a:t>Legislação</a:t>
              </a:r>
            </a:p>
            <a:p>
              <a:pPr marL="285750" indent="-285750" algn="ctr">
                <a:buFont typeface="Wingdings" pitchFamily="2" charset="2"/>
                <a:buChar char="ü"/>
              </a:pPr>
              <a:r>
                <a:rPr lang="pt-BR" sz="1600" dirty="0" smtClean="0"/>
                <a:t>Literatura</a:t>
              </a:r>
            </a:p>
            <a:p>
              <a:pPr marL="285750" indent="-285750" algn="ctr">
                <a:buFont typeface="Wingdings" pitchFamily="2" charset="2"/>
                <a:buChar char="ü"/>
              </a:pPr>
              <a:r>
                <a:rPr lang="pt-BR" sz="1600" dirty="0" smtClean="0"/>
                <a:t>Experiência prática</a:t>
              </a:r>
              <a:endParaRPr lang="pt-BR" sz="1600" dirty="0"/>
            </a:p>
          </p:txBody>
        </p:sp>
        <p:sp>
          <p:nvSpPr>
            <p:cNvPr id="9" name="Seta para baixo 8"/>
            <p:cNvSpPr/>
            <p:nvPr/>
          </p:nvSpPr>
          <p:spPr>
            <a:xfrm>
              <a:off x="5949538" y="1914450"/>
              <a:ext cx="261257" cy="7218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381993" y="1841935"/>
            <a:ext cx="2852416" cy="2317313"/>
            <a:chOff x="4381993" y="1841935"/>
            <a:chExt cx="2852416" cy="2317313"/>
          </a:xfrm>
        </p:grpSpPr>
        <p:sp>
          <p:nvSpPr>
            <p:cNvPr id="7" name="Seta dobrada para cima 6"/>
            <p:cNvSpPr/>
            <p:nvPr/>
          </p:nvSpPr>
          <p:spPr>
            <a:xfrm rot="5400000" flipV="1">
              <a:off x="5749456" y="2505155"/>
              <a:ext cx="2148174" cy="821733"/>
            </a:xfrm>
            <a:prstGeom prst="bentUpArrow">
              <a:avLst>
                <a:gd name="adj1" fmla="val 11035"/>
                <a:gd name="adj2" fmla="val 12431"/>
                <a:gd name="adj3" fmla="val 180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381993" y="3574473"/>
              <a:ext cx="1995055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/>
                <a:t>Responsável pela liberação</a:t>
              </a:r>
              <a:endParaRPr lang="pt-BR" sz="1600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7317535" y="1890703"/>
            <a:ext cx="1199408" cy="1608784"/>
            <a:chOff x="7317535" y="1890703"/>
            <a:chExt cx="1199408" cy="1608784"/>
          </a:xfrm>
        </p:grpSpPr>
        <p:sp>
          <p:nvSpPr>
            <p:cNvPr id="11" name="CaixaDeTexto 10"/>
            <p:cNvSpPr txBox="1"/>
            <p:nvPr/>
          </p:nvSpPr>
          <p:spPr>
            <a:xfrm>
              <a:off x="7317535" y="2668490"/>
              <a:ext cx="1199408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/>
                <a:t>Registro físico e eletrônico</a:t>
              </a:r>
              <a:endParaRPr lang="pt-BR" sz="1600" dirty="0"/>
            </a:p>
          </p:txBody>
        </p:sp>
        <p:sp>
          <p:nvSpPr>
            <p:cNvPr id="12" name="Seta para baixo 11"/>
            <p:cNvSpPr/>
            <p:nvPr/>
          </p:nvSpPr>
          <p:spPr>
            <a:xfrm>
              <a:off x="7655982" y="1890703"/>
              <a:ext cx="261257" cy="7218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96883" y="1914451"/>
            <a:ext cx="8466199" cy="3154696"/>
            <a:chOff x="296883" y="1914451"/>
            <a:chExt cx="8466199" cy="3154696"/>
          </a:xfrm>
        </p:grpSpPr>
        <p:sp>
          <p:nvSpPr>
            <p:cNvPr id="13" name="CaixaDeTexto 12"/>
            <p:cNvSpPr txBox="1"/>
            <p:nvPr/>
          </p:nvSpPr>
          <p:spPr>
            <a:xfrm>
              <a:off x="296883" y="3499487"/>
              <a:ext cx="2636322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/>
                <a:t>Tomada de ações operacionais / administrativas / emergenciais associadas às medidas de controle de cada parâmetro</a:t>
              </a:r>
              <a:endParaRPr lang="pt-BR" sz="1600" dirty="0"/>
            </a:p>
          </p:txBody>
        </p:sp>
        <p:sp>
          <p:nvSpPr>
            <p:cNvPr id="14" name="Seta dobrada para cima 13"/>
            <p:cNvSpPr/>
            <p:nvPr/>
          </p:nvSpPr>
          <p:spPr>
            <a:xfrm rot="5400000" flipV="1">
              <a:off x="4424367" y="530167"/>
              <a:ext cx="2954432" cy="5722999"/>
            </a:xfrm>
            <a:prstGeom prst="bentUpArrow">
              <a:avLst>
                <a:gd name="adj1" fmla="val 3736"/>
                <a:gd name="adj2" fmla="val 4191"/>
                <a:gd name="adj3" fmla="val 83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Retângulo 19"/>
          <p:cNvSpPr/>
          <p:nvPr/>
        </p:nvSpPr>
        <p:spPr>
          <a:xfrm>
            <a:off x="0" y="1072319"/>
            <a:ext cx="6348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5 – Estabelecimento das Medidas de Controle /  LO e LC </a:t>
            </a:r>
          </a:p>
        </p:txBody>
      </p:sp>
    </p:spTree>
    <p:extLst>
      <p:ext uri="{BB962C8B-B14F-4D97-AF65-F5344CB8AC3E}">
        <p14:creationId xmlns:p14="http://schemas.microsoft.com/office/powerpoint/2010/main" val="423791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238113"/>
            <a:ext cx="2110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6 – Gestão de rotina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9182" y="1908495"/>
            <a:ext cx="76097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Planos de Controle </a:t>
            </a:r>
            <a:r>
              <a:rPr lang="pt-BR" dirty="0">
                <a:sym typeface="Wingdings" pitchFamily="2" charset="2"/>
              </a:rPr>
              <a:t>x</a:t>
            </a:r>
            <a:r>
              <a:rPr lang="pt-BR" dirty="0" smtClean="0">
                <a:sym typeface="Wingdings" pitchFamily="2" charset="2"/>
              </a:rPr>
              <a:t> </a:t>
            </a:r>
            <a:r>
              <a:rPr lang="pt-BR" dirty="0" smtClean="0">
                <a:sym typeface="Wingdings" pitchFamily="2" charset="2"/>
              </a:rPr>
              <a:t>Planos </a:t>
            </a:r>
            <a:r>
              <a:rPr lang="pt-BR" dirty="0" smtClean="0">
                <a:sym typeface="Wingdings" pitchFamily="2" charset="2"/>
              </a:rPr>
              <a:t>Reação  Gestão</a:t>
            </a:r>
            <a:endParaRPr lang="pt-BR" dirty="0" smtClean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sym typeface="Wingdings" pitchFamily="2" charset="2"/>
              </a:rPr>
              <a:t>Registros em planilhas físicas e digitais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 smtClean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sym typeface="Wingdings" pitchFamily="2" charset="2"/>
              </a:rPr>
              <a:t>ISO 9001 – todos os setores</a:t>
            </a:r>
          </a:p>
          <a:p>
            <a:pPr marL="285750" lvl="1" indent="-285750">
              <a:buFont typeface="Wingdings" pitchFamily="2" charset="2"/>
              <a:buChar char="Ø"/>
            </a:pPr>
            <a:r>
              <a:rPr lang="pt-BR" dirty="0"/>
              <a:t>ISO 17.025 – </a:t>
            </a:r>
            <a:r>
              <a:rPr lang="pt-BR" dirty="0" smtClean="0"/>
              <a:t>Laboratório Controle de Qualidade de Água </a:t>
            </a:r>
            <a:r>
              <a:rPr lang="pt-BR" dirty="0" smtClean="0"/>
              <a:t>(em andamento) </a:t>
            </a:r>
            <a:endParaRPr lang="pt-BR" dirty="0" smtClean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sym typeface="Wingdings" pitchFamily="2" charset="2"/>
              </a:rPr>
              <a:t>Boas Práticas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370913" y="5285170"/>
            <a:ext cx="2912845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70C0"/>
                </a:solidFill>
              </a:rPr>
              <a:t>Detecção </a:t>
            </a:r>
            <a:r>
              <a:rPr lang="pt-BR" sz="2000" b="1" dirty="0">
                <a:solidFill>
                  <a:srgbClr val="0070C0"/>
                </a:solidFill>
              </a:rPr>
              <a:t>de </a:t>
            </a:r>
            <a:r>
              <a:rPr lang="pt-BR" sz="2000" b="1" dirty="0" smtClean="0">
                <a:solidFill>
                  <a:srgbClr val="0070C0"/>
                </a:solidFill>
              </a:rPr>
              <a:t>EBA</a:t>
            </a:r>
          </a:p>
          <a:p>
            <a:pPr marL="800100" lvl="1" indent="-342900" algn="ctr"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70C0"/>
                </a:solidFill>
              </a:rPr>
              <a:t>Avaliação do Log </a:t>
            </a:r>
            <a:r>
              <a:rPr lang="pt-BR" sz="2000" b="1" dirty="0">
                <a:solidFill>
                  <a:srgbClr val="0070C0"/>
                </a:solidFill>
              </a:rPr>
              <a:t>de remoção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6" y="5191800"/>
            <a:ext cx="3616906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000" b="1" dirty="0">
                <a:solidFill>
                  <a:srgbClr val="0070C0"/>
                </a:solidFill>
              </a:rPr>
              <a:t>Monitoramento das medidas de controle em tempo </a:t>
            </a:r>
            <a:r>
              <a:rPr lang="pt-BR" sz="2000" b="1" dirty="0" smtClean="0">
                <a:solidFill>
                  <a:srgbClr val="0070C0"/>
                </a:solidFill>
              </a:rPr>
              <a:t>real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70C0"/>
                </a:solidFill>
              </a:rPr>
              <a:t>Sala </a:t>
            </a:r>
            <a:r>
              <a:rPr lang="pt-BR" sz="2000" b="1" dirty="0">
                <a:solidFill>
                  <a:srgbClr val="0070C0"/>
                </a:solidFill>
              </a:rPr>
              <a:t>de situação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9182" y="4322618"/>
            <a:ext cx="157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Verificação 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1257" y="1742710"/>
            <a:ext cx="837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Sala de Situação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384" y="2043089"/>
            <a:ext cx="828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Monitoramento em tempo real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5536" y="1238113"/>
            <a:ext cx="2110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6 – Gestão de rotina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4"/>
          <a:stretch/>
        </p:blipFill>
        <p:spPr>
          <a:xfrm>
            <a:off x="1478478" y="2602426"/>
            <a:ext cx="5937662" cy="3736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76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1" b="13215"/>
          <a:stretch/>
        </p:blipFill>
        <p:spPr>
          <a:xfrm>
            <a:off x="304797" y="1374366"/>
            <a:ext cx="4148449" cy="2402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8831" r="10361" b="29005"/>
          <a:stretch/>
        </p:blipFill>
        <p:spPr>
          <a:xfrm>
            <a:off x="4579914" y="1374366"/>
            <a:ext cx="4148448" cy="2402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8" b="18269"/>
          <a:stretch/>
        </p:blipFill>
        <p:spPr>
          <a:xfrm>
            <a:off x="304797" y="3868185"/>
            <a:ext cx="4148449" cy="2402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" b="18095"/>
          <a:stretch/>
        </p:blipFill>
        <p:spPr>
          <a:xfrm>
            <a:off x="4579914" y="3848577"/>
            <a:ext cx="4148449" cy="24225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82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9" b="18010"/>
          <a:stretch/>
        </p:blipFill>
        <p:spPr>
          <a:xfrm>
            <a:off x="179936" y="1648146"/>
            <a:ext cx="7351596" cy="39610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655441" y="2264735"/>
            <a:ext cx="123337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0,19 NTU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655441" y="3884428"/>
            <a:ext cx="123337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0,10 NTU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6269126" y="2449401"/>
            <a:ext cx="132405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6213043" y="3628688"/>
            <a:ext cx="1318489" cy="3800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73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6871" y="1915921"/>
            <a:ext cx="82414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pt-BR" dirty="0" smtClean="0"/>
              <a:t>Portaria GM/MS nº 888 / 2021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pt-BR" dirty="0" smtClean="0"/>
              <a:t>Água </a:t>
            </a:r>
            <a:r>
              <a:rPr lang="pt-BR" dirty="0" smtClean="0"/>
              <a:t>bruta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pt-BR" dirty="0" smtClean="0"/>
              <a:t>Água filtrada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pt-BR" dirty="0" smtClean="0"/>
          </a:p>
          <a:p>
            <a:pPr marL="285750" lvl="1" indent="-285750">
              <a:buFont typeface="Wingdings" pitchFamily="2" charset="2"/>
              <a:buChar char="Ø"/>
            </a:pPr>
            <a:r>
              <a:rPr lang="pt-BR" dirty="0"/>
              <a:t>Standard </a:t>
            </a:r>
            <a:r>
              <a:rPr lang="pt-BR" dirty="0" err="1"/>
              <a:t>Methods</a:t>
            </a:r>
            <a:r>
              <a:rPr lang="pt-BR" dirty="0"/>
              <a:t> SM </a:t>
            </a:r>
            <a:r>
              <a:rPr lang="pt-BR" dirty="0" smtClean="0"/>
              <a:t>– 9218</a:t>
            </a:r>
          </a:p>
          <a:p>
            <a:pPr marL="742950" lvl="2" indent="-285750">
              <a:buFont typeface="Wingdings" pitchFamily="2" charset="2"/>
              <a:buChar char="Ø"/>
            </a:pPr>
            <a:r>
              <a:rPr lang="pt-BR" sz="1600" dirty="0" smtClean="0"/>
              <a:t>Tratamento térmico</a:t>
            </a:r>
          </a:p>
          <a:p>
            <a:pPr marL="742950" lvl="2" indent="-285750">
              <a:buFont typeface="Wingdings" pitchFamily="2" charset="2"/>
              <a:buChar char="Ø"/>
            </a:pPr>
            <a:r>
              <a:rPr lang="pt-BR" sz="1600" dirty="0" smtClean="0"/>
              <a:t>Filtração em Membranas (0,45 µm)</a:t>
            </a:r>
          </a:p>
          <a:p>
            <a:pPr marL="742950" lvl="2" indent="-285750">
              <a:buFont typeface="Wingdings" pitchFamily="2" charset="2"/>
              <a:buChar char="Ø"/>
            </a:pPr>
            <a:r>
              <a:rPr lang="pt-BR" sz="1600" dirty="0" smtClean="0"/>
              <a:t>Ágar Nutriente com Azul de </a:t>
            </a:r>
            <a:r>
              <a:rPr lang="pt-BR" sz="1600" dirty="0" err="1" smtClean="0"/>
              <a:t>Trypan</a:t>
            </a:r>
            <a:endParaRPr lang="pt-BR" sz="1600" dirty="0" smtClean="0"/>
          </a:p>
          <a:p>
            <a:pPr marL="742950" lvl="2" indent="-285750">
              <a:buFont typeface="Wingdings" pitchFamily="2" charset="2"/>
              <a:buChar char="Ø"/>
            </a:pPr>
            <a:r>
              <a:rPr lang="pt-BR" sz="1600" dirty="0" smtClean="0"/>
              <a:t>Incubação 35 ± 0,5ºC; 24 ± 2h</a:t>
            </a:r>
            <a:r>
              <a:rPr lang="pt-BR" dirty="0" smtClean="0"/>
              <a:t>.</a:t>
            </a:r>
          </a:p>
          <a:p>
            <a:pPr marL="285750" lvl="1" indent="-285750">
              <a:buFont typeface="Wingdings" pitchFamily="2" charset="2"/>
              <a:buChar char="Ø"/>
            </a:pPr>
            <a:endParaRPr lang="pt-BR" dirty="0"/>
          </a:p>
          <a:p>
            <a:pPr marL="285750" lvl="1" indent="-285750">
              <a:buFont typeface="Wingdings" pitchFamily="2" charset="2"/>
              <a:buChar char="Ø"/>
            </a:pPr>
            <a:r>
              <a:rPr lang="pt-BR" dirty="0"/>
              <a:t>I</a:t>
            </a:r>
            <a:r>
              <a:rPr lang="pt-BR" dirty="0" smtClean="0"/>
              <a:t>ndicador </a:t>
            </a:r>
            <a:r>
              <a:rPr lang="pt-BR" dirty="0"/>
              <a:t>de eficiência na remoção dos cistos e oocistos de protozoários no tratamento de </a:t>
            </a:r>
            <a:r>
              <a:rPr lang="pt-BR" dirty="0" smtClean="0"/>
              <a:t>água; </a:t>
            </a:r>
          </a:p>
          <a:p>
            <a:pPr marL="285750" lvl="1" indent="-285750">
              <a:buFont typeface="Wingdings" pitchFamily="2" charset="2"/>
              <a:buChar char="Ø"/>
            </a:pPr>
            <a:endParaRPr lang="pt-BR" dirty="0"/>
          </a:p>
          <a:p>
            <a:pPr marL="285750" lvl="1" indent="-285750">
              <a:buFont typeface="Wingdings" pitchFamily="2" charset="2"/>
              <a:buChar char="Ø"/>
            </a:pPr>
            <a:r>
              <a:rPr lang="pt-BR" dirty="0" smtClean="0"/>
              <a:t>Resultados preliminares: superam às determinações da legislação</a:t>
            </a:r>
            <a:endParaRPr lang="pt-BR" dirty="0"/>
          </a:p>
          <a:p>
            <a:pPr marL="285750" lvl="1" indent="-285750"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endParaRPr lang="pt-BR" dirty="0" smtClean="0"/>
          </a:p>
          <a:p>
            <a:pPr lvl="1"/>
            <a:endParaRPr lang="pt-BR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5557651" y="1915921"/>
            <a:ext cx="2970696" cy="1781299"/>
            <a:chOff x="5557651" y="1629313"/>
            <a:chExt cx="2970696" cy="1781299"/>
          </a:xfrm>
        </p:grpSpPr>
        <p:pic>
          <p:nvPicPr>
            <p:cNvPr id="1026" name="Picture 2" descr="G:\Sanasa 2 (Desk)\EBA\Fotos Ensaio 2_16.03.2021\P_20210317_09382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6" t="13545" b="5313"/>
            <a:stretch/>
          </p:blipFill>
          <p:spPr bwMode="auto">
            <a:xfrm>
              <a:off x="5557651" y="1629313"/>
              <a:ext cx="1485348" cy="17812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Sanasa 2 (Desk)\EBA\Fotos Ensaio 2_16.03.2021\P_20210317_09472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39" b="10956"/>
            <a:stretch/>
          </p:blipFill>
          <p:spPr bwMode="auto">
            <a:xfrm>
              <a:off x="7042999" y="1629313"/>
              <a:ext cx="1485348" cy="17812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tângulo 5"/>
          <p:cNvSpPr/>
          <p:nvPr/>
        </p:nvSpPr>
        <p:spPr>
          <a:xfrm>
            <a:off x="451262" y="1546589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Detecção de EBA</a:t>
            </a:r>
          </a:p>
        </p:txBody>
      </p:sp>
      <p:sp>
        <p:nvSpPr>
          <p:cNvPr id="7" name="Retângulo 6"/>
          <p:cNvSpPr/>
          <p:nvPr/>
        </p:nvSpPr>
        <p:spPr>
          <a:xfrm>
            <a:off x="130276" y="1214367"/>
            <a:ext cx="2110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6 – Gestão de rotina</a:t>
            </a:r>
          </a:p>
        </p:txBody>
      </p:sp>
    </p:spTree>
    <p:extLst>
      <p:ext uri="{BB962C8B-B14F-4D97-AF65-F5344CB8AC3E}">
        <p14:creationId xmlns:p14="http://schemas.microsoft.com/office/powerpoint/2010/main" val="13283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27561" r="20000" b="18195"/>
          <a:stretch/>
        </p:blipFill>
        <p:spPr bwMode="auto">
          <a:xfrm>
            <a:off x="1140031" y="2101981"/>
            <a:ext cx="6852063" cy="26686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3" name="Grupo 2"/>
          <p:cNvGrpSpPr/>
          <p:nvPr/>
        </p:nvGrpSpPr>
        <p:grpSpPr>
          <a:xfrm>
            <a:off x="1846124" y="4263636"/>
            <a:ext cx="5483737" cy="2048417"/>
            <a:chOff x="1846124" y="4263636"/>
            <a:chExt cx="5483737" cy="2048417"/>
          </a:xfrm>
        </p:grpSpPr>
        <p:sp>
          <p:nvSpPr>
            <p:cNvPr id="2" name="CaixaDeTexto 1"/>
            <p:cNvSpPr txBox="1"/>
            <p:nvPr/>
          </p:nvSpPr>
          <p:spPr>
            <a:xfrm>
              <a:off x="1846124" y="5204057"/>
              <a:ext cx="5336269" cy="11079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u="sng" dirty="0" smtClean="0"/>
                <a:t>Classificação de </a:t>
              </a:r>
              <a:r>
                <a:rPr lang="pt-BR" sz="1100" u="sng" dirty="0"/>
                <a:t>risco:</a:t>
              </a:r>
              <a:endParaRPr lang="pt-BR" sz="1100" dirty="0"/>
            </a:p>
            <a:p>
              <a:pPr algn="ctr"/>
              <a:r>
                <a:rPr lang="pt-BR" sz="1100" i="1" dirty="0"/>
                <a:t>Giardia</a:t>
              </a:r>
              <a:r>
                <a:rPr lang="pt-BR" sz="1100" dirty="0"/>
                <a:t> spp.: </a:t>
              </a:r>
              <a:r>
                <a:rPr lang="pt-BR" sz="1100" dirty="0" smtClean="0"/>
                <a:t>B4</a:t>
              </a:r>
              <a:endParaRPr lang="pt-BR" sz="1100" dirty="0"/>
            </a:p>
            <a:p>
              <a:pPr algn="ctr"/>
              <a:r>
                <a:rPr lang="pt-BR" sz="1100" dirty="0" smtClean="0"/>
                <a:t>Risco baixo, tolerável, sendo controlável por meio de procedimentos de rotina.</a:t>
              </a:r>
              <a:endParaRPr lang="pt-BR" sz="1100" dirty="0"/>
            </a:p>
            <a:p>
              <a:pPr algn="ctr"/>
              <a:r>
                <a:rPr lang="pt-BR" sz="1100" dirty="0"/>
                <a:t> </a:t>
              </a:r>
            </a:p>
            <a:p>
              <a:pPr algn="ctr"/>
              <a:r>
                <a:rPr lang="pt-BR" sz="1100" i="1" dirty="0"/>
                <a:t>Cryptosporidium </a:t>
              </a:r>
              <a:r>
                <a:rPr lang="pt-BR" sz="1100" dirty="0"/>
                <a:t>spp.: </a:t>
              </a:r>
              <a:r>
                <a:rPr lang="pt-BR" sz="1100" dirty="0" smtClean="0"/>
                <a:t>B4</a:t>
              </a:r>
            </a:p>
            <a:p>
              <a:pPr algn="ctr"/>
              <a:r>
                <a:rPr lang="pt-BR" sz="1100" dirty="0"/>
                <a:t>Risco baixo, tolerável, sendo controlável por meio de procedimentos de rotina</a:t>
              </a:r>
              <a:r>
                <a:rPr lang="pt-BR" sz="1100" dirty="0" smtClean="0"/>
                <a:t>.</a:t>
              </a:r>
              <a:endParaRPr lang="pt-BR" sz="1100" dirty="0"/>
            </a:p>
          </p:txBody>
        </p:sp>
        <p:grpSp>
          <p:nvGrpSpPr>
            <p:cNvPr id="17" name="Grupo 16"/>
            <p:cNvGrpSpPr/>
            <p:nvPr/>
          </p:nvGrpSpPr>
          <p:grpSpPr>
            <a:xfrm>
              <a:off x="5013636" y="4263636"/>
              <a:ext cx="2316225" cy="887449"/>
              <a:chOff x="5013636" y="4263636"/>
              <a:chExt cx="2316225" cy="887449"/>
            </a:xfrm>
          </p:grpSpPr>
          <p:sp>
            <p:nvSpPr>
              <p:cNvPr id="6" name="Retângulo 5"/>
              <p:cNvSpPr/>
              <p:nvPr/>
            </p:nvSpPr>
            <p:spPr>
              <a:xfrm>
                <a:off x="5013636" y="4263636"/>
                <a:ext cx="890649" cy="507029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7" name="Grupo 6"/>
              <p:cNvGrpSpPr/>
              <p:nvPr/>
            </p:nvGrpSpPr>
            <p:grpSpPr>
              <a:xfrm>
                <a:off x="5948058" y="4438434"/>
                <a:ext cx="1381803" cy="712651"/>
                <a:chOff x="5948058" y="4438434"/>
                <a:chExt cx="1381803" cy="712651"/>
              </a:xfrm>
            </p:grpSpPr>
            <p:cxnSp>
              <p:nvCxnSpPr>
                <p:cNvPr id="8" name="Conector de seta reta 7"/>
                <p:cNvCxnSpPr/>
                <p:nvPr/>
              </p:nvCxnSpPr>
              <p:spPr>
                <a:xfrm flipH="1" flipV="1">
                  <a:off x="5948058" y="4438434"/>
                  <a:ext cx="491310" cy="522514"/>
                </a:xfrm>
                <a:prstGeom prst="straightConnector1">
                  <a:avLst/>
                </a:prstGeom>
                <a:ln w="38100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CaixaDeTexto 9"/>
                <p:cNvSpPr txBox="1"/>
                <p:nvPr/>
              </p:nvSpPr>
              <p:spPr>
                <a:xfrm>
                  <a:off x="6500224" y="4781753"/>
                  <a:ext cx="829637" cy="369332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b="1" dirty="0" smtClean="0">
                      <a:solidFill>
                        <a:srgbClr val="002060"/>
                      </a:solidFill>
                    </a:rPr>
                    <a:t>G e C</a:t>
                  </a:r>
                  <a:endParaRPr lang="pt-BR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</p:grpSp>
      <p:sp>
        <p:nvSpPr>
          <p:cNvPr id="16" name="CaixaDeTexto 15"/>
          <p:cNvSpPr txBox="1"/>
          <p:nvPr/>
        </p:nvSpPr>
        <p:spPr>
          <a:xfrm>
            <a:off x="0" y="1086318"/>
            <a:ext cx="169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Conclusões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3280" y="1455650"/>
            <a:ext cx="8270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A aplicação da Matriz de Risco e Árvore de Decisão </a:t>
            </a:r>
            <a:r>
              <a:rPr lang="pt-BR" dirty="0" smtClean="0"/>
              <a:t>mostraram-se </a:t>
            </a:r>
            <a:r>
              <a:rPr lang="pt-BR" dirty="0"/>
              <a:t>efetivas para garantia da segurança da </a:t>
            </a:r>
            <a:r>
              <a:rPr lang="pt-BR" dirty="0" smtClean="0"/>
              <a:t>água.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709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3F3F4"/>
              </a:clrFrom>
              <a:clrTo>
                <a:srgbClr val="F3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4" b="4747"/>
          <a:stretch/>
        </p:blipFill>
        <p:spPr>
          <a:xfrm>
            <a:off x="0" y="1428640"/>
            <a:ext cx="5399734" cy="456731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grpSp>
        <p:nvGrpSpPr>
          <p:cNvPr id="9" name="Grupo 8"/>
          <p:cNvGrpSpPr/>
          <p:nvPr/>
        </p:nvGrpSpPr>
        <p:grpSpPr>
          <a:xfrm>
            <a:off x="3525891" y="3811109"/>
            <a:ext cx="3236906" cy="952027"/>
            <a:chOff x="3525891" y="3811109"/>
            <a:chExt cx="3236906" cy="952027"/>
          </a:xfrm>
        </p:grpSpPr>
        <p:sp>
          <p:nvSpPr>
            <p:cNvPr id="3" name="Forma livre 2"/>
            <p:cNvSpPr/>
            <p:nvPr/>
          </p:nvSpPr>
          <p:spPr>
            <a:xfrm>
              <a:off x="3525891" y="4634182"/>
              <a:ext cx="278423" cy="128954"/>
            </a:xfrm>
            <a:custGeom>
              <a:avLst/>
              <a:gdLst>
                <a:gd name="connsiteX0" fmla="*/ 134 w 279296"/>
                <a:gd name="connsiteY0" fmla="*/ 39881 h 139582"/>
                <a:gd name="connsiteX1" fmla="*/ 17225 w 279296"/>
                <a:gd name="connsiteY1" fmla="*/ 42729 h 139582"/>
                <a:gd name="connsiteX2" fmla="*/ 22922 w 279296"/>
                <a:gd name="connsiteY2" fmla="*/ 48427 h 139582"/>
                <a:gd name="connsiteX3" fmla="*/ 37165 w 279296"/>
                <a:gd name="connsiteY3" fmla="*/ 51275 h 139582"/>
                <a:gd name="connsiteX4" fmla="*/ 48560 w 279296"/>
                <a:gd name="connsiteY4" fmla="*/ 48427 h 139582"/>
                <a:gd name="connsiteX5" fmla="*/ 59954 w 279296"/>
                <a:gd name="connsiteY5" fmla="*/ 34184 h 139582"/>
                <a:gd name="connsiteX6" fmla="*/ 62803 w 279296"/>
                <a:gd name="connsiteY6" fmla="*/ 17092 h 139582"/>
                <a:gd name="connsiteX7" fmla="*/ 71349 w 279296"/>
                <a:gd name="connsiteY7" fmla="*/ 5698 h 139582"/>
                <a:gd name="connsiteX8" fmla="*/ 82743 w 279296"/>
                <a:gd name="connsiteY8" fmla="*/ 2849 h 139582"/>
                <a:gd name="connsiteX9" fmla="*/ 91289 w 279296"/>
                <a:gd name="connsiteY9" fmla="*/ 0 h 139582"/>
                <a:gd name="connsiteX10" fmla="*/ 94137 w 279296"/>
                <a:gd name="connsiteY10" fmla="*/ 22789 h 139582"/>
                <a:gd name="connsiteX11" fmla="*/ 122623 w 279296"/>
                <a:gd name="connsiteY11" fmla="*/ 48427 h 139582"/>
                <a:gd name="connsiteX12" fmla="*/ 139715 w 279296"/>
                <a:gd name="connsiteY12" fmla="*/ 51275 h 139582"/>
                <a:gd name="connsiteX13" fmla="*/ 188141 w 279296"/>
                <a:gd name="connsiteY13" fmla="*/ 56972 h 139582"/>
                <a:gd name="connsiteX14" fmla="*/ 193838 w 279296"/>
                <a:gd name="connsiteY14" fmla="*/ 62670 h 139582"/>
                <a:gd name="connsiteX15" fmla="*/ 233719 w 279296"/>
                <a:gd name="connsiteY15" fmla="*/ 65518 h 139582"/>
                <a:gd name="connsiteX16" fmla="*/ 262205 w 279296"/>
                <a:gd name="connsiteY16" fmla="*/ 62670 h 139582"/>
                <a:gd name="connsiteX17" fmla="*/ 270750 w 279296"/>
                <a:gd name="connsiteY17" fmla="*/ 76913 h 139582"/>
                <a:gd name="connsiteX18" fmla="*/ 279296 w 279296"/>
                <a:gd name="connsiteY18" fmla="*/ 79761 h 139582"/>
                <a:gd name="connsiteX19" fmla="*/ 265053 w 279296"/>
                <a:gd name="connsiteY19" fmla="*/ 91156 h 139582"/>
                <a:gd name="connsiteX20" fmla="*/ 247962 w 279296"/>
                <a:gd name="connsiteY20" fmla="*/ 102550 h 139582"/>
                <a:gd name="connsiteX21" fmla="*/ 239416 w 279296"/>
                <a:gd name="connsiteY21" fmla="*/ 122490 h 139582"/>
                <a:gd name="connsiteX22" fmla="*/ 222324 w 279296"/>
                <a:gd name="connsiteY22" fmla="*/ 133885 h 139582"/>
                <a:gd name="connsiteX23" fmla="*/ 213778 w 279296"/>
                <a:gd name="connsiteY23" fmla="*/ 131036 h 139582"/>
                <a:gd name="connsiteX24" fmla="*/ 205233 w 279296"/>
                <a:gd name="connsiteY24" fmla="*/ 125339 h 139582"/>
                <a:gd name="connsiteX25" fmla="*/ 179595 w 279296"/>
                <a:gd name="connsiteY25" fmla="*/ 128187 h 139582"/>
                <a:gd name="connsiteX26" fmla="*/ 171049 w 279296"/>
                <a:gd name="connsiteY26" fmla="*/ 133885 h 139582"/>
                <a:gd name="connsiteX27" fmla="*/ 142563 w 279296"/>
                <a:gd name="connsiteY27" fmla="*/ 139582 h 139582"/>
                <a:gd name="connsiteX28" fmla="*/ 128320 w 279296"/>
                <a:gd name="connsiteY28" fmla="*/ 128187 h 139582"/>
                <a:gd name="connsiteX29" fmla="*/ 116926 w 279296"/>
                <a:gd name="connsiteY29" fmla="*/ 113944 h 139582"/>
                <a:gd name="connsiteX30" fmla="*/ 108380 w 279296"/>
                <a:gd name="connsiteY30" fmla="*/ 108247 h 139582"/>
                <a:gd name="connsiteX31" fmla="*/ 74197 w 279296"/>
                <a:gd name="connsiteY31" fmla="*/ 105399 h 139582"/>
                <a:gd name="connsiteX32" fmla="*/ 79894 w 279296"/>
                <a:gd name="connsiteY32" fmla="*/ 96853 h 139582"/>
                <a:gd name="connsiteX33" fmla="*/ 82743 w 279296"/>
                <a:gd name="connsiteY33" fmla="*/ 88307 h 139582"/>
                <a:gd name="connsiteX34" fmla="*/ 77046 w 279296"/>
                <a:gd name="connsiteY34" fmla="*/ 74064 h 139582"/>
                <a:gd name="connsiteX35" fmla="*/ 68500 w 279296"/>
                <a:gd name="connsiteY35" fmla="*/ 71215 h 139582"/>
                <a:gd name="connsiteX36" fmla="*/ 8679 w 279296"/>
                <a:gd name="connsiteY36" fmla="*/ 68367 h 139582"/>
                <a:gd name="connsiteX37" fmla="*/ 8679 w 279296"/>
                <a:gd name="connsiteY37" fmla="*/ 48427 h 139582"/>
                <a:gd name="connsiteX38" fmla="*/ 134 w 279296"/>
                <a:gd name="connsiteY38" fmla="*/ 39881 h 13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9296" h="139582">
                  <a:moveTo>
                    <a:pt x="134" y="39881"/>
                  </a:moveTo>
                  <a:cubicBezTo>
                    <a:pt x="1558" y="38931"/>
                    <a:pt x="11817" y="40701"/>
                    <a:pt x="17225" y="42729"/>
                  </a:cubicBezTo>
                  <a:cubicBezTo>
                    <a:pt x="19740" y="43672"/>
                    <a:pt x="20453" y="47369"/>
                    <a:pt x="22922" y="48427"/>
                  </a:cubicBezTo>
                  <a:cubicBezTo>
                    <a:pt x="27372" y="50334"/>
                    <a:pt x="32417" y="50326"/>
                    <a:pt x="37165" y="51275"/>
                  </a:cubicBezTo>
                  <a:cubicBezTo>
                    <a:pt x="40963" y="50326"/>
                    <a:pt x="45058" y="50178"/>
                    <a:pt x="48560" y="48427"/>
                  </a:cubicBezTo>
                  <a:cubicBezTo>
                    <a:pt x="52617" y="46399"/>
                    <a:pt x="57943" y="37201"/>
                    <a:pt x="59954" y="34184"/>
                  </a:cubicBezTo>
                  <a:cubicBezTo>
                    <a:pt x="60904" y="28487"/>
                    <a:pt x="60658" y="22455"/>
                    <a:pt x="62803" y="17092"/>
                  </a:cubicBezTo>
                  <a:cubicBezTo>
                    <a:pt x="64566" y="12684"/>
                    <a:pt x="67486" y="8458"/>
                    <a:pt x="71349" y="5698"/>
                  </a:cubicBezTo>
                  <a:cubicBezTo>
                    <a:pt x="74535" y="3422"/>
                    <a:pt x="78979" y="3925"/>
                    <a:pt x="82743" y="2849"/>
                  </a:cubicBezTo>
                  <a:cubicBezTo>
                    <a:pt x="85630" y="2024"/>
                    <a:pt x="88440" y="950"/>
                    <a:pt x="91289" y="0"/>
                  </a:cubicBezTo>
                  <a:cubicBezTo>
                    <a:pt x="92238" y="7596"/>
                    <a:pt x="91562" y="15580"/>
                    <a:pt x="94137" y="22789"/>
                  </a:cubicBezTo>
                  <a:cubicBezTo>
                    <a:pt x="98925" y="36196"/>
                    <a:pt x="109092" y="45420"/>
                    <a:pt x="122623" y="48427"/>
                  </a:cubicBezTo>
                  <a:cubicBezTo>
                    <a:pt x="128261" y="49680"/>
                    <a:pt x="134051" y="50142"/>
                    <a:pt x="139715" y="51275"/>
                  </a:cubicBezTo>
                  <a:cubicBezTo>
                    <a:pt x="172637" y="57859"/>
                    <a:pt x="117109" y="51509"/>
                    <a:pt x="188141" y="56972"/>
                  </a:cubicBezTo>
                  <a:cubicBezTo>
                    <a:pt x="190040" y="58871"/>
                    <a:pt x="191741" y="60992"/>
                    <a:pt x="193838" y="62670"/>
                  </a:cubicBezTo>
                  <a:cubicBezTo>
                    <a:pt x="208524" y="74420"/>
                    <a:pt x="206898" y="67957"/>
                    <a:pt x="233719" y="65518"/>
                  </a:cubicBezTo>
                  <a:cubicBezTo>
                    <a:pt x="254524" y="58583"/>
                    <a:pt x="244984" y="58364"/>
                    <a:pt x="262205" y="62670"/>
                  </a:cubicBezTo>
                  <a:cubicBezTo>
                    <a:pt x="264445" y="69391"/>
                    <a:pt x="264234" y="73003"/>
                    <a:pt x="270750" y="76913"/>
                  </a:cubicBezTo>
                  <a:cubicBezTo>
                    <a:pt x="273325" y="78458"/>
                    <a:pt x="276447" y="78812"/>
                    <a:pt x="279296" y="79761"/>
                  </a:cubicBezTo>
                  <a:cubicBezTo>
                    <a:pt x="268770" y="95551"/>
                    <a:pt x="279621" y="83062"/>
                    <a:pt x="265053" y="91156"/>
                  </a:cubicBezTo>
                  <a:cubicBezTo>
                    <a:pt x="259068" y="94481"/>
                    <a:pt x="247962" y="102550"/>
                    <a:pt x="247962" y="102550"/>
                  </a:cubicBezTo>
                  <a:cubicBezTo>
                    <a:pt x="246260" y="107656"/>
                    <a:pt x="242935" y="118971"/>
                    <a:pt x="239416" y="122490"/>
                  </a:cubicBezTo>
                  <a:cubicBezTo>
                    <a:pt x="234574" y="127332"/>
                    <a:pt x="222324" y="133885"/>
                    <a:pt x="222324" y="133885"/>
                  </a:cubicBezTo>
                  <a:cubicBezTo>
                    <a:pt x="219475" y="132935"/>
                    <a:pt x="216464" y="132379"/>
                    <a:pt x="213778" y="131036"/>
                  </a:cubicBezTo>
                  <a:cubicBezTo>
                    <a:pt x="210716" y="129505"/>
                    <a:pt x="208645" y="125623"/>
                    <a:pt x="205233" y="125339"/>
                  </a:cubicBezTo>
                  <a:cubicBezTo>
                    <a:pt x="196664" y="124625"/>
                    <a:pt x="188141" y="127238"/>
                    <a:pt x="179595" y="128187"/>
                  </a:cubicBezTo>
                  <a:cubicBezTo>
                    <a:pt x="176746" y="130086"/>
                    <a:pt x="174111" y="132354"/>
                    <a:pt x="171049" y="133885"/>
                  </a:cubicBezTo>
                  <a:cubicBezTo>
                    <a:pt x="163097" y="137861"/>
                    <a:pt x="149904" y="138533"/>
                    <a:pt x="142563" y="139582"/>
                  </a:cubicBezTo>
                  <a:cubicBezTo>
                    <a:pt x="136217" y="135351"/>
                    <a:pt x="132960" y="133986"/>
                    <a:pt x="128320" y="128187"/>
                  </a:cubicBezTo>
                  <a:cubicBezTo>
                    <a:pt x="121742" y="119965"/>
                    <a:pt x="124565" y="120056"/>
                    <a:pt x="116926" y="113944"/>
                  </a:cubicBezTo>
                  <a:cubicBezTo>
                    <a:pt x="114253" y="111805"/>
                    <a:pt x="111737" y="108918"/>
                    <a:pt x="108380" y="108247"/>
                  </a:cubicBezTo>
                  <a:cubicBezTo>
                    <a:pt x="97168" y="106005"/>
                    <a:pt x="85591" y="106348"/>
                    <a:pt x="74197" y="105399"/>
                  </a:cubicBezTo>
                  <a:cubicBezTo>
                    <a:pt x="62797" y="93997"/>
                    <a:pt x="70172" y="104630"/>
                    <a:pt x="79894" y="96853"/>
                  </a:cubicBezTo>
                  <a:cubicBezTo>
                    <a:pt x="82239" y="94977"/>
                    <a:pt x="81793" y="91156"/>
                    <a:pt x="82743" y="88307"/>
                  </a:cubicBezTo>
                  <a:cubicBezTo>
                    <a:pt x="80844" y="83559"/>
                    <a:pt x="80319" y="77992"/>
                    <a:pt x="77046" y="74064"/>
                  </a:cubicBezTo>
                  <a:cubicBezTo>
                    <a:pt x="75124" y="71757"/>
                    <a:pt x="71492" y="71464"/>
                    <a:pt x="68500" y="71215"/>
                  </a:cubicBezTo>
                  <a:cubicBezTo>
                    <a:pt x="48606" y="69557"/>
                    <a:pt x="28619" y="69316"/>
                    <a:pt x="8679" y="68367"/>
                  </a:cubicBezTo>
                  <a:cubicBezTo>
                    <a:pt x="5691" y="59400"/>
                    <a:pt x="3672" y="58441"/>
                    <a:pt x="8679" y="48427"/>
                  </a:cubicBezTo>
                  <a:cubicBezTo>
                    <a:pt x="9104" y="47578"/>
                    <a:pt x="-1290" y="40831"/>
                    <a:pt x="134" y="39881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99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n>
                  <a:solidFill>
                    <a:schemeClr val="accent4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4" name="Texto explicativo retangular com cantos arredondados 3"/>
            <p:cNvSpPr/>
            <p:nvPr/>
          </p:nvSpPr>
          <p:spPr>
            <a:xfrm>
              <a:off x="5076521" y="3811109"/>
              <a:ext cx="1686276" cy="581440"/>
            </a:xfrm>
            <a:prstGeom prst="wedgeRoundRectCallout">
              <a:avLst>
                <a:gd name="adj1" fmla="val -128408"/>
                <a:gd name="adj2" fmla="val 98352"/>
                <a:gd name="adj3" fmla="val 16667"/>
              </a:avLst>
            </a:prstGeom>
            <a:noFill/>
            <a:ln w="1905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rgbClr val="FF0000"/>
                  </a:solidFill>
                </a:rPr>
                <a:t>Bacia Hidrográfica do Piracicaba, Capivari e Jundiaí</a:t>
              </a: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8" t="27433" r="40000" b="36283"/>
          <a:stretch/>
        </p:blipFill>
        <p:spPr bwMode="auto">
          <a:xfrm>
            <a:off x="6597968" y="1428639"/>
            <a:ext cx="2089183" cy="161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270894" y="6578221"/>
            <a:ext cx="832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IBGE, 2021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258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98533" y="2223838"/>
            <a:ext cx="7245958" cy="3055122"/>
            <a:chOff x="959891" y="1516878"/>
            <a:chExt cx="6823884" cy="2702828"/>
          </a:xfrm>
        </p:grpSpPr>
        <p:sp>
          <p:nvSpPr>
            <p:cNvPr id="4" name="CaixaDeTexto 3"/>
            <p:cNvSpPr txBox="1"/>
            <p:nvPr/>
          </p:nvSpPr>
          <p:spPr>
            <a:xfrm>
              <a:off x="959891" y="1819152"/>
              <a:ext cx="1569494" cy="64633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Conhecer o manancial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959891" y="3296376"/>
              <a:ext cx="1569494" cy="92333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lang="pt-BR" dirty="0"/>
                <a:t>Determinar a qualidade da água captada 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3623478" y="3434875"/>
              <a:ext cx="1569494" cy="64633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lang="pt-BR" dirty="0"/>
                <a:t>Controle do tratamento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214281" y="3296375"/>
              <a:ext cx="1569494" cy="92333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lang="pt-BR" dirty="0"/>
                <a:t>Proteger o sistema de distribuição 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214281" y="1680652"/>
              <a:ext cx="1569494" cy="92333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lang="pt-BR" dirty="0"/>
                <a:t>Água de consumo segura</a:t>
              </a:r>
            </a:p>
          </p:txBody>
        </p:sp>
        <p:sp>
          <p:nvSpPr>
            <p:cNvPr id="11" name="Seta para baixo 10"/>
            <p:cNvSpPr/>
            <p:nvPr/>
          </p:nvSpPr>
          <p:spPr>
            <a:xfrm>
              <a:off x="1629769" y="2603982"/>
              <a:ext cx="229737" cy="5956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Mais 11"/>
            <p:cNvSpPr/>
            <p:nvPr/>
          </p:nvSpPr>
          <p:spPr>
            <a:xfrm>
              <a:off x="2866029" y="3515130"/>
              <a:ext cx="477672" cy="485822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Seta para a direita 13"/>
            <p:cNvSpPr/>
            <p:nvPr/>
          </p:nvSpPr>
          <p:spPr>
            <a:xfrm>
              <a:off x="5336275" y="3758040"/>
              <a:ext cx="736979" cy="2429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Seta para cima 14"/>
            <p:cNvSpPr/>
            <p:nvPr/>
          </p:nvSpPr>
          <p:spPr>
            <a:xfrm>
              <a:off x="6936476" y="2659814"/>
              <a:ext cx="261581" cy="5956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565778" y="1516878"/>
              <a:ext cx="331640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7030A0"/>
                  </a:solidFill>
                </a:rPr>
                <a:t>“do manancial ao ponto de consumo” </a:t>
              </a:r>
              <a:endParaRPr lang="pt-BR" b="1" dirty="0">
                <a:solidFill>
                  <a:srgbClr val="7030A0"/>
                </a:solidFill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2620368" y="2532458"/>
              <a:ext cx="32072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pt-BR" b="1" dirty="0" smtClean="0">
                  <a:solidFill>
                    <a:srgbClr val="7030A0"/>
                  </a:solidFill>
                </a:rPr>
                <a:t>“barreiras múltiplas”</a:t>
              </a:r>
              <a:endParaRPr lang="pt-BR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17523" y="1240457"/>
            <a:ext cx="169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Conclusões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086318"/>
            <a:ext cx="239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Recomendações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0153" y="1682798"/>
            <a:ext cx="82705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Necessidade </a:t>
            </a:r>
            <a:r>
              <a:rPr lang="pt-BR" dirty="0"/>
              <a:t>de proteção dos mananciais como 1ª barreira de </a:t>
            </a:r>
            <a:r>
              <a:rPr lang="pt-BR" dirty="0" smtClean="0"/>
              <a:t>segurança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Investimento em novas tecnologias de tratamento de água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pt-BR" dirty="0" smtClean="0"/>
              <a:t>“Novos problemas, novas soluções”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Políticas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pt-BR" dirty="0" smtClean="0"/>
              <a:t>Proporcionar condições favoráveis à aquisição das novas tecnologias pelas empresas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pt-BR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pt-BR" dirty="0" smtClean="0"/>
              <a:t>Fortalecimento das legislações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pt-BR" dirty="0" smtClean="0"/>
              <a:t>Respaldam a evolução do saneamento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41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5124517" y="1248799"/>
            <a:ext cx="3656776" cy="5051837"/>
            <a:chOff x="5075443" y="751528"/>
            <a:chExt cx="3656776" cy="5051837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2"/>
            <a:srcRect l="30737" r="30737"/>
            <a:stretch/>
          </p:blipFill>
          <p:spPr>
            <a:xfrm>
              <a:off x="5423947" y="1578088"/>
              <a:ext cx="2959768" cy="42252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6" t="20111" r="11359" b="46655"/>
            <a:stretch/>
          </p:blipFill>
          <p:spPr bwMode="auto">
            <a:xfrm>
              <a:off x="5075443" y="751528"/>
              <a:ext cx="3656776" cy="64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upo 1"/>
          <p:cNvGrpSpPr/>
          <p:nvPr/>
        </p:nvGrpSpPr>
        <p:grpSpPr>
          <a:xfrm>
            <a:off x="171177" y="1079522"/>
            <a:ext cx="4953340" cy="5433800"/>
            <a:chOff x="171177" y="1079522"/>
            <a:chExt cx="4953340" cy="5433800"/>
          </a:xfrm>
        </p:grpSpPr>
        <p:grpSp>
          <p:nvGrpSpPr>
            <p:cNvPr id="3" name="Grupo 2"/>
            <p:cNvGrpSpPr/>
            <p:nvPr/>
          </p:nvGrpSpPr>
          <p:grpSpPr>
            <a:xfrm>
              <a:off x="171177" y="1079522"/>
              <a:ext cx="3674213" cy="2930400"/>
              <a:chOff x="190935" y="1041384"/>
              <a:chExt cx="3674213" cy="2930400"/>
            </a:xfrm>
          </p:grpSpPr>
          <p:pic>
            <p:nvPicPr>
              <p:cNvPr id="4" name="Imagem 3"/>
              <p:cNvPicPr>
                <a:picLocks noChangeAspect="1"/>
              </p:cNvPicPr>
              <p:nvPr/>
            </p:nvPicPr>
            <p:blipFill rotWithShape="1">
              <a:blip r:embed="rId4"/>
              <a:srcRect l="32869" t="12246" r="34053" b="5368"/>
              <a:stretch/>
            </p:blipFill>
            <p:spPr>
              <a:xfrm>
                <a:off x="190935" y="1041384"/>
                <a:ext cx="2091717" cy="2930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" name="CaixaDeTexto 4"/>
              <p:cNvSpPr txBox="1"/>
              <p:nvPr/>
            </p:nvSpPr>
            <p:spPr>
              <a:xfrm>
                <a:off x="2345821" y="1041384"/>
                <a:ext cx="15193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PSA – Ano 2016</a:t>
                </a:r>
                <a:endParaRPr lang="pt-BR" sz="1600" dirty="0"/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537533" y="1949769"/>
              <a:ext cx="3616575" cy="2930400"/>
              <a:chOff x="855262" y="2224809"/>
              <a:chExt cx="3616575" cy="2930400"/>
            </a:xfrm>
          </p:grpSpPr>
          <p:pic>
            <p:nvPicPr>
              <p:cNvPr id="7" name="Imagem 6"/>
              <p:cNvPicPr>
                <a:picLocks noChangeAspect="1"/>
              </p:cNvPicPr>
              <p:nvPr/>
            </p:nvPicPr>
            <p:blipFill rotWithShape="1">
              <a:blip r:embed="rId5"/>
              <a:srcRect l="33184" t="12526" r="34053" b="5649"/>
              <a:stretch/>
            </p:blipFill>
            <p:spPr>
              <a:xfrm>
                <a:off x="855262" y="2226246"/>
                <a:ext cx="2051712" cy="292896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8" name="CaixaDeTexto 7"/>
              <p:cNvSpPr txBox="1"/>
              <p:nvPr/>
            </p:nvSpPr>
            <p:spPr>
              <a:xfrm>
                <a:off x="2952510" y="2224809"/>
                <a:ext cx="15193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PSA – Ano 2017</a:t>
                </a:r>
                <a:endParaRPr lang="pt-BR" sz="1600" dirty="0"/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892136" y="2811674"/>
              <a:ext cx="3712918" cy="2931837"/>
              <a:chOff x="1518582" y="3408234"/>
              <a:chExt cx="3712918" cy="2931837"/>
            </a:xfrm>
          </p:grpSpPr>
          <p:pic>
            <p:nvPicPr>
              <p:cNvPr id="10" name="Imagem 9"/>
              <p:cNvPicPr>
                <a:picLocks noChangeAspect="1"/>
              </p:cNvPicPr>
              <p:nvPr/>
            </p:nvPicPr>
            <p:blipFill rotWithShape="1">
              <a:blip r:embed="rId6"/>
              <a:srcRect l="33481" t="14346" r="34815" b="5194"/>
              <a:stretch/>
            </p:blipFill>
            <p:spPr>
              <a:xfrm>
                <a:off x="1518582" y="3409671"/>
                <a:ext cx="2052719" cy="2930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CaixaDeTexto 10"/>
              <p:cNvSpPr txBox="1"/>
              <p:nvPr/>
            </p:nvSpPr>
            <p:spPr>
              <a:xfrm>
                <a:off x="3712173" y="3408234"/>
                <a:ext cx="15193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PSA – Ano 2018</a:t>
                </a:r>
                <a:endParaRPr lang="pt-BR" sz="1600" dirty="0"/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1537424" y="3581484"/>
              <a:ext cx="3587093" cy="2931838"/>
              <a:chOff x="1513905" y="3451149"/>
              <a:chExt cx="3587093" cy="2931838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01" t="16550" r="36932" b="6250"/>
              <a:stretch/>
            </p:blipFill>
            <p:spPr bwMode="auto">
              <a:xfrm>
                <a:off x="1513905" y="3451149"/>
                <a:ext cx="2067766" cy="29318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CaixaDeTexto 15"/>
              <p:cNvSpPr txBox="1"/>
              <p:nvPr/>
            </p:nvSpPr>
            <p:spPr>
              <a:xfrm>
                <a:off x="3581671" y="3679396"/>
                <a:ext cx="15193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PSA – Ano 2019</a:t>
                </a:r>
              </a:p>
              <a:p>
                <a:endParaRPr lang="pt-BR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673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745673"/>
            <a:ext cx="7886700" cy="4431290"/>
          </a:xfrm>
        </p:spPr>
        <p:txBody>
          <a:bodyPr>
            <a:noAutofit/>
          </a:bodyPr>
          <a:lstStyle/>
          <a:p>
            <a:pPr lvl="0"/>
            <a:r>
              <a:rPr lang="pt-BR" sz="1000" dirty="0"/>
              <a:t>Brasil, Ministério da Saúde. Portaria GM/MS nº 888, de 4 de maio de 2021. Altera o Anexo XX da Portaria de Consolidação GM/MS nº 5, de 28 de setembro de 2017, para dispor sobre os procedimentos de controle e de vigilância da qualidade da água para consumo humano e seu padrão de potabilidade. 2021.</a:t>
            </a:r>
          </a:p>
          <a:p>
            <a:pPr lvl="0"/>
            <a:r>
              <a:rPr lang="pt-BR" sz="1000" dirty="0"/>
              <a:t>Brasil, Ministério do Meio Ambiente. Conselho Nacional do Meio Ambiente -  CONAMA Resolução nº 357, de 17 de março de 2005. Dispõe sobre a classificação dos corpos de água e diretrizes ambientais para o seu enquadramento, bem como estabelece as condições e padrões de lançamento de efluentes, e dá outras providências.</a:t>
            </a:r>
          </a:p>
          <a:p>
            <a:pPr lvl="0"/>
            <a:r>
              <a:rPr lang="en-US" sz="1000" dirty="0"/>
              <a:t>Center for </a:t>
            </a:r>
            <a:r>
              <a:rPr lang="en-US" sz="1000" dirty="0" err="1"/>
              <a:t>Desease</a:t>
            </a:r>
            <a:r>
              <a:rPr lang="en-US" sz="1000" dirty="0"/>
              <a:t> Control and Prevention (CDC). </a:t>
            </a:r>
            <a:r>
              <a:rPr lang="pt-BR" sz="1000" u="sng" dirty="0">
                <a:hlinkClick r:id="rId2"/>
              </a:rPr>
              <a:t>https://www.cdc.gov/parasites/giardia/</a:t>
            </a:r>
            <a:r>
              <a:rPr lang="pt-BR" sz="1000" dirty="0"/>
              <a:t> e </a:t>
            </a:r>
            <a:r>
              <a:rPr lang="pt-BR" sz="1000" u="sng" dirty="0">
                <a:hlinkClick r:id="rId3"/>
              </a:rPr>
              <a:t>https://www.cdc.gov/parasites/crypto/</a:t>
            </a:r>
            <a:r>
              <a:rPr lang="pt-BR" sz="1000" dirty="0"/>
              <a:t>  Acessado em 28/04/2022. </a:t>
            </a:r>
          </a:p>
          <a:p>
            <a:pPr lvl="0"/>
            <a:r>
              <a:rPr lang="pt-BR" sz="1000" dirty="0"/>
              <a:t>CGVAM do Ministério da Saúde - MS. </a:t>
            </a:r>
            <a:r>
              <a:rPr lang="pt-BR" sz="1000" dirty="0" err="1"/>
              <a:t>Oﬁcina</a:t>
            </a:r>
            <a:r>
              <a:rPr lang="pt-BR" sz="1000" dirty="0"/>
              <a:t> de Trabalho sobre Plano de Segurança da Água. Instituto Federal, Goiás, Campus Formosa, 2016. </a:t>
            </a:r>
          </a:p>
          <a:p>
            <a:pPr lvl="0"/>
            <a:r>
              <a:rPr lang="pt-BR" sz="1000" dirty="0"/>
              <a:t>FRANCO, R.M.B.; CANTUSIO NETO, R.; BRANCO, N. Detecção de </a:t>
            </a:r>
            <a:r>
              <a:rPr lang="pt-BR" sz="1000" i="1" dirty="0" err="1"/>
              <a:t>Cryptosporidium</a:t>
            </a:r>
            <a:r>
              <a:rPr lang="pt-BR" sz="1000" i="1" dirty="0"/>
              <a:t> </a:t>
            </a:r>
            <a:r>
              <a:rPr lang="pt-BR" sz="1000" dirty="0" err="1"/>
              <a:t>sp</a:t>
            </a:r>
            <a:r>
              <a:rPr lang="pt-BR" sz="1000" dirty="0"/>
              <a:t> e </a:t>
            </a:r>
            <a:r>
              <a:rPr lang="pt-BR" sz="1000" i="1" dirty="0" err="1"/>
              <a:t>Giardia</a:t>
            </a:r>
            <a:r>
              <a:rPr lang="pt-BR" sz="1000" i="1" dirty="0"/>
              <a:t> </a:t>
            </a:r>
            <a:r>
              <a:rPr lang="pt-BR" sz="1000" dirty="0" err="1"/>
              <a:t>sp</a:t>
            </a:r>
            <a:r>
              <a:rPr lang="pt-BR" sz="1000" dirty="0"/>
              <a:t> em água pela técnica de filtração em membrana: estudo comparativo entre  diferentes técnicas de </a:t>
            </a:r>
            <a:r>
              <a:rPr lang="pt-BR" sz="1000" dirty="0" err="1"/>
              <a:t>eluição</a:t>
            </a:r>
            <a:r>
              <a:rPr lang="pt-BR" sz="1000" dirty="0"/>
              <a:t>. </a:t>
            </a:r>
            <a:r>
              <a:rPr lang="pt-BR" sz="1000" b="1" dirty="0"/>
              <a:t>J. Bras. Patol.</a:t>
            </a:r>
            <a:r>
              <a:rPr lang="pt-BR" sz="1000" dirty="0"/>
              <a:t>, </a:t>
            </a:r>
            <a:r>
              <a:rPr lang="pt-BR" sz="1000" b="1" dirty="0"/>
              <a:t>37(4): </a:t>
            </a:r>
            <a:r>
              <a:rPr lang="pt-BR" sz="1000" dirty="0"/>
              <a:t>205, 2001.</a:t>
            </a:r>
          </a:p>
          <a:p>
            <a:pPr lvl="0"/>
            <a:r>
              <a:rPr lang="en-US" sz="1000" dirty="0" err="1"/>
              <a:t>Hoseinzadeh</a:t>
            </a:r>
            <a:r>
              <a:rPr lang="en-US" sz="1000" dirty="0"/>
              <a:t>, </a:t>
            </a:r>
            <a:r>
              <a:rPr lang="en-US" sz="1000" dirty="0" err="1"/>
              <a:t>Edris</a:t>
            </a:r>
            <a:r>
              <a:rPr lang="en-US" sz="1000" dirty="0"/>
              <a:t>; </a:t>
            </a:r>
            <a:r>
              <a:rPr lang="en-US" sz="1000" dirty="0" err="1"/>
              <a:t>Rostamian</a:t>
            </a:r>
            <a:r>
              <a:rPr lang="en-US" sz="1000" dirty="0"/>
              <a:t>, </a:t>
            </a:r>
            <a:r>
              <a:rPr lang="en-US" sz="1000" dirty="0" err="1"/>
              <a:t>Atena</a:t>
            </a:r>
            <a:r>
              <a:rPr lang="en-US" sz="1000" dirty="0"/>
              <a:t>; </a:t>
            </a:r>
            <a:r>
              <a:rPr lang="en-US" sz="1000" dirty="0" err="1"/>
              <a:t>Razaghi</a:t>
            </a:r>
            <a:r>
              <a:rPr lang="en-US" sz="1000" dirty="0"/>
              <a:t>, </a:t>
            </a:r>
            <a:r>
              <a:rPr lang="en-US" sz="1000" dirty="0" err="1"/>
              <a:t>Mahta</a:t>
            </a:r>
            <a:r>
              <a:rPr lang="en-US" sz="1000" dirty="0"/>
              <a:t>; Wei, Chiang. Waterborne transmission of protozoan parasites: a review of water resources in Iran – an update 2020. Desalination and Water Treatment 213 (2021) 91-105.</a:t>
            </a:r>
            <a:endParaRPr lang="pt-BR" sz="1000" dirty="0"/>
          </a:p>
          <a:p>
            <a:pPr lvl="0"/>
            <a:r>
              <a:rPr lang="pt-BR" sz="1000" dirty="0"/>
              <a:t>IBGE - Instituto Brasileiro de Geografia e Estatística. </a:t>
            </a:r>
            <a:r>
              <a:rPr lang="pt-BR" sz="1000" u="sng" dirty="0">
                <a:hlinkClick r:id="rId4"/>
              </a:rPr>
              <a:t>https://www.ibge.gov.br/cidades-e- estados/</a:t>
            </a:r>
            <a:r>
              <a:rPr lang="pt-BR" sz="1000" u="sng" dirty="0" err="1">
                <a:hlinkClick r:id="rId4"/>
              </a:rPr>
              <a:t>sp</a:t>
            </a:r>
            <a:r>
              <a:rPr lang="pt-BR" sz="1000" u="sng" dirty="0">
                <a:hlinkClick r:id="rId4"/>
              </a:rPr>
              <a:t>/campinas.html</a:t>
            </a:r>
            <a:r>
              <a:rPr lang="pt-BR" sz="1000" dirty="0"/>
              <a:t> . Acessado em 28/04/2022. </a:t>
            </a:r>
          </a:p>
          <a:p>
            <a:pPr lvl="0"/>
            <a:r>
              <a:rPr lang="en-US" sz="1000" dirty="0"/>
              <a:t>PINTO DO; ISENBURG AARV E CANTUSIO NETO R. Water Safety Plan Implementation in Water Supply Company of Campinas city, São Paulo State, Brazil. Abstract Book, P175, pg. 190. 20th Symposium on Health-Related Water Microbiology (HRWM). </a:t>
            </a:r>
            <a:r>
              <a:rPr lang="pt-BR" sz="1000" dirty="0" err="1"/>
              <a:t>Vienna</a:t>
            </a:r>
            <a:r>
              <a:rPr lang="pt-BR" sz="1000" dirty="0"/>
              <a:t>, </a:t>
            </a:r>
            <a:r>
              <a:rPr lang="pt-BR" sz="1000" dirty="0" err="1"/>
              <a:t>Austria</a:t>
            </a:r>
            <a:r>
              <a:rPr lang="pt-BR" sz="1000" dirty="0"/>
              <a:t>. 2019.</a:t>
            </a:r>
          </a:p>
          <a:p>
            <a:pPr lvl="0"/>
            <a:r>
              <a:rPr lang="en-US" sz="1000" i="1" dirty="0"/>
              <a:t>Standard Methods for the Examination of Water and Wastewater</a:t>
            </a:r>
            <a:r>
              <a:rPr lang="en-US" sz="1000" dirty="0"/>
              <a:t>. American Public Health Association. American Water Works Association. Water Environmental Federation. 23ª ed. (2017).</a:t>
            </a:r>
            <a:endParaRPr lang="pt-BR" sz="1000" dirty="0"/>
          </a:p>
          <a:p>
            <a:pPr lvl="0"/>
            <a:r>
              <a:rPr lang="en-US" sz="1000" dirty="0"/>
              <a:t>USEPA - UNITED STATES ENVIRONMENTAL PROTECTION AGENCY. Office of Water. Washington DC. </a:t>
            </a:r>
            <a:r>
              <a:rPr lang="en-US" sz="1000" b="1" dirty="0"/>
              <a:t>Method 1623.1: </a:t>
            </a:r>
            <a:r>
              <a:rPr lang="en-US" sz="1000" b="1" i="1" dirty="0"/>
              <a:t>Cryptosporidium</a:t>
            </a:r>
            <a:r>
              <a:rPr lang="en-US" sz="1000" b="1" dirty="0"/>
              <a:t> and </a:t>
            </a:r>
            <a:r>
              <a:rPr lang="en-US" sz="1000" b="1" i="1" dirty="0"/>
              <a:t>Giardia</a:t>
            </a:r>
            <a:r>
              <a:rPr lang="en-US" sz="1000" b="1" dirty="0"/>
              <a:t> in Water by filtration/IMS/FA</a:t>
            </a:r>
            <a:r>
              <a:rPr lang="en-US" sz="1000" dirty="0"/>
              <a:t>. EPA-816-R-12-001, 2012</a:t>
            </a:r>
            <a:endParaRPr lang="pt-BR" sz="1000" dirty="0"/>
          </a:p>
          <a:p>
            <a:pPr lvl="0"/>
            <a:r>
              <a:rPr lang="pt-BR" sz="1000" dirty="0"/>
              <a:t>Vieira, José Manuel Pereira; Morais, Carla. PLANOS DE SEGURANÇA DA ÁGUA PARA CONSUMO HUMANO EM SISTEMAS PÚBLICOS DE ABASTECIMENTO. Instituto Regulador de Águas e Resíduos - Universidade do Minho. 2005.</a:t>
            </a:r>
          </a:p>
          <a:p>
            <a:pPr lvl="0"/>
            <a:r>
              <a:rPr lang="en-US" sz="1000" dirty="0"/>
              <a:t>WHO - WORLD HEALTH ORGANIZATION. Guidelines for drinking water quality:. 4ª </a:t>
            </a:r>
            <a:r>
              <a:rPr lang="en-US" sz="1000" dirty="0" err="1"/>
              <a:t>ed</a:t>
            </a:r>
            <a:r>
              <a:rPr lang="en-US" sz="1000" dirty="0"/>
              <a:t> incorporating the </a:t>
            </a:r>
            <a:r>
              <a:rPr lang="pt-BR" sz="1000" dirty="0"/>
              <a:t>ﬁ</a:t>
            </a:r>
            <a:r>
              <a:rPr lang="en-US" sz="1000" dirty="0" err="1"/>
              <a:t>rst</a:t>
            </a:r>
            <a:r>
              <a:rPr lang="en-US" sz="1000" dirty="0"/>
              <a:t> addendum. Geneva: WHO, 2017. 541p</a:t>
            </a:r>
            <a:endParaRPr lang="pt-BR" sz="1000" dirty="0"/>
          </a:p>
          <a:p>
            <a:endParaRPr lang="pt-BR" sz="1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80010" y="1258784"/>
            <a:ext cx="23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Referências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348987" y="3349716"/>
            <a:ext cx="8353425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DIRETORIA EXECUTIVA DA SANASA</a:t>
            </a:r>
            <a:endParaRPr lang="pt-BR" sz="1600" b="1" kern="1200" dirty="0" smtClean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Presidente 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- </a:t>
            </a:r>
            <a:r>
              <a:rPr lang="pt-BR" sz="1400" kern="1200" dirty="0" err="1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Manuelito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P. Magalhães Júnior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Procurador Geral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</a:t>
            </a:r>
            <a:r>
              <a:rPr lang="pt-BR" sz="1400" dirty="0" err="1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Rander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Augusto Andrade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Chefe de Gabinete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Eduardo </a:t>
            </a:r>
            <a:r>
              <a:rPr lang="pt-BR" sz="1400" dirty="0" err="1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Betenjane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Romano</a:t>
            </a:r>
            <a:endParaRPr lang="pt-BR" sz="1400" b="1" kern="1200" dirty="0" smtClean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Administrativo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Paulo Jorge Zeraik</a:t>
            </a:r>
            <a:endParaRPr lang="pt-BR" sz="1400" b="1" kern="1200" dirty="0" smtClean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Financeiro e de Rel. com Investidores</a:t>
            </a:r>
            <a:r>
              <a:rPr lang="pt-BR" sz="1400" b="1" kern="1200" baseline="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pt-BR" sz="1400" b="0" kern="1200" baseline="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</a:t>
            </a:r>
            <a:r>
              <a:rPr lang="pt-BR" sz="1400" b="1" kern="1200" baseline="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Pedro Cláudio da Silva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Comercial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Fernando Sérgio </a:t>
            </a:r>
            <a:r>
              <a:rPr lang="pt-BR" sz="1400" kern="1200" dirty="0" err="1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Mancilha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Neves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Técnico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Marco Antônio dos Santos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endParaRPr lang="pt-BR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www.sanasa.com.br    3735 5000</a:t>
            </a: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162043" y="1392603"/>
            <a:ext cx="8727312" cy="151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400" b="1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M.Sc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. Diego de Oliveira Pinto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Biólogo 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cs typeface="+mn-cs"/>
                <a:hlinkClick r:id="rId2"/>
              </a:rPr>
              <a:t>d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cs typeface="+mn-cs"/>
                <a:hlinkClick r:id="rId2"/>
              </a:rPr>
              <a:t>iego.pinto@sanasa.com.br</a:t>
            </a:r>
            <a:endParaRPr lang="pt-BR" sz="16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(19) 3735-5410</a:t>
            </a:r>
            <a:endParaRPr lang="pt-BR" sz="16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t="16234" r="20412" b="6250"/>
          <a:stretch/>
        </p:blipFill>
        <p:spPr bwMode="auto">
          <a:xfrm>
            <a:off x="760019" y="1311366"/>
            <a:ext cx="7374577" cy="4918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66899" y="2113807"/>
            <a:ext cx="1246909" cy="451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161311" y="1306286"/>
            <a:ext cx="2250372" cy="5023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183083" y="2161306"/>
            <a:ext cx="1248885" cy="45126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204858" y="2658081"/>
            <a:ext cx="1227110" cy="73826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636104" y="5153540"/>
            <a:ext cx="1821600" cy="738664"/>
          </a:xfrm>
          <a:prstGeom prst="rect">
            <a:avLst/>
          </a:prstGeom>
          <a:noFill/>
          <a:ln w="1905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 smtClean="0">
                <a:solidFill>
                  <a:srgbClr val="FF0000"/>
                </a:solidFill>
              </a:rPr>
              <a:t>Intensa </a:t>
            </a:r>
          </a:p>
          <a:p>
            <a:pPr algn="ctr">
              <a:defRPr/>
            </a:pPr>
            <a:r>
              <a:rPr lang="pt-BR" sz="1400" b="1" dirty="0" smtClean="0">
                <a:solidFill>
                  <a:srgbClr val="FF0000"/>
                </a:solidFill>
              </a:rPr>
              <a:t>Urbanização </a:t>
            </a:r>
            <a:r>
              <a:rPr lang="pt-BR" sz="1400" b="1" dirty="0" smtClean="0">
                <a:solidFill>
                  <a:srgbClr val="FF0000"/>
                </a:solidFill>
              </a:rPr>
              <a:t>e </a:t>
            </a:r>
            <a:r>
              <a:rPr lang="pt-BR" sz="1400" b="1" dirty="0" smtClean="0">
                <a:solidFill>
                  <a:srgbClr val="FF0000"/>
                </a:solidFill>
              </a:rPr>
              <a:t>industrialização</a:t>
            </a:r>
            <a:endParaRPr lang="pt-B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228303" y="1273931"/>
            <a:ext cx="5827055" cy="4485301"/>
            <a:chOff x="3228303" y="1273931"/>
            <a:chExt cx="5827055" cy="4485301"/>
          </a:xfrm>
        </p:grpSpPr>
        <p:pic>
          <p:nvPicPr>
            <p:cNvPr id="2" name="Picture 4" descr="cap_a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931" y="1643263"/>
              <a:ext cx="5696427" cy="4115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3228303" y="1273931"/>
              <a:ext cx="4811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Ponto de captação de água bruta – Rio Atibaia </a:t>
              </a:r>
              <a:endParaRPr lang="pt-BR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36728" y="2795531"/>
            <a:ext cx="2511188" cy="2151024"/>
            <a:chOff x="436728" y="2795531"/>
            <a:chExt cx="2511188" cy="2151024"/>
          </a:xfrm>
        </p:grpSpPr>
        <p:sp>
          <p:nvSpPr>
            <p:cNvPr id="4" name="CaixaDeTexto 3"/>
            <p:cNvSpPr txBox="1"/>
            <p:nvPr/>
          </p:nvSpPr>
          <p:spPr>
            <a:xfrm>
              <a:off x="436728" y="3746226"/>
              <a:ext cx="2511188" cy="120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Lançamento de efluentes </a:t>
              </a:r>
              <a:r>
                <a:rPr lang="pt-BR" b="1" dirty="0" smtClean="0"/>
                <a:t>não tratados</a:t>
              </a:r>
              <a:r>
                <a:rPr lang="pt-BR" dirty="0" smtClean="0"/>
                <a:t> ou </a:t>
              </a:r>
              <a:r>
                <a:rPr lang="pt-BR" b="1" dirty="0" smtClean="0"/>
                <a:t>não adequadamente tratados</a:t>
              </a:r>
              <a:endParaRPr lang="pt-BR" b="1" dirty="0"/>
            </a:p>
          </p:txBody>
        </p:sp>
        <p:sp>
          <p:nvSpPr>
            <p:cNvPr id="7" name="Seta para a direita listrada 6"/>
            <p:cNvSpPr/>
            <p:nvPr/>
          </p:nvSpPr>
          <p:spPr>
            <a:xfrm rot="16200000">
              <a:off x="1285039" y="2962627"/>
              <a:ext cx="814568" cy="480375"/>
            </a:xfrm>
            <a:prstGeom prst="striped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542519" y="5059804"/>
            <a:ext cx="2299608" cy="1231100"/>
            <a:chOff x="542519" y="5059804"/>
            <a:chExt cx="2299608" cy="1231100"/>
          </a:xfrm>
        </p:grpSpPr>
        <p:sp>
          <p:nvSpPr>
            <p:cNvPr id="6" name="CaixaDeTexto 5"/>
            <p:cNvSpPr txBox="1"/>
            <p:nvPr/>
          </p:nvSpPr>
          <p:spPr>
            <a:xfrm>
              <a:off x="542519" y="5921572"/>
              <a:ext cx="229960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Patógenos entéricos</a:t>
              </a:r>
              <a:endParaRPr lang="pt-BR" dirty="0"/>
            </a:p>
          </p:txBody>
        </p:sp>
        <p:sp>
          <p:nvSpPr>
            <p:cNvPr id="10" name="Seta para a direita listrada 9"/>
            <p:cNvSpPr/>
            <p:nvPr/>
          </p:nvSpPr>
          <p:spPr>
            <a:xfrm rot="5400000">
              <a:off x="1285039" y="5226900"/>
              <a:ext cx="814568" cy="480375"/>
            </a:xfrm>
            <a:prstGeom prst="striped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2" y="1458597"/>
            <a:ext cx="2226342" cy="112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7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328664"/>
            <a:ext cx="8229600" cy="24545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b="1" dirty="0">
                <a:solidFill>
                  <a:srgbClr val="0070C0"/>
                </a:solidFill>
              </a:rPr>
              <a:t>Premissa </a:t>
            </a:r>
            <a:r>
              <a:rPr lang="pt-BR" sz="2000" b="1" dirty="0">
                <a:solidFill>
                  <a:srgbClr val="0070C0"/>
                </a:solidFill>
                <a:sym typeface="Wingdings" pitchFamily="2" charset="2"/>
              </a:rPr>
              <a:t>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dirty="0" smtClean="0"/>
              <a:t>Qualidade </a:t>
            </a:r>
            <a:r>
              <a:rPr lang="pt-BR" sz="1800" dirty="0"/>
              <a:t>da água: atributo dinâmico no espaço e tempo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70C0"/>
                </a:solidFill>
              </a:rPr>
              <a:t>Questionamento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dirty="0" smtClean="0"/>
              <a:t>É possível  garantir a segurança da água para consumo humano por meio do controle laboratorial?</a:t>
            </a:r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44457"/>
            <a:ext cx="3350525" cy="20395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93" y="4244458"/>
            <a:ext cx="3350525" cy="20395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628" y="1478155"/>
            <a:ext cx="8210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O </a:t>
            </a:r>
            <a:r>
              <a:rPr lang="pt-BR" sz="2000" b="1" dirty="0"/>
              <a:t>controle da qualidade </a:t>
            </a:r>
            <a:r>
              <a:rPr lang="pt-BR" sz="2000" dirty="0"/>
              <a:t>da água baseado única e </a:t>
            </a:r>
            <a:r>
              <a:rPr lang="pt-BR" sz="2000" dirty="0" smtClean="0"/>
              <a:t>exclusivamente em </a:t>
            </a:r>
            <a:r>
              <a:rPr lang="pt-BR" sz="2000" dirty="0"/>
              <a:t>análises laboratoriais de amostras da água, ainda </a:t>
            </a:r>
            <a:r>
              <a:rPr lang="pt-BR" sz="2000" dirty="0" smtClean="0"/>
              <a:t>que frequente, </a:t>
            </a:r>
            <a:r>
              <a:rPr lang="pt-BR" sz="2000" dirty="0"/>
              <a:t>e </a:t>
            </a:r>
            <a:r>
              <a:rPr lang="pt-BR" sz="2000" b="1" dirty="0"/>
              <a:t>embora indispensável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FF0000"/>
                </a:solidFill>
              </a:rPr>
              <a:t>não constitui </a:t>
            </a:r>
            <a:r>
              <a:rPr lang="pt-BR" sz="2000" dirty="0" smtClean="0">
                <a:solidFill>
                  <a:srgbClr val="FF0000"/>
                </a:solidFill>
              </a:rPr>
              <a:t>garantia absoluta </a:t>
            </a:r>
            <a:r>
              <a:rPr lang="pt-BR" sz="2000" dirty="0">
                <a:solidFill>
                  <a:srgbClr val="FF0000"/>
                </a:solidFill>
              </a:rPr>
              <a:t>de potabilidade.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72980" y="3438703"/>
            <a:ext cx="8237846" cy="2512085"/>
            <a:chOff x="439429" y="3711663"/>
            <a:chExt cx="8237846" cy="251208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" y="3711663"/>
              <a:ext cx="8210550" cy="219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439429" y="5915971"/>
              <a:ext cx="7299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Controle da qualidade da água: Princípio amostral.</a:t>
              </a:r>
              <a:endParaRPr lang="pt-BR" sz="1400" dirty="0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313039" y="350396"/>
            <a:ext cx="8557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70C0"/>
                </a:solidFill>
              </a:rPr>
              <a:t>PSA Conceitos Gerais 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949854" y="6548324"/>
            <a:ext cx="1117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Vieira, 2005.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7489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222" y="1508209"/>
            <a:ext cx="8281115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dirty="0" smtClean="0"/>
              <a:t>Ferramenta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Abordagem preventiva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Identificação </a:t>
            </a:r>
            <a:r>
              <a:rPr lang="pt-BR" dirty="0"/>
              <a:t>de perigos e avaliação de riscos à saúde </a:t>
            </a:r>
            <a:endParaRPr lang="pt-BR" dirty="0" smtClean="0"/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Etapa </a:t>
            </a:r>
            <a:r>
              <a:rPr lang="pt-BR" dirty="0"/>
              <a:t>por </a:t>
            </a:r>
            <a:r>
              <a:rPr lang="pt-BR" dirty="0" smtClean="0"/>
              <a:t>etapa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Estabelece mecanismos de controle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Verifica sua eficácia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381574" y="3985810"/>
            <a:ext cx="59423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Bacia Hidrográfica </a:t>
            </a:r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 Consumidor final</a:t>
            </a:r>
            <a:endParaRPr lang="pt-B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66390" y="4697892"/>
            <a:ext cx="8026700" cy="1284140"/>
            <a:chOff x="366390" y="4697892"/>
            <a:chExt cx="8026700" cy="1284140"/>
          </a:xfrm>
        </p:grpSpPr>
        <p:pic>
          <p:nvPicPr>
            <p:cNvPr id="11" name="Espaço Reservado para Conteúdo 3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248" y="4697892"/>
              <a:ext cx="1767771" cy="128414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Picture 4" descr="eta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113" y="4697892"/>
              <a:ext cx="1767771" cy="12841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ap_a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90" y="4697892"/>
              <a:ext cx="1777227" cy="12841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Imagem relacionad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5319" y="4697892"/>
              <a:ext cx="1767771" cy="12841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tângulo 9"/>
          <p:cNvSpPr/>
          <p:nvPr/>
        </p:nvSpPr>
        <p:spPr>
          <a:xfrm>
            <a:off x="3853284" y="1246599"/>
            <a:ext cx="7589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PSA</a:t>
            </a:r>
            <a:endParaRPr lang="pt-B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201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95536" y="1465943"/>
            <a:ext cx="8438991" cy="4689813"/>
            <a:chOff x="395536" y="1465943"/>
            <a:chExt cx="8438991" cy="4689813"/>
          </a:xfrm>
        </p:grpSpPr>
        <p:sp>
          <p:nvSpPr>
            <p:cNvPr id="9" name="Retângulo 8"/>
            <p:cNvSpPr/>
            <p:nvPr/>
          </p:nvSpPr>
          <p:spPr>
            <a:xfrm>
              <a:off x="395536" y="2906104"/>
              <a:ext cx="4134855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1200"/>
                </a:spcBef>
              </a:pPr>
              <a:r>
                <a:rPr lang="pt-BR" sz="1600" dirty="0"/>
                <a:t>O Plano de Segurança da Água para Consumo Humano – PSA, preconizado pela Organização Mundial da Saúde (OMS), pode ser definido como uma metodologia que identifica e prioriza riscos potenciais que podem comprometer um Sistema de Abastecimento em todas as suas etapas, desde o manancial até a torneira do consumidor. </a:t>
              </a: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1043608" y="1465943"/>
              <a:ext cx="6552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Conceito do Plano de Segurança da Água - PSA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501384" y="5786424"/>
              <a:ext cx="8280400" cy="3693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b="1" dirty="0">
                  <a:solidFill>
                    <a:schemeClr val="bg1"/>
                  </a:solidFill>
                </a:rPr>
                <a:t>Documento que estabelece mecanismos para a redução ou eliminação de riscos.</a:t>
              </a:r>
            </a:p>
          </p:txBody>
        </p:sp>
        <p:graphicFrame>
          <p:nvGraphicFramePr>
            <p:cNvPr id="5" name="Diagrama 4"/>
            <p:cNvGraphicFramePr/>
            <p:nvPr>
              <p:extLst>
                <p:ext uri="{D42A27DB-BD31-4B8C-83A1-F6EECF244321}">
                  <p14:modId xmlns:p14="http://schemas.microsoft.com/office/powerpoint/2010/main" val="2586862684"/>
                </p:ext>
              </p:extLst>
            </p:nvPr>
          </p:nvGraphicFramePr>
          <p:xfrm>
            <a:off x="4499992" y="2258032"/>
            <a:ext cx="4281792" cy="32810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CaixaDeTexto 9"/>
            <p:cNvSpPr txBox="1"/>
            <p:nvPr/>
          </p:nvSpPr>
          <p:spPr>
            <a:xfrm>
              <a:off x="6006151" y="3411901"/>
              <a:ext cx="12301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OBJETIVOS</a:t>
              </a:r>
            </a:p>
            <a:p>
              <a:pPr algn="ctr"/>
              <a:r>
                <a: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PSA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7596688" y="5269697"/>
              <a:ext cx="12378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Fonte: Funasa, 2012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6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2150</TotalTime>
  <Words>1853</Words>
  <Application>Microsoft Office PowerPoint</Application>
  <PresentationFormat>Apresentação na tela (4:3)</PresentationFormat>
  <Paragraphs>277</Paragraphs>
  <Slides>34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APLICABILIDADE DAS FERRAMENTAS ‘MATRIZ DE RISCO’ E ‘ÁRVORE DE DECISÃO’ EM UM PLANO DE SEGURANÇA DA ÁGUA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Usuario</cp:lastModifiedBy>
  <cp:revision>142</cp:revision>
  <dcterms:created xsi:type="dcterms:W3CDTF">2022-04-25T15:52:50Z</dcterms:created>
  <dcterms:modified xsi:type="dcterms:W3CDTF">2022-05-11T01:33:14Z</dcterms:modified>
</cp:coreProperties>
</file>