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264" r:id="rId3"/>
    <p:sldId id="265" r:id="rId4"/>
    <p:sldId id="279" r:id="rId5"/>
    <p:sldId id="278" r:id="rId6"/>
    <p:sldId id="277" r:id="rId7"/>
    <p:sldId id="257" r:id="rId8"/>
    <p:sldId id="280" r:id="rId9"/>
    <p:sldId id="281" r:id="rId10"/>
    <p:sldId id="282" r:id="rId11"/>
    <p:sldId id="283" r:id="rId12"/>
    <p:sldId id="284" r:id="rId13"/>
    <p:sldId id="269" r:id="rId14"/>
    <p:sldId id="267" r:id="rId15"/>
    <p:sldId id="270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13" r:id="rId32"/>
    <p:sldId id="286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A3331-54DE-437D-99A7-09D3E061B4F8}" type="datetimeFigureOut">
              <a:rPr lang="pt-BR" smtClean="0"/>
              <a:pPr/>
              <a:t>28/05/2015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BD249-50C9-492F-B728-A9FD5198250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377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DC692D-B479-4AA9-A168-29C21DAB0F4A}" type="slidenum">
              <a:rPr lang="pt-BR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pPr/>
              <a:t>3</a:t>
            </a:fld>
            <a:endParaRPr lang="pt-BR" smtClean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871994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2E700DB3-DBF0-4086-B675-117E7A9610B8}" type="datetimeFigureOut">
              <a:rPr lang="pt-BR" smtClean="0"/>
              <a:pPr/>
              <a:t>28/05/2015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ângu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ângu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28/05/2015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28/05/2015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ângulo isósceles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28/05/2015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28/05/2015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28/05/2015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28/05/2015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28/05/2015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28/05/2015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28/05/2015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28/05/2015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28/05/2015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8" name="Conector reto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ector reto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ângulo isósceles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Política Nacional de Educação Ambiental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José Garcia Alves de Lima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pt-BR"/>
              <a:t>Objetivos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50825" y="1125538"/>
            <a:ext cx="8642350" cy="5400675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pt-BR" sz="2000" dirty="0"/>
              <a:t>I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- o desenvolvimento de uma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compreensão integrada do meio ambiente em suas múltiplas e complexas relações, envolvendo aspectos ecológicos, psicológicos, legais, políticos, sociais, econômicos, científicos, culturais e éticos;</a:t>
            </a: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II - a garantia de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democratização das informações ambientais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III - o estímulo e o fortalecimento de uma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consciência crítica sobre a problemática ambiental e social;</a:t>
            </a: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IV - o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incentivo à participação individual e coletiva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, permanente e responsável, na preservação do equilíbrio do meio ambiente, entendendo-se a defesa da qualidade ambiental como um valor inseparável do exercício da cidadania;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V - o estímulo à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cooperação entre as diversas regiões do País, em níveis micro e macrorregionais,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com vistas à construção de uma sociedade ambientalmente equilibrada, fundada nos princípios da liberdade, igualdade,</a:t>
            </a:r>
            <a:br>
              <a:rPr lang="pt-BR" sz="1800" dirty="0">
                <a:latin typeface="Arial" pitchFamily="34" charset="0"/>
                <a:cs typeface="Arial" pitchFamily="34" charset="0"/>
              </a:rPr>
            </a:br>
            <a:r>
              <a:rPr lang="pt-BR" sz="1800" dirty="0">
                <a:latin typeface="Arial" pitchFamily="34" charset="0"/>
                <a:cs typeface="Arial" pitchFamily="34" charset="0"/>
              </a:rPr>
              <a:t>solidariedade, democracia, justiça social, responsabilidade e sustentabilidade;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VI - o fomento e o fortalecimento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da integração com a ciência e a tecnologia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VII - o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fortalecimento da cidadania,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 autodeterminação dos povos e solidariedade como fundamentos para o futuro da humanidade.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pt-BR"/>
              <a:t>Educação Ambiental Formal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50825" y="1268413"/>
            <a:ext cx="8642350" cy="55895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pt-BR" sz="1800" b="1" dirty="0">
                <a:latin typeface="Arial" pitchFamily="34" charset="0"/>
                <a:cs typeface="Arial" pitchFamily="34" charset="0"/>
              </a:rPr>
              <a:t>Instituições de ensino públicas e privadas:</a:t>
            </a: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 - educação básica: (educação infantil; ensino fundamental e ensino médio);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II - educação superior;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III - educação especial;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IV - educação profissional;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V - educação de jovens e adultos.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sz="1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b="1" dirty="0">
                <a:latin typeface="Arial" pitchFamily="34" charset="0"/>
                <a:cs typeface="Arial" pitchFamily="34" charset="0"/>
              </a:rPr>
              <a:t>Desenvolvida como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: prática educativa integrada, contínua e permanente em todos os níveis e modalidades do ensino formal.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A educação ambiental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NÃO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 deve ser implantada como disciplina específica no currículo de ensino.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Nos cursos de pós-graduação, extensão e nas áreas voltadas ao aspecto metodológico da educação ambiental, quando se fizer necessário,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É FACULTADA A CRIAÇÃO DE DISCIPLINA ESPECÍFICA.</a:t>
            </a: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Nos cursos de formação e especialização técnico-profissional, em todos os níveis, deve ser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INCORPORADO CONTEÚDO QUE TRATE DA ÉTICA AMBIENTAL DAS ATIVIDADES PROFISSIONAIS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a serem desenvolvidas.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pt-BR"/>
              <a:t>Educação Ambiental Não formal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50825" y="1268413"/>
            <a:ext cx="8435975" cy="55895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pt-BR" sz="1800" b="1" dirty="0">
                <a:latin typeface="Arial" pitchFamily="34" charset="0"/>
                <a:cs typeface="Arial" pitchFamily="34" charset="0"/>
              </a:rPr>
              <a:t>DEFINIÇÃO:</a:t>
            </a: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Ações e práticas educativas voltadas à sensibilização da coletividade sobre as questões ambientais e à sua organização e participação na defesa da qualidade do meio ambiente.</a:t>
            </a:r>
            <a:endParaRPr lang="pt-BR" sz="1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pt-BR" sz="1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pt-BR" sz="1800" b="1" dirty="0">
                <a:latin typeface="Arial" pitchFamily="34" charset="0"/>
                <a:cs typeface="Arial" pitchFamily="34" charset="0"/>
              </a:rPr>
              <a:t>VOLTADAS PARA:</a:t>
            </a: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 -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a difusão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, por intermédio dos meios de comunicação de massa, em espaços nobres,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de programas e campanhas educativas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, e de informações acerca de temas relacionados ao meio ambiente;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II -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a ampla participação da escola, da universidade e de organizações </a:t>
            </a:r>
            <a:r>
              <a:rPr lang="pt-BR" sz="1800" b="1" dirty="0" err="1">
                <a:latin typeface="Arial" pitchFamily="34" charset="0"/>
                <a:cs typeface="Arial" pitchFamily="34" charset="0"/>
              </a:rPr>
              <a:t>não-governamentais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 na formulação e execução de programas e atividades vinculadas à educação ambiental </a:t>
            </a:r>
            <a:r>
              <a:rPr lang="pt-BR" sz="1800" dirty="0" err="1">
                <a:latin typeface="Arial" pitchFamily="34" charset="0"/>
                <a:cs typeface="Arial" pitchFamily="34" charset="0"/>
              </a:rPr>
              <a:t>não-formal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III -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a participação de empresas públicas e privadas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 no desenvolvimento de programas de educação ambiental em parceria com a escola, a universidade e as organizações </a:t>
            </a:r>
            <a:r>
              <a:rPr lang="pt-BR" sz="1800" dirty="0" err="1">
                <a:latin typeface="Arial" pitchFamily="34" charset="0"/>
                <a:cs typeface="Arial" pitchFamily="34" charset="0"/>
              </a:rPr>
              <a:t>não-governamentais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IV - a sensibilização da sociedade para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a importância das unidades de conservação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VI - a sensibilização ambiental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dos agricultores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VII - o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ecoturismo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3528" y="4365104"/>
            <a:ext cx="8208912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670701"/>
            <a:ext cx="2438524" cy="257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011863" y="5867400"/>
            <a:ext cx="280828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 eaLnBrk="0" hangingPunct="0">
              <a:lnSpc>
                <a:spcPct val="150000"/>
              </a:lnSpc>
            </a:pPr>
            <a:r>
              <a:rPr lang="pt-BR" sz="1600" b="1" i="1">
                <a:solidFill>
                  <a:schemeClr val="folHlink"/>
                </a:solidFill>
              </a:rPr>
              <a:t>Fonte:  Christofidis ( 2007 )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781675" y="4149079"/>
            <a:ext cx="2025650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99FF"/>
                </a:solidFill>
              </a:rPr>
              <a:t>ESTATUTO DAS </a:t>
            </a:r>
          </a:p>
          <a:p>
            <a:r>
              <a:rPr lang="en-US" b="1" i="1" dirty="0">
                <a:solidFill>
                  <a:srgbClr val="0099FF"/>
                </a:solidFill>
              </a:rPr>
              <a:t>CIDADES – 2001</a:t>
            </a:r>
          </a:p>
          <a:p>
            <a:r>
              <a:rPr lang="en-US" sz="1400" b="1" i="1" dirty="0">
                <a:solidFill>
                  <a:srgbClr val="0099FF"/>
                </a:solidFill>
              </a:rPr>
              <a:t>    ( Lei 10.257 )</a:t>
            </a:r>
            <a:endParaRPr lang="pt-BR" sz="1400" b="1" i="1" dirty="0">
              <a:solidFill>
                <a:srgbClr val="0099FF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13335" y="1484784"/>
            <a:ext cx="3179762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i="1" dirty="0" smtClean="0">
                <a:solidFill>
                  <a:srgbClr val="0099FF"/>
                </a:solidFill>
              </a:rPr>
              <a:t>POLÍTICA NACIONAL DE MEIO AMBIENTE - PNMA </a:t>
            </a:r>
            <a:r>
              <a:rPr lang="en-US" b="1" i="1" dirty="0">
                <a:solidFill>
                  <a:srgbClr val="0099FF"/>
                </a:solidFill>
              </a:rPr>
              <a:t>- 1981  </a:t>
            </a:r>
            <a:r>
              <a:rPr lang="en-US" sz="1400" b="1" i="1" dirty="0">
                <a:solidFill>
                  <a:srgbClr val="0099FF"/>
                </a:solidFill>
              </a:rPr>
              <a:t>( Lei 6.338 )</a:t>
            </a:r>
            <a:endParaRPr lang="pt-BR" sz="1400" b="1" i="1" dirty="0">
              <a:solidFill>
                <a:srgbClr val="0099FF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36096" y="2670701"/>
            <a:ext cx="3456384" cy="1138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0099FF"/>
                </a:solidFill>
              </a:rPr>
              <a:t>POLÍTICA NACIONNAL DE RECURSOS HÍDRICOS - PNRH </a:t>
            </a:r>
            <a:r>
              <a:rPr lang="en-US" b="1" i="1" dirty="0">
                <a:solidFill>
                  <a:srgbClr val="0099FF"/>
                </a:solidFill>
              </a:rPr>
              <a:t>– 1997</a:t>
            </a:r>
          </a:p>
          <a:p>
            <a:pPr algn="ctr"/>
            <a:r>
              <a:rPr lang="en-US" sz="1400" b="1" i="1" dirty="0">
                <a:solidFill>
                  <a:srgbClr val="0099FF"/>
                </a:solidFill>
              </a:rPr>
              <a:t>( Lei 9.433 )</a:t>
            </a:r>
            <a:endParaRPr lang="pt-BR" sz="1400" b="1" i="1" dirty="0">
              <a:solidFill>
                <a:srgbClr val="0099FF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61581" y="5445224"/>
            <a:ext cx="781081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 LEI DE DIRETRIZES NACIONAIS DO SANEAMENTO BÁSICO - LDNSB </a:t>
            </a:r>
            <a:r>
              <a:rPr lang="en-US" b="1" i="1" dirty="0">
                <a:solidFill>
                  <a:srgbClr val="FF0000"/>
                </a:solidFill>
              </a:rPr>
              <a:t>– 2007  </a:t>
            </a:r>
            <a:r>
              <a:rPr lang="en-US" sz="1400" b="1" i="1" dirty="0">
                <a:solidFill>
                  <a:srgbClr val="FF0000"/>
                </a:solidFill>
              </a:rPr>
              <a:t>( Lei 11.445 )</a:t>
            </a:r>
            <a:endParaRPr lang="pt-BR" sz="1400" b="1" i="1" dirty="0">
              <a:solidFill>
                <a:srgbClr val="FF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2780928"/>
            <a:ext cx="3275856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0099FF"/>
                </a:solidFill>
              </a:rPr>
              <a:t>POLÍTICA NACIONAL DE EDUCAÇÃO AMBIENTAL - PNEA </a:t>
            </a:r>
            <a:r>
              <a:rPr lang="en-US" b="1" i="1" dirty="0">
                <a:solidFill>
                  <a:srgbClr val="0099FF"/>
                </a:solidFill>
              </a:rPr>
              <a:t>- 1999</a:t>
            </a:r>
          </a:p>
          <a:p>
            <a:pPr algn="ctr"/>
            <a:endParaRPr lang="pt-BR" b="1" i="1" dirty="0">
              <a:solidFill>
                <a:srgbClr val="0099FF"/>
              </a:solidFill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829766" y="3657074"/>
            <a:ext cx="1147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99FF"/>
                </a:solidFill>
              </a:rPr>
              <a:t>( Lei 9.795 )</a:t>
            </a:r>
            <a:endParaRPr lang="pt-BR" sz="1400" b="1" i="1" dirty="0">
              <a:solidFill>
                <a:srgbClr val="00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19728" y="436022"/>
            <a:ext cx="50497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pt-BR" sz="2400" b="1" dirty="0" smtClean="0">
                <a:solidFill>
                  <a:srgbClr val="3C8C93"/>
                </a:solidFill>
                <a:ea typeface="Times New Roman" pitchFamily="18" charset="0"/>
                <a:cs typeface="Arial" charset="0"/>
              </a:rPr>
              <a:t>Controle Social em Saneamento:</a:t>
            </a:r>
          </a:p>
          <a:p>
            <a:pPr algn="just"/>
            <a:r>
              <a:rPr lang="pt-BR" sz="2400" b="1" dirty="0" smtClean="0">
                <a:solidFill>
                  <a:srgbClr val="3C8C93"/>
                </a:solidFill>
                <a:ea typeface="Times New Roman" pitchFamily="18" charset="0"/>
                <a:cs typeface="Arial" charset="0"/>
              </a:rPr>
              <a:t> uma ação de educação ambiental</a:t>
            </a:r>
            <a:endParaRPr lang="pt-BR" sz="3600" b="1" dirty="0">
              <a:solidFill>
                <a:srgbClr val="3C8C93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616075"/>
            <a:ext cx="88392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lnSpc>
                <a:spcPts val="2800"/>
              </a:lnSpc>
            </a:pP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Controle social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é o </a:t>
            </a:r>
            <a:r>
              <a:rPr lang="pt-BR" sz="2000" b="1" i="1" dirty="0">
                <a:latin typeface="Arial" pitchFamily="34" charset="0"/>
                <a:cs typeface="Arial" pitchFamily="34" charset="0"/>
              </a:rPr>
              <a:t>“conjunto de mecanismos e procedimentos que garantem à sociedade informações, representações técnicas e participações nos processos de formulação de políticas, de planejamento e de avaliação relacionados aos serviços públicos de saneamento básico.”     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(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Lei 11.445 / 2007 )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800"/>
              </a:lnSpc>
            </a:pP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just">
              <a:lnSpc>
                <a:spcPts val="2800"/>
              </a:lnSpc>
            </a:pP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educação ambiental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: compreende </a:t>
            </a:r>
            <a:r>
              <a:rPr lang="pt-BR" sz="2000" b="1" i="1" dirty="0">
                <a:latin typeface="Arial" pitchFamily="34" charset="0"/>
                <a:cs typeface="Arial" pitchFamily="34" charset="0"/>
              </a:rPr>
              <a:t>“os processos por meio dos quais, o indivíduo e a coletividade, constroem valores sociais, conhecimentos, habilidades, atitudes e competências, voltadas para a conservação do meio ambiente, bem de uso comum do povo, essencial à sadia qualidade de vida e sua sustentabilidade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.”  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( 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Lei 9.795 / 1999, art. 1º 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52400" y="5733256"/>
            <a:ext cx="866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OBS: Para que se tenha um controle social efetivo, a educação ambiental de ser contemplada.</a:t>
            </a:r>
            <a:endParaRPr lang="pt-B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" y="673271"/>
            <a:ext cx="8839200" cy="265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ts val="2500"/>
              </a:lnSpc>
            </a:pPr>
            <a:r>
              <a:rPr lang="pt-BR" sz="2000" b="1" i="1" dirty="0" smtClean="0">
                <a:solidFill>
                  <a:srgbClr val="FF0000"/>
                </a:solidFill>
              </a:rPr>
              <a:t>CONTROLE SOCIAL EM SANEAMENTO </a:t>
            </a:r>
            <a:r>
              <a:rPr lang="pt-BR" sz="2000" i="1" dirty="0" smtClean="0">
                <a:solidFill>
                  <a:srgbClr val="FF0000"/>
                </a:solidFill>
              </a:rPr>
              <a:t>(Resultantes)</a:t>
            </a:r>
          </a:p>
          <a:p>
            <a:pPr algn="ctr">
              <a:lnSpc>
                <a:spcPts val="2500"/>
              </a:lnSpc>
              <a:buFontTx/>
              <a:buChar char="-"/>
            </a:pPr>
            <a:r>
              <a:rPr lang="pt-BR" sz="2000" b="1" i="1" dirty="0" smtClean="0">
                <a:solidFill>
                  <a:srgbClr val="FF0000"/>
                </a:solidFill>
              </a:rPr>
              <a:t>Informação</a:t>
            </a:r>
          </a:p>
          <a:p>
            <a:pPr algn="ctr">
              <a:lnSpc>
                <a:spcPts val="2500"/>
              </a:lnSpc>
              <a:buFontTx/>
              <a:buChar char="-"/>
            </a:pPr>
            <a:r>
              <a:rPr lang="pt-BR" sz="2000" b="1" i="1" dirty="0" err="1" smtClean="0">
                <a:solidFill>
                  <a:srgbClr val="FF0000"/>
                </a:solidFill>
              </a:rPr>
              <a:t>Empoderamento</a:t>
            </a:r>
            <a:r>
              <a:rPr lang="pt-BR" sz="2000" b="1" i="1" dirty="0" smtClean="0">
                <a:solidFill>
                  <a:srgbClr val="FF0000"/>
                </a:solidFill>
              </a:rPr>
              <a:t> comunitário</a:t>
            </a:r>
          </a:p>
          <a:p>
            <a:pPr algn="ctr">
              <a:lnSpc>
                <a:spcPts val="2500"/>
              </a:lnSpc>
              <a:buFontTx/>
              <a:buChar char="-"/>
            </a:pPr>
            <a:r>
              <a:rPr lang="pt-BR" sz="2000" b="1" i="1" dirty="0" smtClean="0">
                <a:solidFill>
                  <a:srgbClr val="FF0000"/>
                </a:solidFill>
              </a:rPr>
              <a:t>Fiscalização</a:t>
            </a:r>
          </a:p>
          <a:p>
            <a:pPr algn="ctr">
              <a:lnSpc>
                <a:spcPts val="2500"/>
              </a:lnSpc>
              <a:buFontTx/>
              <a:buChar char="-"/>
            </a:pPr>
            <a:r>
              <a:rPr lang="pt-BR" sz="2000" b="1" i="1" dirty="0" smtClean="0">
                <a:solidFill>
                  <a:srgbClr val="FF0000"/>
                </a:solidFill>
              </a:rPr>
              <a:t>Educação contínua</a:t>
            </a:r>
          </a:p>
          <a:p>
            <a:pPr algn="ctr">
              <a:lnSpc>
                <a:spcPts val="2500"/>
              </a:lnSpc>
              <a:buFontTx/>
              <a:buChar char="-"/>
            </a:pPr>
            <a:r>
              <a:rPr lang="pt-BR" sz="2000" b="1" i="1" dirty="0" smtClean="0">
                <a:solidFill>
                  <a:srgbClr val="FF0000"/>
                </a:solidFill>
              </a:rPr>
              <a:t>Mobilização social</a:t>
            </a:r>
          </a:p>
          <a:p>
            <a:pPr algn="ctr">
              <a:lnSpc>
                <a:spcPts val="2500"/>
              </a:lnSpc>
              <a:buFontTx/>
              <a:buChar char="-"/>
            </a:pPr>
            <a:r>
              <a:rPr lang="pt-BR" sz="2000" b="1" i="1" dirty="0" smtClean="0">
                <a:solidFill>
                  <a:srgbClr val="FF0000"/>
                </a:solidFill>
              </a:rPr>
              <a:t>Satisfação</a:t>
            </a:r>
          </a:p>
          <a:p>
            <a:pPr algn="ctr">
              <a:lnSpc>
                <a:spcPts val="2500"/>
              </a:lnSpc>
              <a:buFontTx/>
              <a:buChar char="-"/>
            </a:pPr>
            <a:r>
              <a:rPr lang="pt-BR" sz="2000" b="1" i="1" dirty="0" smtClean="0">
                <a:solidFill>
                  <a:srgbClr val="FF0000"/>
                </a:solidFill>
              </a:rPr>
              <a:t>Coparticipação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3827071"/>
            <a:ext cx="8839200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05000"/>
              </a:lnSpc>
              <a:spcBef>
                <a:spcPct val="45000"/>
              </a:spcBef>
            </a:pPr>
            <a:r>
              <a:rPr lang="pt-BR" sz="2000" dirty="0">
                <a:solidFill>
                  <a:srgbClr val="002060"/>
                </a:solidFill>
              </a:rPr>
              <a:t>A gestão de serviços de abastecimento de água e esgotamento sanitário depende do atendimento de certos fatores chave, que estão incluídos em dois grupos:</a:t>
            </a:r>
          </a:p>
          <a:p>
            <a:pPr algn="just">
              <a:lnSpc>
                <a:spcPct val="105000"/>
              </a:lnSpc>
              <a:spcBef>
                <a:spcPct val="45000"/>
              </a:spcBef>
            </a:pPr>
            <a:r>
              <a:rPr lang="pt-BR" sz="2000" dirty="0">
                <a:solidFill>
                  <a:srgbClr val="002060"/>
                </a:solidFill>
              </a:rPr>
              <a:t> (i) </a:t>
            </a:r>
            <a:r>
              <a:rPr lang="pt-BR" sz="2000" u="sng" dirty="0">
                <a:solidFill>
                  <a:srgbClr val="002060"/>
                </a:solidFill>
              </a:rPr>
              <a:t>credibilidade da organização</a:t>
            </a:r>
            <a:r>
              <a:rPr lang="pt-BR" sz="2000" dirty="0">
                <a:solidFill>
                  <a:srgbClr val="002060"/>
                </a:solidFill>
              </a:rPr>
              <a:t> junto à comunidade atendida;  e </a:t>
            </a:r>
          </a:p>
          <a:p>
            <a:pPr algn="just">
              <a:lnSpc>
                <a:spcPct val="105000"/>
              </a:lnSpc>
              <a:spcBef>
                <a:spcPct val="45000"/>
              </a:spcBef>
            </a:pPr>
            <a:r>
              <a:rPr lang="pt-BR" sz="2000" dirty="0">
                <a:solidFill>
                  <a:srgbClr val="002060"/>
                </a:solidFill>
              </a:rPr>
              <a:t>(ii) </a:t>
            </a:r>
            <a:r>
              <a:rPr lang="pt-BR" sz="2000" u="sng" dirty="0">
                <a:solidFill>
                  <a:srgbClr val="002060"/>
                </a:solidFill>
              </a:rPr>
              <a:t>cultura da organização,</a:t>
            </a:r>
            <a:r>
              <a:rPr lang="pt-BR" sz="2000" dirty="0">
                <a:solidFill>
                  <a:srgbClr val="002060"/>
                </a:solidFill>
              </a:rPr>
              <a:t> em seu foco nos serviços à comunidade, na geração de renda e na minimização de </a:t>
            </a:r>
            <a:r>
              <a:rPr lang="pt-BR" sz="2000" dirty="0" smtClean="0">
                <a:solidFill>
                  <a:srgbClr val="002060"/>
                </a:solidFill>
              </a:rPr>
              <a:t>perdas</a:t>
            </a:r>
            <a:endParaRPr lang="pt-BR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357158" y="500042"/>
            <a:ext cx="8358246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AMIGO DO SAAE</a:t>
            </a:r>
            <a:endParaRPr kumimoji="0" lang="pt-BR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5" name="Subtítulo 4"/>
          <p:cNvSpPr txBox="1">
            <a:spLocks/>
          </p:cNvSpPr>
          <p:nvPr/>
        </p:nvSpPr>
        <p:spPr>
          <a:xfrm>
            <a:off x="5214942" y="3500438"/>
            <a:ext cx="4000528" cy="1214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e o combate ao </a:t>
            </a:r>
            <a:r>
              <a:rPr kumimoji="0" lang="pt-BR" sz="7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desperdício.</a:t>
            </a:r>
            <a:endParaRPr kumimoji="0" lang="pt-BR" sz="7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C:\Users\R2\Desktop\sa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8759"/>
            <a:ext cx="2907928" cy="393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ítulo 4"/>
          <p:cNvSpPr txBox="1">
            <a:spLocks/>
          </p:cNvSpPr>
          <p:nvPr/>
        </p:nvSpPr>
        <p:spPr>
          <a:xfrm>
            <a:off x="2786050" y="3286124"/>
            <a:ext cx="2714644" cy="15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8000" b="1" dirty="0" smtClean="0"/>
              <a:t>Sane</a:t>
            </a:r>
            <a:endParaRPr kumimoji="0" lang="pt-BR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971600" y="5644013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LEI FEDERAL N° 12.862/2013 – </a:t>
            </a:r>
            <a:r>
              <a:rPr lang="pt-BR" b="1" dirty="0" smtClean="0">
                <a:solidFill>
                  <a:srgbClr val="002060"/>
                </a:solidFill>
              </a:rPr>
              <a:t>ESTABELECE E ESTIMULA A REDUÇÃO DO CONSUMO DE ÁGUA</a:t>
            </a:r>
            <a:endParaRPr lang="pt-B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>
          <a:xfrm>
            <a:off x="342900" y="357188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pt-BR" b="1" smtClean="0">
                <a:solidFill>
                  <a:srgbClr val="0070C0"/>
                </a:solidFill>
              </a:rPr>
              <a:t>Cartilha</a:t>
            </a:r>
            <a:br>
              <a:rPr lang="pt-BR" b="1" smtClean="0">
                <a:solidFill>
                  <a:srgbClr val="0070C0"/>
                </a:solidFill>
              </a:rPr>
            </a:br>
            <a:r>
              <a:rPr lang="pt-BR" b="1" smtClean="0">
                <a:solidFill>
                  <a:srgbClr val="0070C0"/>
                </a:solidFill>
              </a:rPr>
              <a:t>Paradidática:</a:t>
            </a:r>
          </a:p>
        </p:txBody>
      </p:sp>
      <p:sp>
        <p:nvSpPr>
          <p:cNvPr id="14339" name="Espaço Reservado para Conteúdo 2"/>
          <p:cNvSpPr>
            <a:spLocks noGrp="1"/>
          </p:cNvSpPr>
          <p:nvPr>
            <p:ph idx="1"/>
          </p:nvPr>
        </p:nvSpPr>
        <p:spPr>
          <a:xfrm>
            <a:off x="142875" y="1776413"/>
            <a:ext cx="4214813" cy="2724150"/>
          </a:xfrm>
        </p:spPr>
        <p:txBody>
          <a:bodyPr/>
          <a:lstStyle/>
          <a:p>
            <a:pPr algn="just" eaLnBrk="1" hangingPunct="1">
              <a:buFontTx/>
              <a:buChar char="-"/>
            </a:pPr>
            <a:r>
              <a:rPr lang="pt-BR" sz="3000" smtClean="0"/>
              <a:t>Informações;</a:t>
            </a:r>
          </a:p>
          <a:p>
            <a:pPr algn="just" eaLnBrk="1" hangingPunct="1">
              <a:buFontTx/>
              <a:buChar char="-"/>
            </a:pPr>
            <a:r>
              <a:rPr lang="pt-BR" sz="3000" smtClean="0"/>
              <a:t>Historinhas e</a:t>
            </a:r>
          </a:p>
          <a:p>
            <a:pPr algn="just" eaLnBrk="1" hangingPunct="1">
              <a:buFont typeface="Arial" charset="0"/>
              <a:buNone/>
            </a:pPr>
            <a:r>
              <a:rPr lang="pt-BR" sz="3000" smtClean="0"/>
              <a:t>-  Atividades de </a:t>
            </a:r>
          </a:p>
          <a:p>
            <a:pPr algn="just" eaLnBrk="1" hangingPunct="1">
              <a:buFont typeface="Arial" charset="0"/>
              <a:buNone/>
            </a:pPr>
            <a:r>
              <a:rPr lang="pt-BR" sz="3000" smtClean="0"/>
              <a:t>Conscientização.</a:t>
            </a:r>
          </a:p>
        </p:txBody>
      </p:sp>
      <p:pic>
        <p:nvPicPr>
          <p:cNvPr id="14340" name="Imagem 6" descr="1 e 12.jpg"/>
          <p:cNvPicPr>
            <a:picLocks noChangeAspect="1"/>
          </p:cNvPicPr>
          <p:nvPr/>
        </p:nvPicPr>
        <p:blipFill>
          <a:blip r:embed="rId2"/>
          <a:srcRect l="49934"/>
          <a:stretch>
            <a:fillRect/>
          </a:stretch>
        </p:blipFill>
        <p:spPr bwMode="auto">
          <a:xfrm>
            <a:off x="4357688" y="142875"/>
            <a:ext cx="4643437" cy="658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288549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 descr="TERMO DE COMPROMISS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" y="285750"/>
            <a:ext cx="8932863" cy="631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886658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 descr="TERMO DE COMPROMISSO VERS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142875"/>
            <a:ext cx="9001125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997903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71"/>
          <p:cNvSpPr txBox="1">
            <a:spLocks noChangeArrowheads="1"/>
          </p:cNvSpPr>
          <p:nvPr/>
        </p:nvSpPr>
        <p:spPr bwMode="auto">
          <a:xfrm>
            <a:off x="3419475" y="6092825"/>
            <a:ext cx="51752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pt-BR" sz="1200" i="1">
              <a:solidFill>
                <a:srgbClr val="003366"/>
              </a:solidFill>
            </a:endParaRPr>
          </a:p>
        </p:txBody>
      </p:sp>
      <p:sp>
        <p:nvSpPr>
          <p:cNvPr id="8195" name="Text Box 7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 smtClean="0"/>
              <a:t>Planeta Terra - Sistema Fechado</a:t>
            </a:r>
          </a:p>
        </p:txBody>
      </p:sp>
      <p:grpSp>
        <p:nvGrpSpPr>
          <p:cNvPr id="2" name="Group 78"/>
          <p:cNvGrpSpPr>
            <a:grpSpLocks/>
          </p:cNvGrpSpPr>
          <p:nvPr/>
        </p:nvGrpSpPr>
        <p:grpSpPr bwMode="auto">
          <a:xfrm>
            <a:off x="395288" y="1268413"/>
            <a:ext cx="8283575" cy="5149850"/>
            <a:chOff x="249" y="799"/>
            <a:chExt cx="5217" cy="3244"/>
          </a:xfrm>
        </p:grpSpPr>
        <p:grpSp>
          <p:nvGrpSpPr>
            <p:cNvPr id="3" name="Group 79"/>
            <p:cNvGrpSpPr>
              <a:grpSpLocks/>
            </p:cNvGrpSpPr>
            <p:nvPr/>
          </p:nvGrpSpPr>
          <p:grpSpPr bwMode="auto">
            <a:xfrm>
              <a:off x="1168" y="989"/>
              <a:ext cx="3390" cy="2738"/>
              <a:chOff x="222" y="1690"/>
              <a:chExt cx="2017" cy="1623"/>
            </a:xfrm>
          </p:grpSpPr>
          <p:sp>
            <p:nvSpPr>
              <p:cNvPr id="8239" name="Freeform 80"/>
              <p:cNvSpPr>
                <a:spLocks/>
              </p:cNvSpPr>
              <p:nvPr/>
            </p:nvSpPr>
            <p:spPr bwMode="auto">
              <a:xfrm>
                <a:off x="222" y="2321"/>
                <a:ext cx="661" cy="862"/>
              </a:xfrm>
              <a:custGeom>
                <a:avLst/>
                <a:gdLst>
                  <a:gd name="T0" fmla="*/ 82 w 661"/>
                  <a:gd name="T1" fmla="*/ 109 h 862"/>
                  <a:gd name="T2" fmla="*/ 46 w 661"/>
                  <a:gd name="T3" fmla="*/ 135 h 862"/>
                  <a:gd name="T4" fmla="*/ 17 w 661"/>
                  <a:gd name="T5" fmla="*/ 194 h 862"/>
                  <a:gd name="T6" fmla="*/ 11 w 661"/>
                  <a:gd name="T7" fmla="*/ 250 h 862"/>
                  <a:gd name="T8" fmla="*/ 27 w 661"/>
                  <a:gd name="T9" fmla="*/ 332 h 862"/>
                  <a:gd name="T10" fmla="*/ 84 w 661"/>
                  <a:gd name="T11" fmla="*/ 407 h 862"/>
                  <a:gd name="T12" fmla="*/ 141 w 661"/>
                  <a:gd name="T13" fmla="*/ 387 h 862"/>
                  <a:gd name="T14" fmla="*/ 253 w 661"/>
                  <a:gd name="T15" fmla="*/ 411 h 862"/>
                  <a:gd name="T16" fmla="*/ 281 w 661"/>
                  <a:gd name="T17" fmla="*/ 542 h 862"/>
                  <a:gd name="T18" fmla="*/ 282 w 661"/>
                  <a:gd name="T19" fmla="*/ 576 h 862"/>
                  <a:gd name="T20" fmla="*/ 272 w 661"/>
                  <a:gd name="T21" fmla="*/ 651 h 862"/>
                  <a:gd name="T22" fmla="*/ 304 w 661"/>
                  <a:gd name="T23" fmla="*/ 736 h 862"/>
                  <a:gd name="T24" fmla="*/ 335 w 661"/>
                  <a:gd name="T25" fmla="*/ 825 h 862"/>
                  <a:gd name="T26" fmla="*/ 384 w 661"/>
                  <a:gd name="T27" fmla="*/ 855 h 862"/>
                  <a:gd name="T28" fmla="*/ 470 w 661"/>
                  <a:gd name="T29" fmla="*/ 786 h 862"/>
                  <a:gd name="T30" fmla="*/ 490 w 661"/>
                  <a:gd name="T31" fmla="*/ 743 h 862"/>
                  <a:gd name="T32" fmla="*/ 501 w 661"/>
                  <a:gd name="T33" fmla="*/ 712 h 862"/>
                  <a:gd name="T34" fmla="*/ 546 w 661"/>
                  <a:gd name="T35" fmla="*/ 635 h 862"/>
                  <a:gd name="T36" fmla="*/ 546 w 661"/>
                  <a:gd name="T37" fmla="*/ 566 h 862"/>
                  <a:gd name="T38" fmla="*/ 539 w 661"/>
                  <a:gd name="T39" fmla="*/ 529 h 862"/>
                  <a:gd name="T40" fmla="*/ 572 w 661"/>
                  <a:gd name="T41" fmla="*/ 456 h 862"/>
                  <a:gd name="T42" fmla="*/ 661 w 661"/>
                  <a:gd name="T43" fmla="*/ 306 h 862"/>
                  <a:gd name="T44" fmla="*/ 570 w 661"/>
                  <a:gd name="T45" fmla="*/ 316 h 862"/>
                  <a:gd name="T46" fmla="*/ 531 w 661"/>
                  <a:gd name="T47" fmla="*/ 261 h 862"/>
                  <a:gd name="T48" fmla="*/ 469 w 661"/>
                  <a:gd name="T49" fmla="*/ 133 h 862"/>
                  <a:gd name="T50" fmla="*/ 471 w 661"/>
                  <a:gd name="T51" fmla="*/ 93 h 862"/>
                  <a:gd name="T52" fmla="*/ 432 w 661"/>
                  <a:gd name="T53" fmla="*/ 99 h 862"/>
                  <a:gd name="T54" fmla="*/ 343 w 661"/>
                  <a:gd name="T55" fmla="*/ 115 h 862"/>
                  <a:gd name="T56" fmla="*/ 310 w 661"/>
                  <a:gd name="T57" fmla="*/ 73 h 862"/>
                  <a:gd name="T58" fmla="*/ 275 w 661"/>
                  <a:gd name="T59" fmla="*/ 21 h 862"/>
                  <a:gd name="T60" fmla="*/ 160 w 661"/>
                  <a:gd name="T61" fmla="*/ 0 h 862"/>
                  <a:gd name="T62" fmla="*/ 120 w 661"/>
                  <a:gd name="T63" fmla="*/ 46 h 86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61"/>
                  <a:gd name="T97" fmla="*/ 0 h 862"/>
                  <a:gd name="T98" fmla="*/ 661 w 661"/>
                  <a:gd name="T99" fmla="*/ 862 h 86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61" h="862">
                    <a:moveTo>
                      <a:pt x="95" y="68"/>
                    </a:moveTo>
                    <a:lnTo>
                      <a:pt x="82" y="109"/>
                    </a:lnTo>
                    <a:lnTo>
                      <a:pt x="67" y="122"/>
                    </a:lnTo>
                    <a:lnTo>
                      <a:pt x="46" y="135"/>
                    </a:lnTo>
                    <a:lnTo>
                      <a:pt x="35" y="158"/>
                    </a:lnTo>
                    <a:lnTo>
                      <a:pt x="17" y="194"/>
                    </a:lnTo>
                    <a:lnTo>
                      <a:pt x="17" y="217"/>
                    </a:lnTo>
                    <a:lnTo>
                      <a:pt x="11" y="250"/>
                    </a:lnTo>
                    <a:lnTo>
                      <a:pt x="0" y="292"/>
                    </a:lnTo>
                    <a:lnTo>
                      <a:pt x="27" y="332"/>
                    </a:lnTo>
                    <a:lnTo>
                      <a:pt x="55" y="368"/>
                    </a:lnTo>
                    <a:lnTo>
                      <a:pt x="84" y="407"/>
                    </a:lnTo>
                    <a:lnTo>
                      <a:pt x="100" y="387"/>
                    </a:lnTo>
                    <a:lnTo>
                      <a:pt x="141" y="387"/>
                    </a:lnTo>
                    <a:lnTo>
                      <a:pt x="201" y="387"/>
                    </a:lnTo>
                    <a:lnTo>
                      <a:pt x="253" y="411"/>
                    </a:lnTo>
                    <a:lnTo>
                      <a:pt x="248" y="465"/>
                    </a:lnTo>
                    <a:lnTo>
                      <a:pt x="281" y="542"/>
                    </a:lnTo>
                    <a:lnTo>
                      <a:pt x="286" y="555"/>
                    </a:lnTo>
                    <a:lnTo>
                      <a:pt x="282" y="576"/>
                    </a:lnTo>
                    <a:lnTo>
                      <a:pt x="294" y="598"/>
                    </a:lnTo>
                    <a:lnTo>
                      <a:pt x="272" y="651"/>
                    </a:lnTo>
                    <a:lnTo>
                      <a:pt x="289" y="696"/>
                    </a:lnTo>
                    <a:lnTo>
                      <a:pt x="304" y="736"/>
                    </a:lnTo>
                    <a:lnTo>
                      <a:pt x="316" y="780"/>
                    </a:lnTo>
                    <a:lnTo>
                      <a:pt x="335" y="825"/>
                    </a:lnTo>
                    <a:lnTo>
                      <a:pt x="350" y="862"/>
                    </a:lnTo>
                    <a:lnTo>
                      <a:pt x="384" y="855"/>
                    </a:lnTo>
                    <a:lnTo>
                      <a:pt x="444" y="823"/>
                    </a:lnTo>
                    <a:lnTo>
                      <a:pt x="470" y="786"/>
                    </a:lnTo>
                    <a:lnTo>
                      <a:pt x="470" y="759"/>
                    </a:lnTo>
                    <a:lnTo>
                      <a:pt x="490" y="743"/>
                    </a:lnTo>
                    <a:lnTo>
                      <a:pt x="504" y="733"/>
                    </a:lnTo>
                    <a:lnTo>
                      <a:pt x="501" y="712"/>
                    </a:lnTo>
                    <a:lnTo>
                      <a:pt x="497" y="696"/>
                    </a:lnTo>
                    <a:lnTo>
                      <a:pt x="546" y="635"/>
                    </a:lnTo>
                    <a:lnTo>
                      <a:pt x="557" y="582"/>
                    </a:lnTo>
                    <a:lnTo>
                      <a:pt x="546" y="566"/>
                    </a:lnTo>
                    <a:lnTo>
                      <a:pt x="548" y="551"/>
                    </a:lnTo>
                    <a:lnTo>
                      <a:pt x="539" y="529"/>
                    </a:lnTo>
                    <a:lnTo>
                      <a:pt x="574" y="481"/>
                    </a:lnTo>
                    <a:lnTo>
                      <a:pt x="572" y="456"/>
                    </a:lnTo>
                    <a:lnTo>
                      <a:pt x="630" y="416"/>
                    </a:lnTo>
                    <a:lnTo>
                      <a:pt x="661" y="306"/>
                    </a:lnTo>
                    <a:lnTo>
                      <a:pt x="610" y="332"/>
                    </a:lnTo>
                    <a:lnTo>
                      <a:pt x="570" y="316"/>
                    </a:lnTo>
                    <a:lnTo>
                      <a:pt x="574" y="290"/>
                    </a:lnTo>
                    <a:lnTo>
                      <a:pt x="531" y="261"/>
                    </a:lnTo>
                    <a:lnTo>
                      <a:pt x="513" y="195"/>
                    </a:lnTo>
                    <a:lnTo>
                      <a:pt x="469" y="133"/>
                    </a:lnTo>
                    <a:lnTo>
                      <a:pt x="471" y="99"/>
                    </a:lnTo>
                    <a:lnTo>
                      <a:pt x="471" y="93"/>
                    </a:lnTo>
                    <a:lnTo>
                      <a:pt x="449" y="94"/>
                    </a:lnTo>
                    <a:lnTo>
                      <a:pt x="432" y="99"/>
                    </a:lnTo>
                    <a:lnTo>
                      <a:pt x="374" y="77"/>
                    </a:lnTo>
                    <a:lnTo>
                      <a:pt x="343" y="115"/>
                    </a:lnTo>
                    <a:lnTo>
                      <a:pt x="320" y="86"/>
                    </a:lnTo>
                    <a:lnTo>
                      <a:pt x="310" y="73"/>
                    </a:lnTo>
                    <a:lnTo>
                      <a:pt x="279" y="68"/>
                    </a:lnTo>
                    <a:lnTo>
                      <a:pt x="275" y="21"/>
                    </a:lnTo>
                    <a:lnTo>
                      <a:pt x="229" y="29"/>
                    </a:lnTo>
                    <a:lnTo>
                      <a:pt x="160" y="0"/>
                    </a:lnTo>
                    <a:lnTo>
                      <a:pt x="145" y="24"/>
                    </a:lnTo>
                    <a:lnTo>
                      <a:pt x="120" y="46"/>
                    </a:lnTo>
                    <a:lnTo>
                      <a:pt x="95" y="68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40" name="Freeform 81"/>
              <p:cNvSpPr>
                <a:spLocks/>
              </p:cNvSpPr>
              <p:nvPr/>
            </p:nvSpPr>
            <p:spPr bwMode="auto">
              <a:xfrm>
                <a:off x="2128" y="3047"/>
                <a:ext cx="111" cy="158"/>
              </a:xfrm>
              <a:custGeom>
                <a:avLst/>
                <a:gdLst>
                  <a:gd name="T0" fmla="*/ 73 w 111"/>
                  <a:gd name="T1" fmla="*/ 0 h 158"/>
                  <a:gd name="T2" fmla="*/ 70 w 111"/>
                  <a:gd name="T3" fmla="*/ 54 h 158"/>
                  <a:gd name="T4" fmla="*/ 31 w 111"/>
                  <a:gd name="T5" fmla="*/ 92 h 158"/>
                  <a:gd name="T6" fmla="*/ 8 w 111"/>
                  <a:gd name="T7" fmla="*/ 120 h 158"/>
                  <a:gd name="T8" fmla="*/ 0 w 111"/>
                  <a:gd name="T9" fmla="*/ 133 h 158"/>
                  <a:gd name="T10" fmla="*/ 9 w 111"/>
                  <a:gd name="T11" fmla="*/ 143 h 158"/>
                  <a:gd name="T12" fmla="*/ 31 w 111"/>
                  <a:gd name="T13" fmla="*/ 158 h 158"/>
                  <a:gd name="T14" fmla="*/ 53 w 111"/>
                  <a:gd name="T15" fmla="*/ 123 h 158"/>
                  <a:gd name="T16" fmla="*/ 84 w 111"/>
                  <a:gd name="T17" fmla="*/ 92 h 158"/>
                  <a:gd name="T18" fmla="*/ 101 w 111"/>
                  <a:gd name="T19" fmla="*/ 63 h 158"/>
                  <a:gd name="T20" fmla="*/ 111 w 111"/>
                  <a:gd name="T21" fmla="*/ 39 h 158"/>
                  <a:gd name="T22" fmla="*/ 104 w 111"/>
                  <a:gd name="T23" fmla="*/ 26 h 158"/>
                  <a:gd name="T24" fmla="*/ 73 w 111"/>
                  <a:gd name="T25" fmla="*/ 0 h 1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1"/>
                  <a:gd name="T40" fmla="*/ 0 h 158"/>
                  <a:gd name="T41" fmla="*/ 111 w 111"/>
                  <a:gd name="T42" fmla="*/ 158 h 1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1" h="158">
                    <a:moveTo>
                      <a:pt x="73" y="0"/>
                    </a:moveTo>
                    <a:lnTo>
                      <a:pt x="70" y="54"/>
                    </a:lnTo>
                    <a:lnTo>
                      <a:pt x="31" y="92"/>
                    </a:lnTo>
                    <a:lnTo>
                      <a:pt x="8" y="120"/>
                    </a:lnTo>
                    <a:lnTo>
                      <a:pt x="0" y="133"/>
                    </a:lnTo>
                    <a:lnTo>
                      <a:pt x="9" y="143"/>
                    </a:lnTo>
                    <a:lnTo>
                      <a:pt x="31" y="158"/>
                    </a:lnTo>
                    <a:lnTo>
                      <a:pt x="53" y="123"/>
                    </a:lnTo>
                    <a:lnTo>
                      <a:pt x="84" y="92"/>
                    </a:lnTo>
                    <a:lnTo>
                      <a:pt x="101" y="63"/>
                    </a:lnTo>
                    <a:lnTo>
                      <a:pt x="111" y="39"/>
                    </a:lnTo>
                    <a:lnTo>
                      <a:pt x="104" y="26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41" name="Freeform 82"/>
              <p:cNvSpPr>
                <a:spLocks/>
              </p:cNvSpPr>
              <p:nvPr/>
            </p:nvSpPr>
            <p:spPr bwMode="auto">
              <a:xfrm>
                <a:off x="1712" y="2925"/>
                <a:ext cx="352" cy="327"/>
              </a:xfrm>
              <a:custGeom>
                <a:avLst/>
                <a:gdLst>
                  <a:gd name="T0" fmla="*/ 243 w 352"/>
                  <a:gd name="T1" fmla="*/ 20 h 327"/>
                  <a:gd name="T2" fmla="*/ 245 w 352"/>
                  <a:gd name="T3" fmla="*/ 31 h 327"/>
                  <a:gd name="T4" fmla="*/ 241 w 352"/>
                  <a:gd name="T5" fmla="*/ 56 h 327"/>
                  <a:gd name="T6" fmla="*/ 219 w 352"/>
                  <a:gd name="T7" fmla="*/ 53 h 327"/>
                  <a:gd name="T8" fmla="*/ 205 w 352"/>
                  <a:gd name="T9" fmla="*/ 5 h 327"/>
                  <a:gd name="T10" fmla="*/ 164 w 352"/>
                  <a:gd name="T11" fmla="*/ 0 h 327"/>
                  <a:gd name="T12" fmla="*/ 154 w 352"/>
                  <a:gd name="T13" fmla="*/ 15 h 327"/>
                  <a:gd name="T14" fmla="*/ 132 w 352"/>
                  <a:gd name="T15" fmla="*/ 36 h 327"/>
                  <a:gd name="T16" fmla="*/ 111 w 352"/>
                  <a:gd name="T17" fmla="*/ 32 h 327"/>
                  <a:gd name="T18" fmla="*/ 85 w 352"/>
                  <a:gd name="T19" fmla="*/ 60 h 327"/>
                  <a:gd name="T20" fmla="*/ 76 w 352"/>
                  <a:gd name="T21" fmla="*/ 63 h 327"/>
                  <a:gd name="T22" fmla="*/ 65 w 352"/>
                  <a:gd name="T23" fmla="*/ 87 h 327"/>
                  <a:gd name="T24" fmla="*/ 23 w 352"/>
                  <a:gd name="T25" fmla="*/ 99 h 327"/>
                  <a:gd name="T26" fmla="*/ 0 w 352"/>
                  <a:gd name="T27" fmla="*/ 140 h 327"/>
                  <a:gd name="T28" fmla="*/ 12 w 352"/>
                  <a:gd name="T29" fmla="*/ 178 h 327"/>
                  <a:gd name="T30" fmla="*/ 7 w 352"/>
                  <a:gd name="T31" fmla="*/ 190 h 327"/>
                  <a:gd name="T32" fmla="*/ 20 w 352"/>
                  <a:gd name="T33" fmla="*/ 233 h 327"/>
                  <a:gd name="T34" fmla="*/ 43 w 352"/>
                  <a:gd name="T35" fmla="*/ 264 h 327"/>
                  <a:gd name="T36" fmla="*/ 96 w 352"/>
                  <a:gd name="T37" fmla="*/ 251 h 327"/>
                  <a:gd name="T38" fmla="*/ 123 w 352"/>
                  <a:gd name="T39" fmla="*/ 234 h 327"/>
                  <a:gd name="T40" fmla="*/ 131 w 352"/>
                  <a:gd name="T41" fmla="*/ 229 h 327"/>
                  <a:gd name="T42" fmla="*/ 168 w 352"/>
                  <a:gd name="T43" fmla="*/ 234 h 327"/>
                  <a:gd name="T44" fmla="*/ 185 w 352"/>
                  <a:gd name="T45" fmla="*/ 255 h 327"/>
                  <a:gd name="T46" fmla="*/ 195 w 352"/>
                  <a:gd name="T47" fmla="*/ 271 h 327"/>
                  <a:gd name="T48" fmla="*/ 231 w 352"/>
                  <a:gd name="T49" fmla="*/ 282 h 327"/>
                  <a:gd name="T50" fmla="*/ 265 w 352"/>
                  <a:gd name="T51" fmla="*/ 315 h 327"/>
                  <a:gd name="T52" fmla="*/ 281 w 352"/>
                  <a:gd name="T53" fmla="*/ 326 h 327"/>
                  <a:gd name="T54" fmla="*/ 309 w 352"/>
                  <a:gd name="T55" fmla="*/ 304 h 327"/>
                  <a:gd name="T56" fmla="*/ 325 w 352"/>
                  <a:gd name="T57" fmla="*/ 273 h 327"/>
                  <a:gd name="T58" fmla="*/ 345 w 352"/>
                  <a:gd name="T59" fmla="*/ 231 h 327"/>
                  <a:gd name="T60" fmla="*/ 348 w 352"/>
                  <a:gd name="T61" fmla="*/ 172 h 327"/>
                  <a:gd name="T62" fmla="*/ 325 w 352"/>
                  <a:gd name="T63" fmla="*/ 133 h 327"/>
                  <a:gd name="T64" fmla="*/ 316 w 352"/>
                  <a:gd name="T65" fmla="*/ 108 h 327"/>
                  <a:gd name="T66" fmla="*/ 291 w 352"/>
                  <a:gd name="T67" fmla="*/ 89 h 327"/>
                  <a:gd name="T68" fmla="*/ 279 w 352"/>
                  <a:gd name="T69" fmla="*/ 44 h 327"/>
                  <a:gd name="T70" fmla="*/ 255 w 352"/>
                  <a:gd name="T71" fmla="*/ 0 h 32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52"/>
                  <a:gd name="T109" fmla="*/ 0 h 327"/>
                  <a:gd name="T110" fmla="*/ 352 w 352"/>
                  <a:gd name="T111" fmla="*/ 327 h 32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52" h="327">
                    <a:moveTo>
                      <a:pt x="247" y="3"/>
                    </a:moveTo>
                    <a:lnTo>
                      <a:pt x="243" y="20"/>
                    </a:lnTo>
                    <a:lnTo>
                      <a:pt x="241" y="24"/>
                    </a:lnTo>
                    <a:lnTo>
                      <a:pt x="245" y="31"/>
                    </a:lnTo>
                    <a:lnTo>
                      <a:pt x="245" y="49"/>
                    </a:lnTo>
                    <a:lnTo>
                      <a:pt x="241" y="56"/>
                    </a:lnTo>
                    <a:lnTo>
                      <a:pt x="231" y="60"/>
                    </a:lnTo>
                    <a:lnTo>
                      <a:pt x="219" y="53"/>
                    </a:lnTo>
                    <a:lnTo>
                      <a:pt x="216" y="34"/>
                    </a:lnTo>
                    <a:lnTo>
                      <a:pt x="205" y="5"/>
                    </a:lnTo>
                    <a:lnTo>
                      <a:pt x="185" y="7"/>
                    </a:lnTo>
                    <a:lnTo>
                      <a:pt x="164" y="0"/>
                    </a:lnTo>
                    <a:lnTo>
                      <a:pt x="164" y="15"/>
                    </a:lnTo>
                    <a:lnTo>
                      <a:pt x="154" y="15"/>
                    </a:lnTo>
                    <a:lnTo>
                      <a:pt x="145" y="34"/>
                    </a:lnTo>
                    <a:lnTo>
                      <a:pt x="132" y="36"/>
                    </a:lnTo>
                    <a:lnTo>
                      <a:pt x="123" y="38"/>
                    </a:lnTo>
                    <a:lnTo>
                      <a:pt x="111" y="32"/>
                    </a:lnTo>
                    <a:lnTo>
                      <a:pt x="87" y="53"/>
                    </a:lnTo>
                    <a:lnTo>
                      <a:pt x="85" y="60"/>
                    </a:lnTo>
                    <a:lnTo>
                      <a:pt x="78" y="55"/>
                    </a:lnTo>
                    <a:lnTo>
                      <a:pt x="76" y="63"/>
                    </a:lnTo>
                    <a:lnTo>
                      <a:pt x="76" y="71"/>
                    </a:lnTo>
                    <a:lnTo>
                      <a:pt x="65" y="87"/>
                    </a:lnTo>
                    <a:lnTo>
                      <a:pt x="47" y="93"/>
                    </a:lnTo>
                    <a:lnTo>
                      <a:pt x="23" y="99"/>
                    </a:lnTo>
                    <a:lnTo>
                      <a:pt x="7" y="111"/>
                    </a:lnTo>
                    <a:lnTo>
                      <a:pt x="0" y="140"/>
                    </a:lnTo>
                    <a:lnTo>
                      <a:pt x="5" y="176"/>
                    </a:lnTo>
                    <a:lnTo>
                      <a:pt x="12" y="178"/>
                    </a:lnTo>
                    <a:lnTo>
                      <a:pt x="12" y="181"/>
                    </a:lnTo>
                    <a:lnTo>
                      <a:pt x="7" y="190"/>
                    </a:lnTo>
                    <a:lnTo>
                      <a:pt x="18" y="219"/>
                    </a:lnTo>
                    <a:lnTo>
                      <a:pt x="20" y="233"/>
                    </a:lnTo>
                    <a:lnTo>
                      <a:pt x="18" y="251"/>
                    </a:lnTo>
                    <a:lnTo>
                      <a:pt x="43" y="264"/>
                    </a:lnTo>
                    <a:lnTo>
                      <a:pt x="61" y="251"/>
                    </a:lnTo>
                    <a:lnTo>
                      <a:pt x="96" y="251"/>
                    </a:lnTo>
                    <a:lnTo>
                      <a:pt x="92" y="245"/>
                    </a:lnTo>
                    <a:lnTo>
                      <a:pt x="123" y="234"/>
                    </a:lnTo>
                    <a:lnTo>
                      <a:pt x="132" y="234"/>
                    </a:lnTo>
                    <a:lnTo>
                      <a:pt x="131" y="229"/>
                    </a:lnTo>
                    <a:lnTo>
                      <a:pt x="145" y="226"/>
                    </a:lnTo>
                    <a:lnTo>
                      <a:pt x="168" y="234"/>
                    </a:lnTo>
                    <a:lnTo>
                      <a:pt x="181" y="234"/>
                    </a:lnTo>
                    <a:lnTo>
                      <a:pt x="185" y="255"/>
                    </a:lnTo>
                    <a:lnTo>
                      <a:pt x="195" y="255"/>
                    </a:lnTo>
                    <a:lnTo>
                      <a:pt x="195" y="271"/>
                    </a:lnTo>
                    <a:lnTo>
                      <a:pt x="221" y="274"/>
                    </a:lnTo>
                    <a:lnTo>
                      <a:pt x="231" y="282"/>
                    </a:lnTo>
                    <a:lnTo>
                      <a:pt x="232" y="302"/>
                    </a:lnTo>
                    <a:lnTo>
                      <a:pt x="265" y="315"/>
                    </a:lnTo>
                    <a:lnTo>
                      <a:pt x="272" y="327"/>
                    </a:lnTo>
                    <a:lnTo>
                      <a:pt x="281" y="326"/>
                    </a:lnTo>
                    <a:lnTo>
                      <a:pt x="298" y="312"/>
                    </a:lnTo>
                    <a:lnTo>
                      <a:pt x="309" y="304"/>
                    </a:lnTo>
                    <a:lnTo>
                      <a:pt x="322" y="304"/>
                    </a:lnTo>
                    <a:lnTo>
                      <a:pt x="325" y="273"/>
                    </a:lnTo>
                    <a:lnTo>
                      <a:pt x="331" y="247"/>
                    </a:lnTo>
                    <a:lnTo>
                      <a:pt x="345" y="231"/>
                    </a:lnTo>
                    <a:lnTo>
                      <a:pt x="352" y="209"/>
                    </a:lnTo>
                    <a:lnTo>
                      <a:pt x="348" y="172"/>
                    </a:lnTo>
                    <a:lnTo>
                      <a:pt x="345" y="149"/>
                    </a:lnTo>
                    <a:lnTo>
                      <a:pt x="325" y="133"/>
                    </a:lnTo>
                    <a:lnTo>
                      <a:pt x="324" y="120"/>
                    </a:lnTo>
                    <a:lnTo>
                      <a:pt x="316" y="108"/>
                    </a:lnTo>
                    <a:lnTo>
                      <a:pt x="310" y="99"/>
                    </a:lnTo>
                    <a:lnTo>
                      <a:pt x="291" y="89"/>
                    </a:lnTo>
                    <a:lnTo>
                      <a:pt x="286" y="70"/>
                    </a:lnTo>
                    <a:lnTo>
                      <a:pt x="279" y="44"/>
                    </a:lnTo>
                    <a:lnTo>
                      <a:pt x="269" y="24"/>
                    </a:lnTo>
                    <a:lnTo>
                      <a:pt x="255" y="0"/>
                    </a:lnTo>
                    <a:lnTo>
                      <a:pt x="247" y="3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42" name="Freeform 83"/>
              <p:cNvSpPr>
                <a:spLocks/>
              </p:cNvSpPr>
              <p:nvPr/>
            </p:nvSpPr>
            <p:spPr bwMode="auto">
              <a:xfrm>
                <a:off x="1804" y="2764"/>
                <a:ext cx="184" cy="152"/>
              </a:xfrm>
              <a:custGeom>
                <a:avLst/>
                <a:gdLst>
                  <a:gd name="T0" fmla="*/ 0 w 184"/>
                  <a:gd name="T1" fmla="*/ 0 h 152"/>
                  <a:gd name="T2" fmla="*/ 13 w 184"/>
                  <a:gd name="T3" fmla="*/ 38 h 152"/>
                  <a:gd name="T4" fmla="*/ 74 w 184"/>
                  <a:gd name="T5" fmla="*/ 90 h 152"/>
                  <a:gd name="T6" fmla="*/ 109 w 184"/>
                  <a:gd name="T7" fmla="*/ 81 h 152"/>
                  <a:gd name="T8" fmla="*/ 184 w 184"/>
                  <a:gd name="T9" fmla="*/ 152 h 152"/>
                  <a:gd name="T10" fmla="*/ 144 w 184"/>
                  <a:gd name="T11" fmla="*/ 79 h 152"/>
                  <a:gd name="T12" fmla="*/ 144 w 184"/>
                  <a:gd name="T13" fmla="*/ 64 h 152"/>
                  <a:gd name="T14" fmla="*/ 151 w 184"/>
                  <a:gd name="T15" fmla="*/ 48 h 152"/>
                  <a:gd name="T16" fmla="*/ 71 w 184"/>
                  <a:gd name="T17" fmla="*/ 16 h 152"/>
                  <a:gd name="T18" fmla="*/ 0 w 184"/>
                  <a:gd name="T19" fmla="*/ 0 h 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4"/>
                  <a:gd name="T31" fmla="*/ 0 h 152"/>
                  <a:gd name="T32" fmla="*/ 184 w 184"/>
                  <a:gd name="T33" fmla="*/ 152 h 1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4" h="152">
                    <a:moveTo>
                      <a:pt x="0" y="0"/>
                    </a:moveTo>
                    <a:lnTo>
                      <a:pt x="13" y="38"/>
                    </a:lnTo>
                    <a:lnTo>
                      <a:pt x="74" y="90"/>
                    </a:lnTo>
                    <a:lnTo>
                      <a:pt x="109" y="81"/>
                    </a:lnTo>
                    <a:lnTo>
                      <a:pt x="184" y="152"/>
                    </a:lnTo>
                    <a:lnTo>
                      <a:pt x="144" y="79"/>
                    </a:lnTo>
                    <a:lnTo>
                      <a:pt x="144" y="64"/>
                    </a:lnTo>
                    <a:lnTo>
                      <a:pt x="151" y="48"/>
                    </a:lnTo>
                    <a:lnTo>
                      <a:pt x="71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43" name="Freeform 84"/>
              <p:cNvSpPr>
                <a:spLocks/>
              </p:cNvSpPr>
              <p:nvPr/>
            </p:nvSpPr>
            <p:spPr bwMode="auto">
              <a:xfrm>
                <a:off x="1606" y="2711"/>
                <a:ext cx="113" cy="146"/>
              </a:xfrm>
              <a:custGeom>
                <a:avLst/>
                <a:gdLst>
                  <a:gd name="T0" fmla="*/ 85 w 113"/>
                  <a:gd name="T1" fmla="*/ 0 h 146"/>
                  <a:gd name="T2" fmla="*/ 40 w 113"/>
                  <a:gd name="T3" fmla="*/ 75 h 146"/>
                  <a:gd name="T4" fmla="*/ 0 w 113"/>
                  <a:gd name="T5" fmla="*/ 77 h 146"/>
                  <a:gd name="T6" fmla="*/ 13 w 113"/>
                  <a:gd name="T7" fmla="*/ 131 h 146"/>
                  <a:gd name="T8" fmla="*/ 93 w 113"/>
                  <a:gd name="T9" fmla="*/ 146 h 146"/>
                  <a:gd name="T10" fmla="*/ 113 w 113"/>
                  <a:gd name="T11" fmla="*/ 43 h 146"/>
                  <a:gd name="T12" fmla="*/ 85 w 113"/>
                  <a:gd name="T13" fmla="*/ 0 h 1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3"/>
                  <a:gd name="T22" fmla="*/ 0 h 146"/>
                  <a:gd name="T23" fmla="*/ 113 w 113"/>
                  <a:gd name="T24" fmla="*/ 146 h 14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3" h="146">
                    <a:moveTo>
                      <a:pt x="85" y="0"/>
                    </a:moveTo>
                    <a:lnTo>
                      <a:pt x="40" y="75"/>
                    </a:lnTo>
                    <a:lnTo>
                      <a:pt x="0" y="77"/>
                    </a:lnTo>
                    <a:lnTo>
                      <a:pt x="13" y="131"/>
                    </a:lnTo>
                    <a:lnTo>
                      <a:pt x="93" y="146"/>
                    </a:lnTo>
                    <a:lnTo>
                      <a:pt x="113" y="43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44" name="Freeform 85"/>
              <p:cNvSpPr>
                <a:spLocks/>
              </p:cNvSpPr>
              <p:nvPr/>
            </p:nvSpPr>
            <p:spPr bwMode="auto">
              <a:xfrm>
                <a:off x="1458" y="2810"/>
                <a:ext cx="121" cy="91"/>
              </a:xfrm>
              <a:custGeom>
                <a:avLst/>
                <a:gdLst>
                  <a:gd name="T0" fmla="*/ 0 w 121"/>
                  <a:gd name="T1" fmla="*/ 0 h 91"/>
                  <a:gd name="T2" fmla="*/ 71 w 121"/>
                  <a:gd name="T3" fmla="*/ 89 h 91"/>
                  <a:gd name="T4" fmla="*/ 109 w 121"/>
                  <a:gd name="T5" fmla="*/ 91 h 91"/>
                  <a:gd name="T6" fmla="*/ 121 w 121"/>
                  <a:gd name="T7" fmla="*/ 62 h 91"/>
                  <a:gd name="T8" fmla="*/ 51 w 121"/>
                  <a:gd name="T9" fmla="*/ 13 h 91"/>
                  <a:gd name="T10" fmla="*/ 0 w 121"/>
                  <a:gd name="T11" fmla="*/ 0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1"/>
                  <a:gd name="T19" fmla="*/ 0 h 91"/>
                  <a:gd name="T20" fmla="*/ 121 w 121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1" h="91">
                    <a:moveTo>
                      <a:pt x="0" y="0"/>
                    </a:moveTo>
                    <a:lnTo>
                      <a:pt x="71" y="89"/>
                    </a:lnTo>
                    <a:lnTo>
                      <a:pt x="109" y="91"/>
                    </a:lnTo>
                    <a:lnTo>
                      <a:pt x="121" y="62"/>
                    </a:lnTo>
                    <a:lnTo>
                      <a:pt x="5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45" name="Freeform 86"/>
              <p:cNvSpPr>
                <a:spLocks/>
              </p:cNvSpPr>
              <p:nvPr/>
            </p:nvSpPr>
            <p:spPr bwMode="auto">
              <a:xfrm>
                <a:off x="1571" y="2903"/>
                <a:ext cx="210" cy="58"/>
              </a:xfrm>
              <a:custGeom>
                <a:avLst/>
                <a:gdLst>
                  <a:gd name="T0" fmla="*/ 0 w 210"/>
                  <a:gd name="T1" fmla="*/ 0 h 58"/>
                  <a:gd name="T2" fmla="*/ 44 w 210"/>
                  <a:gd name="T3" fmla="*/ 58 h 58"/>
                  <a:gd name="T4" fmla="*/ 210 w 210"/>
                  <a:gd name="T5" fmla="*/ 23 h 58"/>
                  <a:gd name="T6" fmla="*/ 51 w 210"/>
                  <a:gd name="T7" fmla="*/ 29 h 58"/>
                  <a:gd name="T8" fmla="*/ 0 w 210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0"/>
                  <a:gd name="T16" fmla="*/ 0 h 58"/>
                  <a:gd name="T17" fmla="*/ 210 w 210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0" h="58">
                    <a:moveTo>
                      <a:pt x="0" y="0"/>
                    </a:moveTo>
                    <a:lnTo>
                      <a:pt x="44" y="58"/>
                    </a:lnTo>
                    <a:lnTo>
                      <a:pt x="210" y="23"/>
                    </a:lnTo>
                    <a:lnTo>
                      <a:pt x="51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46" name="Freeform 87"/>
              <p:cNvSpPr>
                <a:spLocks/>
              </p:cNvSpPr>
              <p:nvPr/>
            </p:nvSpPr>
            <p:spPr bwMode="auto">
              <a:xfrm>
                <a:off x="1983" y="3264"/>
                <a:ext cx="36" cy="49"/>
              </a:xfrm>
              <a:custGeom>
                <a:avLst/>
                <a:gdLst>
                  <a:gd name="T0" fmla="*/ 11 w 36"/>
                  <a:gd name="T1" fmla="*/ 0 h 49"/>
                  <a:gd name="T2" fmla="*/ 0 w 36"/>
                  <a:gd name="T3" fmla="*/ 0 h 49"/>
                  <a:gd name="T4" fmla="*/ 2 w 36"/>
                  <a:gd name="T5" fmla="*/ 11 h 49"/>
                  <a:gd name="T6" fmla="*/ 11 w 36"/>
                  <a:gd name="T7" fmla="*/ 20 h 49"/>
                  <a:gd name="T8" fmla="*/ 11 w 36"/>
                  <a:gd name="T9" fmla="*/ 37 h 49"/>
                  <a:gd name="T10" fmla="*/ 25 w 36"/>
                  <a:gd name="T11" fmla="*/ 49 h 49"/>
                  <a:gd name="T12" fmla="*/ 31 w 36"/>
                  <a:gd name="T13" fmla="*/ 40 h 49"/>
                  <a:gd name="T14" fmla="*/ 31 w 36"/>
                  <a:gd name="T15" fmla="*/ 31 h 49"/>
                  <a:gd name="T16" fmla="*/ 35 w 36"/>
                  <a:gd name="T17" fmla="*/ 24 h 49"/>
                  <a:gd name="T18" fmla="*/ 36 w 36"/>
                  <a:gd name="T19" fmla="*/ 3 h 49"/>
                  <a:gd name="T20" fmla="*/ 20 w 36"/>
                  <a:gd name="T21" fmla="*/ 8 h 49"/>
                  <a:gd name="T22" fmla="*/ 11 w 36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"/>
                  <a:gd name="T37" fmla="*/ 0 h 49"/>
                  <a:gd name="T38" fmla="*/ 36 w 36"/>
                  <a:gd name="T39" fmla="*/ 49 h 4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" h="49">
                    <a:moveTo>
                      <a:pt x="11" y="0"/>
                    </a:moveTo>
                    <a:lnTo>
                      <a:pt x="0" y="0"/>
                    </a:lnTo>
                    <a:lnTo>
                      <a:pt x="2" y="11"/>
                    </a:lnTo>
                    <a:lnTo>
                      <a:pt x="11" y="20"/>
                    </a:lnTo>
                    <a:lnTo>
                      <a:pt x="11" y="37"/>
                    </a:lnTo>
                    <a:lnTo>
                      <a:pt x="25" y="49"/>
                    </a:lnTo>
                    <a:lnTo>
                      <a:pt x="31" y="40"/>
                    </a:lnTo>
                    <a:lnTo>
                      <a:pt x="31" y="31"/>
                    </a:lnTo>
                    <a:lnTo>
                      <a:pt x="35" y="24"/>
                    </a:lnTo>
                    <a:lnTo>
                      <a:pt x="36" y="3"/>
                    </a:lnTo>
                    <a:lnTo>
                      <a:pt x="20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47" name="Freeform 88"/>
              <p:cNvSpPr>
                <a:spLocks/>
              </p:cNvSpPr>
              <p:nvPr/>
            </p:nvSpPr>
            <p:spPr bwMode="auto">
              <a:xfrm>
                <a:off x="1765" y="2147"/>
                <a:ext cx="146" cy="237"/>
              </a:xfrm>
              <a:custGeom>
                <a:avLst/>
                <a:gdLst>
                  <a:gd name="T0" fmla="*/ 97 w 146"/>
                  <a:gd name="T1" fmla="*/ 0 h 237"/>
                  <a:gd name="T2" fmla="*/ 97 w 146"/>
                  <a:gd name="T3" fmla="*/ 31 h 237"/>
                  <a:gd name="T4" fmla="*/ 83 w 146"/>
                  <a:gd name="T5" fmla="*/ 49 h 237"/>
                  <a:gd name="T6" fmla="*/ 88 w 146"/>
                  <a:gd name="T7" fmla="*/ 83 h 237"/>
                  <a:gd name="T8" fmla="*/ 73 w 146"/>
                  <a:gd name="T9" fmla="*/ 124 h 237"/>
                  <a:gd name="T10" fmla="*/ 50 w 146"/>
                  <a:gd name="T11" fmla="*/ 160 h 237"/>
                  <a:gd name="T12" fmla="*/ 8 w 146"/>
                  <a:gd name="T13" fmla="*/ 193 h 237"/>
                  <a:gd name="T14" fmla="*/ 0 w 146"/>
                  <a:gd name="T15" fmla="*/ 237 h 237"/>
                  <a:gd name="T16" fmla="*/ 16 w 146"/>
                  <a:gd name="T17" fmla="*/ 237 h 237"/>
                  <a:gd name="T18" fmla="*/ 20 w 146"/>
                  <a:gd name="T19" fmla="*/ 196 h 237"/>
                  <a:gd name="T20" fmla="*/ 69 w 146"/>
                  <a:gd name="T21" fmla="*/ 192 h 237"/>
                  <a:gd name="T22" fmla="*/ 110 w 146"/>
                  <a:gd name="T23" fmla="*/ 164 h 237"/>
                  <a:gd name="T24" fmla="*/ 108 w 146"/>
                  <a:gd name="T25" fmla="*/ 107 h 237"/>
                  <a:gd name="T26" fmla="*/ 119 w 146"/>
                  <a:gd name="T27" fmla="*/ 85 h 237"/>
                  <a:gd name="T28" fmla="*/ 101 w 146"/>
                  <a:gd name="T29" fmla="*/ 54 h 237"/>
                  <a:gd name="T30" fmla="*/ 129 w 146"/>
                  <a:gd name="T31" fmla="*/ 40 h 237"/>
                  <a:gd name="T32" fmla="*/ 146 w 146"/>
                  <a:gd name="T33" fmla="*/ 9 h 237"/>
                  <a:gd name="T34" fmla="*/ 108 w 146"/>
                  <a:gd name="T35" fmla="*/ 16 h 237"/>
                  <a:gd name="T36" fmla="*/ 97 w 146"/>
                  <a:gd name="T37" fmla="*/ 0 h 2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237"/>
                  <a:gd name="T59" fmla="*/ 146 w 146"/>
                  <a:gd name="T60" fmla="*/ 237 h 2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237">
                    <a:moveTo>
                      <a:pt x="97" y="0"/>
                    </a:moveTo>
                    <a:lnTo>
                      <a:pt x="97" y="31"/>
                    </a:lnTo>
                    <a:lnTo>
                      <a:pt x="83" y="49"/>
                    </a:lnTo>
                    <a:lnTo>
                      <a:pt x="88" y="83"/>
                    </a:lnTo>
                    <a:lnTo>
                      <a:pt x="73" y="124"/>
                    </a:lnTo>
                    <a:lnTo>
                      <a:pt x="50" y="160"/>
                    </a:lnTo>
                    <a:lnTo>
                      <a:pt x="8" y="193"/>
                    </a:lnTo>
                    <a:lnTo>
                      <a:pt x="0" y="237"/>
                    </a:lnTo>
                    <a:lnTo>
                      <a:pt x="16" y="237"/>
                    </a:lnTo>
                    <a:lnTo>
                      <a:pt x="20" y="196"/>
                    </a:lnTo>
                    <a:lnTo>
                      <a:pt x="69" y="192"/>
                    </a:lnTo>
                    <a:lnTo>
                      <a:pt x="110" y="164"/>
                    </a:lnTo>
                    <a:lnTo>
                      <a:pt x="108" y="107"/>
                    </a:lnTo>
                    <a:lnTo>
                      <a:pt x="119" y="85"/>
                    </a:lnTo>
                    <a:lnTo>
                      <a:pt x="101" y="54"/>
                    </a:lnTo>
                    <a:lnTo>
                      <a:pt x="129" y="40"/>
                    </a:lnTo>
                    <a:lnTo>
                      <a:pt x="146" y="9"/>
                    </a:lnTo>
                    <a:lnTo>
                      <a:pt x="108" y="16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48" name="Freeform 89"/>
              <p:cNvSpPr>
                <a:spLocks/>
              </p:cNvSpPr>
              <p:nvPr/>
            </p:nvSpPr>
            <p:spPr bwMode="auto">
              <a:xfrm>
                <a:off x="1706" y="2484"/>
                <a:ext cx="22" cy="35"/>
              </a:xfrm>
              <a:custGeom>
                <a:avLst/>
                <a:gdLst>
                  <a:gd name="T0" fmla="*/ 13 w 22"/>
                  <a:gd name="T1" fmla="*/ 0 h 35"/>
                  <a:gd name="T2" fmla="*/ 22 w 22"/>
                  <a:gd name="T3" fmla="*/ 14 h 35"/>
                  <a:gd name="T4" fmla="*/ 8 w 22"/>
                  <a:gd name="T5" fmla="*/ 34 h 35"/>
                  <a:gd name="T6" fmla="*/ 0 w 22"/>
                  <a:gd name="T7" fmla="*/ 35 h 35"/>
                  <a:gd name="T8" fmla="*/ 4 w 22"/>
                  <a:gd name="T9" fmla="*/ 16 h 35"/>
                  <a:gd name="T10" fmla="*/ 13 w 22"/>
                  <a:gd name="T11" fmla="*/ 0 h 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35"/>
                  <a:gd name="T20" fmla="*/ 22 w 22"/>
                  <a:gd name="T21" fmla="*/ 35 h 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35">
                    <a:moveTo>
                      <a:pt x="13" y="0"/>
                    </a:moveTo>
                    <a:lnTo>
                      <a:pt x="22" y="14"/>
                    </a:lnTo>
                    <a:lnTo>
                      <a:pt x="8" y="34"/>
                    </a:lnTo>
                    <a:lnTo>
                      <a:pt x="0" y="35"/>
                    </a:lnTo>
                    <a:lnTo>
                      <a:pt x="4" y="1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49" name="Freeform 90"/>
              <p:cNvSpPr>
                <a:spLocks/>
              </p:cNvSpPr>
              <p:nvPr/>
            </p:nvSpPr>
            <p:spPr bwMode="auto">
              <a:xfrm>
                <a:off x="1730" y="2535"/>
                <a:ext cx="35" cy="50"/>
              </a:xfrm>
              <a:custGeom>
                <a:avLst/>
                <a:gdLst>
                  <a:gd name="T0" fmla="*/ 14 w 35"/>
                  <a:gd name="T1" fmla="*/ 0 h 50"/>
                  <a:gd name="T2" fmla="*/ 23 w 35"/>
                  <a:gd name="T3" fmla="*/ 17 h 50"/>
                  <a:gd name="T4" fmla="*/ 13 w 35"/>
                  <a:gd name="T5" fmla="*/ 26 h 50"/>
                  <a:gd name="T6" fmla="*/ 14 w 35"/>
                  <a:gd name="T7" fmla="*/ 31 h 50"/>
                  <a:gd name="T8" fmla="*/ 35 w 35"/>
                  <a:gd name="T9" fmla="*/ 40 h 50"/>
                  <a:gd name="T10" fmla="*/ 33 w 35"/>
                  <a:gd name="T11" fmla="*/ 48 h 50"/>
                  <a:gd name="T12" fmla="*/ 20 w 35"/>
                  <a:gd name="T13" fmla="*/ 41 h 50"/>
                  <a:gd name="T14" fmla="*/ 6 w 35"/>
                  <a:gd name="T15" fmla="*/ 50 h 50"/>
                  <a:gd name="T16" fmla="*/ 0 w 35"/>
                  <a:gd name="T17" fmla="*/ 39 h 50"/>
                  <a:gd name="T18" fmla="*/ 7 w 35"/>
                  <a:gd name="T19" fmla="*/ 33 h 50"/>
                  <a:gd name="T20" fmla="*/ 1 w 35"/>
                  <a:gd name="T21" fmla="*/ 24 h 50"/>
                  <a:gd name="T22" fmla="*/ 14 w 35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5"/>
                  <a:gd name="T37" fmla="*/ 0 h 50"/>
                  <a:gd name="T38" fmla="*/ 35 w 35"/>
                  <a:gd name="T39" fmla="*/ 50 h 5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5" h="50">
                    <a:moveTo>
                      <a:pt x="14" y="0"/>
                    </a:moveTo>
                    <a:lnTo>
                      <a:pt x="23" y="17"/>
                    </a:lnTo>
                    <a:lnTo>
                      <a:pt x="13" y="26"/>
                    </a:lnTo>
                    <a:lnTo>
                      <a:pt x="14" y="31"/>
                    </a:lnTo>
                    <a:lnTo>
                      <a:pt x="35" y="40"/>
                    </a:lnTo>
                    <a:lnTo>
                      <a:pt x="33" y="48"/>
                    </a:lnTo>
                    <a:lnTo>
                      <a:pt x="20" y="41"/>
                    </a:lnTo>
                    <a:lnTo>
                      <a:pt x="6" y="50"/>
                    </a:lnTo>
                    <a:lnTo>
                      <a:pt x="0" y="39"/>
                    </a:lnTo>
                    <a:lnTo>
                      <a:pt x="7" y="33"/>
                    </a:lnTo>
                    <a:lnTo>
                      <a:pt x="1" y="24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50" name="Freeform 91"/>
              <p:cNvSpPr>
                <a:spLocks/>
              </p:cNvSpPr>
              <p:nvPr/>
            </p:nvSpPr>
            <p:spPr bwMode="auto">
              <a:xfrm>
                <a:off x="1763" y="2590"/>
                <a:ext cx="15" cy="26"/>
              </a:xfrm>
              <a:custGeom>
                <a:avLst/>
                <a:gdLst>
                  <a:gd name="T0" fmla="*/ 7 w 15"/>
                  <a:gd name="T1" fmla="*/ 0 h 26"/>
                  <a:gd name="T2" fmla="*/ 0 w 15"/>
                  <a:gd name="T3" fmla="*/ 11 h 26"/>
                  <a:gd name="T4" fmla="*/ 12 w 15"/>
                  <a:gd name="T5" fmla="*/ 26 h 26"/>
                  <a:gd name="T6" fmla="*/ 15 w 15"/>
                  <a:gd name="T7" fmla="*/ 22 h 26"/>
                  <a:gd name="T8" fmla="*/ 7 w 15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26"/>
                  <a:gd name="T17" fmla="*/ 15 w 15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26">
                    <a:moveTo>
                      <a:pt x="7" y="0"/>
                    </a:moveTo>
                    <a:lnTo>
                      <a:pt x="0" y="11"/>
                    </a:lnTo>
                    <a:lnTo>
                      <a:pt x="12" y="26"/>
                    </a:lnTo>
                    <a:lnTo>
                      <a:pt x="15" y="2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51" name="Freeform 92"/>
              <p:cNvSpPr>
                <a:spLocks/>
              </p:cNvSpPr>
              <p:nvPr/>
            </p:nvSpPr>
            <p:spPr bwMode="auto">
              <a:xfrm>
                <a:off x="1738" y="2590"/>
                <a:ext cx="6" cy="17"/>
              </a:xfrm>
              <a:custGeom>
                <a:avLst/>
                <a:gdLst>
                  <a:gd name="T0" fmla="*/ 6 w 6"/>
                  <a:gd name="T1" fmla="*/ 0 h 17"/>
                  <a:gd name="T2" fmla="*/ 5 w 6"/>
                  <a:gd name="T3" fmla="*/ 17 h 17"/>
                  <a:gd name="T4" fmla="*/ 0 w 6"/>
                  <a:gd name="T5" fmla="*/ 10 h 17"/>
                  <a:gd name="T6" fmla="*/ 6 w 6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7"/>
                  <a:gd name="T14" fmla="*/ 6 w 6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7">
                    <a:moveTo>
                      <a:pt x="6" y="0"/>
                    </a:moveTo>
                    <a:lnTo>
                      <a:pt x="5" y="17"/>
                    </a:lnTo>
                    <a:lnTo>
                      <a:pt x="0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52" name="Freeform 93"/>
              <p:cNvSpPr>
                <a:spLocks/>
              </p:cNvSpPr>
              <p:nvPr/>
            </p:nvSpPr>
            <p:spPr bwMode="auto">
              <a:xfrm>
                <a:off x="1249" y="2751"/>
                <a:ext cx="35" cy="65"/>
              </a:xfrm>
              <a:custGeom>
                <a:avLst/>
                <a:gdLst>
                  <a:gd name="T0" fmla="*/ 16 w 35"/>
                  <a:gd name="T1" fmla="*/ 0 h 65"/>
                  <a:gd name="T2" fmla="*/ 0 w 35"/>
                  <a:gd name="T3" fmla="*/ 31 h 65"/>
                  <a:gd name="T4" fmla="*/ 14 w 35"/>
                  <a:gd name="T5" fmla="*/ 65 h 65"/>
                  <a:gd name="T6" fmla="*/ 35 w 35"/>
                  <a:gd name="T7" fmla="*/ 38 h 65"/>
                  <a:gd name="T8" fmla="*/ 16 w 3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65"/>
                  <a:gd name="T17" fmla="*/ 35 w 35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65">
                    <a:moveTo>
                      <a:pt x="16" y="0"/>
                    </a:moveTo>
                    <a:lnTo>
                      <a:pt x="0" y="31"/>
                    </a:lnTo>
                    <a:lnTo>
                      <a:pt x="14" y="65"/>
                    </a:lnTo>
                    <a:lnTo>
                      <a:pt x="35" y="3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53" name="Freeform 94"/>
              <p:cNvSpPr>
                <a:spLocks/>
              </p:cNvSpPr>
              <p:nvPr/>
            </p:nvSpPr>
            <p:spPr bwMode="auto">
              <a:xfrm>
                <a:off x="425" y="2047"/>
                <a:ext cx="63" cy="101"/>
              </a:xfrm>
              <a:custGeom>
                <a:avLst/>
                <a:gdLst>
                  <a:gd name="T0" fmla="*/ 50 w 63"/>
                  <a:gd name="T1" fmla="*/ 0 h 101"/>
                  <a:gd name="T2" fmla="*/ 37 w 63"/>
                  <a:gd name="T3" fmla="*/ 0 h 101"/>
                  <a:gd name="T4" fmla="*/ 29 w 63"/>
                  <a:gd name="T5" fmla="*/ 7 h 101"/>
                  <a:gd name="T6" fmla="*/ 22 w 63"/>
                  <a:gd name="T7" fmla="*/ 14 h 101"/>
                  <a:gd name="T8" fmla="*/ 22 w 63"/>
                  <a:gd name="T9" fmla="*/ 43 h 101"/>
                  <a:gd name="T10" fmla="*/ 31 w 63"/>
                  <a:gd name="T11" fmla="*/ 48 h 101"/>
                  <a:gd name="T12" fmla="*/ 31 w 63"/>
                  <a:gd name="T13" fmla="*/ 61 h 101"/>
                  <a:gd name="T14" fmla="*/ 24 w 63"/>
                  <a:gd name="T15" fmla="*/ 62 h 101"/>
                  <a:gd name="T16" fmla="*/ 16 w 63"/>
                  <a:gd name="T17" fmla="*/ 72 h 101"/>
                  <a:gd name="T18" fmla="*/ 16 w 63"/>
                  <a:gd name="T19" fmla="*/ 85 h 101"/>
                  <a:gd name="T20" fmla="*/ 0 w 63"/>
                  <a:gd name="T21" fmla="*/ 101 h 101"/>
                  <a:gd name="T22" fmla="*/ 47 w 63"/>
                  <a:gd name="T23" fmla="*/ 101 h 101"/>
                  <a:gd name="T24" fmla="*/ 63 w 63"/>
                  <a:gd name="T25" fmla="*/ 82 h 101"/>
                  <a:gd name="T26" fmla="*/ 47 w 63"/>
                  <a:gd name="T27" fmla="*/ 67 h 101"/>
                  <a:gd name="T28" fmla="*/ 47 w 63"/>
                  <a:gd name="T29" fmla="*/ 22 h 101"/>
                  <a:gd name="T30" fmla="*/ 56 w 63"/>
                  <a:gd name="T31" fmla="*/ 13 h 101"/>
                  <a:gd name="T32" fmla="*/ 41 w 63"/>
                  <a:gd name="T33" fmla="*/ 13 h 101"/>
                  <a:gd name="T34" fmla="*/ 50 w 63"/>
                  <a:gd name="T35" fmla="*/ 0 h 10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3"/>
                  <a:gd name="T55" fmla="*/ 0 h 101"/>
                  <a:gd name="T56" fmla="*/ 63 w 63"/>
                  <a:gd name="T57" fmla="*/ 101 h 10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3" h="101">
                    <a:moveTo>
                      <a:pt x="50" y="0"/>
                    </a:moveTo>
                    <a:lnTo>
                      <a:pt x="37" y="0"/>
                    </a:lnTo>
                    <a:lnTo>
                      <a:pt x="29" y="7"/>
                    </a:lnTo>
                    <a:lnTo>
                      <a:pt x="22" y="14"/>
                    </a:lnTo>
                    <a:lnTo>
                      <a:pt x="22" y="43"/>
                    </a:lnTo>
                    <a:lnTo>
                      <a:pt x="31" y="48"/>
                    </a:lnTo>
                    <a:lnTo>
                      <a:pt x="31" y="61"/>
                    </a:lnTo>
                    <a:lnTo>
                      <a:pt x="24" y="62"/>
                    </a:lnTo>
                    <a:lnTo>
                      <a:pt x="16" y="72"/>
                    </a:lnTo>
                    <a:lnTo>
                      <a:pt x="16" y="85"/>
                    </a:lnTo>
                    <a:lnTo>
                      <a:pt x="0" y="101"/>
                    </a:lnTo>
                    <a:lnTo>
                      <a:pt x="47" y="101"/>
                    </a:lnTo>
                    <a:lnTo>
                      <a:pt x="63" y="82"/>
                    </a:lnTo>
                    <a:lnTo>
                      <a:pt x="47" y="67"/>
                    </a:lnTo>
                    <a:lnTo>
                      <a:pt x="47" y="22"/>
                    </a:lnTo>
                    <a:lnTo>
                      <a:pt x="56" y="13"/>
                    </a:lnTo>
                    <a:lnTo>
                      <a:pt x="41" y="1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54" name="Freeform 95"/>
              <p:cNvSpPr>
                <a:spLocks/>
              </p:cNvSpPr>
              <p:nvPr/>
            </p:nvSpPr>
            <p:spPr bwMode="auto">
              <a:xfrm>
                <a:off x="403" y="2077"/>
                <a:ext cx="39" cy="41"/>
              </a:xfrm>
              <a:custGeom>
                <a:avLst/>
                <a:gdLst>
                  <a:gd name="T0" fmla="*/ 38 w 39"/>
                  <a:gd name="T1" fmla="*/ 1 h 41"/>
                  <a:gd name="T2" fmla="*/ 28 w 39"/>
                  <a:gd name="T3" fmla="*/ 0 h 41"/>
                  <a:gd name="T4" fmla="*/ 16 w 39"/>
                  <a:gd name="T5" fmla="*/ 13 h 41"/>
                  <a:gd name="T6" fmla="*/ 1 w 39"/>
                  <a:gd name="T7" fmla="*/ 29 h 41"/>
                  <a:gd name="T8" fmla="*/ 0 w 39"/>
                  <a:gd name="T9" fmla="*/ 41 h 41"/>
                  <a:gd name="T10" fmla="*/ 23 w 39"/>
                  <a:gd name="T11" fmla="*/ 41 h 41"/>
                  <a:gd name="T12" fmla="*/ 34 w 39"/>
                  <a:gd name="T13" fmla="*/ 31 h 41"/>
                  <a:gd name="T14" fmla="*/ 32 w 39"/>
                  <a:gd name="T15" fmla="*/ 14 h 41"/>
                  <a:gd name="T16" fmla="*/ 39 w 39"/>
                  <a:gd name="T17" fmla="*/ 13 h 41"/>
                  <a:gd name="T18" fmla="*/ 38 w 39"/>
                  <a:gd name="T19" fmla="*/ 1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"/>
                  <a:gd name="T31" fmla="*/ 0 h 41"/>
                  <a:gd name="T32" fmla="*/ 39 w 39"/>
                  <a:gd name="T33" fmla="*/ 41 h 4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" h="41">
                    <a:moveTo>
                      <a:pt x="38" y="1"/>
                    </a:moveTo>
                    <a:lnTo>
                      <a:pt x="28" y="0"/>
                    </a:lnTo>
                    <a:lnTo>
                      <a:pt x="16" y="13"/>
                    </a:lnTo>
                    <a:lnTo>
                      <a:pt x="1" y="29"/>
                    </a:lnTo>
                    <a:lnTo>
                      <a:pt x="0" y="41"/>
                    </a:lnTo>
                    <a:lnTo>
                      <a:pt x="23" y="41"/>
                    </a:lnTo>
                    <a:lnTo>
                      <a:pt x="34" y="31"/>
                    </a:lnTo>
                    <a:lnTo>
                      <a:pt x="32" y="14"/>
                    </a:lnTo>
                    <a:lnTo>
                      <a:pt x="39" y="13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55" name="Freeform 96"/>
              <p:cNvSpPr>
                <a:spLocks/>
              </p:cNvSpPr>
              <p:nvPr/>
            </p:nvSpPr>
            <p:spPr bwMode="auto">
              <a:xfrm>
                <a:off x="791" y="2898"/>
                <a:ext cx="45" cy="156"/>
              </a:xfrm>
              <a:custGeom>
                <a:avLst/>
                <a:gdLst>
                  <a:gd name="T0" fmla="*/ 34 w 45"/>
                  <a:gd name="T1" fmla="*/ 0 h 156"/>
                  <a:gd name="T2" fmla="*/ 24 w 45"/>
                  <a:gd name="T3" fmla="*/ 39 h 156"/>
                  <a:gd name="T4" fmla="*/ 0 w 45"/>
                  <a:gd name="T5" fmla="*/ 53 h 156"/>
                  <a:gd name="T6" fmla="*/ 7 w 45"/>
                  <a:gd name="T7" fmla="*/ 75 h 156"/>
                  <a:gd name="T8" fmla="*/ 9 w 45"/>
                  <a:gd name="T9" fmla="*/ 93 h 156"/>
                  <a:gd name="T10" fmla="*/ 0 w 45"/>
                  <a:gd name="T11" fmla="*/ 115 h 156"/>
                  <a:gd name="T12" fmla="*/ 2 w 45"/>
                  <a:gd name="T13" fmla="*/ 156 h 156"/>
                  <a:gd name="T14" fmla="*/ 33 w 45"/>
                  <a:gd name="T15" fmla="*/ 139 h 156"/>
                  <a:gd name="T16" fmla="*/ 40 w 45"/>
                  <a:gd name="T17" fmla="*/ 89 h 156"/>
                  <a:gd name="T18" fmla="*/ 45 w 45"/>
                  <a:gd name="T19" fmla="*/ 60 h 156"/>
                  <a:gd name="T20" fmla="*/ 34 w 45"/>
                  <a:gd name="T21" fmla="*/ 0 h 1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5"/>
                  <a:gd name="T34" fmla="*/ 0 h 156"/>
                  <a:gd name="T35" fmla="*/ 45 w 45"/>
                  <a:gd name="T36" fmla="*/ 156 h 1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5" h="156">
                    <a:moveTo>
                      <a:pt x="34" y="0"/>
                    </a:moveTo>
                    <a:lnTo>
                      <a:pt x="24" y="39"/>
                    </a:lnTo>
                    <a:lnTo>
                      <a:pt x="0" y="53"/>
                    </a:lnTo>
                    <a:lnTo>
                      <a:pt x="7" y="75"/>
                    </a:lnTo>
                    <a:lnTo>
                      <a:pt x="9" y="93"/>
                    </a:lnTo>
                    <a:lnTo>
                      <a:pt x="0" y="115"/>
                    </a:lnTo>
                    <a:lnTo>
                      <a:pt x="2" y="156"/>
                    </a:lnTo>
                    <a:lnTo>
                      <a:pt x="33" y="139"/>
                    </a:lnTo>
                    <a:lnTo>
                      <a:pt x="40" y="89"/>
                    </a:lnTo>
                    <a:lnTo>
                      <a:pt x="45" y="6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56" name="Freeform 97"/>
              <p:cNvSpPr>
                <a:spLocks/>
              </p:cNvSpPr>
              <p:nvPr/>
            </p:nvSpPr>
            <p:spPr bwMode="auto">
              <a:xfrm>
                <a:off x="508" y="2261"/>
                <a:ext cx="7" cy="14"/>
              </a:xfrm>
              <a:custGeom>
                <a:avLst/>
                <a:gdLst>
                  <a:gd name="T0" fmla="*/ 0 w 7"/>
                  <a:gd name="T1" fmla="*/ 1 h 14"/>
                  <a:gd name="T2" fmla="*/ 0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0 w 7"/>
                  <a:gd name="T9" fmla="*/ 1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4"/>
                  <a:gd name="T17" fmla="*/ 7 w 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4">
                    <a:moveTo>
                      <a:pt x="0" y="1"/>
                    </a:moveTo>
                    <a:lnTo>
                      <a:pt x="0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57" name="Freeform 98"/>
              <p:cNvSpPr>
                <a:spLocks/>
              </p:cNvSpPr>
              <p:nvPr/>
            </p:nvSpPr>
            <p:spPr bwMode="auto">
              <a:xfrm>
                <a:off x="507" y="2279"/>
                <a:ext cx="9" cy="29"/>
              </a:xfrm>
              <a:custGeom>
                <a:avLst/>
                <a:gdLst>
                  <a:gd name="T0" fmla="*/ 8 w 9"/>
                  <a:gd name="T1" fmla="*/ 0 h 29"/>
                  <a:gd name="T2" fmla="*/ 0 w 9"/>
                  <a:gd name="T3" fmla="*/ 12 h 29"/>
                  <a:gd name="T4" fmla="*/ 0 w 9"/>
                  <a:gd name="T5" fmla="*/ 29 h 29"/>
                  <a:gd name="T6" fmla="*/ 9 w 9"/>
                  <a:gd name="T7" fmla="*/ 28 h 29"/>
                  <a:gd name="T8" fmla="*/ 8 w 9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29"/>
                  <a:gd name="T17" fmla="*/ 9 w 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29">
                    <a:moveTo>
                      <a:pt x="8" y="0"/>
                    </a:moveTo>
                    <a:lnTo>
                      <a:pt x="0" y="12"/>
                    </a:lnTo>
                    <a:lnTo>
                      <a:pt x="0" y="29"/>
                    </a:lnTo>
                    <a:lnTo>
                      <a:pt x="9" y="2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58" name="Freeform 99"/>
              <p:cNvSpPr>
                <a:spLocks/>
              </p:cNvSpPr>
              <p:nvPr/>
            </p:nvSpPr>
            <p:spPr bwMode="auto">
              <a:xfrm>
                <a:off x="542" y="2325"/>
                <a:ext cx="20" cy="19"/>
              </a:xfrm>
              <a:custGeom>
                <a:avLst/>
                <a:gdLst>
                  <a:gd name="T0" fmla="*/ 0 w 20"/>
                  <a:gd name="T1" fmla="*/ 0 h 19"/>
                  <a:gd name="T2" fmla="*/ 19 w 20"/>
                  <a:gd name="T3" fmla="*/ 0 h 19"/>
                  <a:gd name="T4" fmla="*/ 20 w 20"/>
                  <a:gd name="T5" fmla="*/ 19 h 19"/>
                  <a:gd name="T6" fmla="*/ 0 w 20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9"/>
                  <a:gd name="T14" fmla="*/ 20 w 20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9">
                    <a:moveTo>
                      <a:pt x="0" y="0"/>
                    </a:moveTo>
                    <a:lnTo>
                      <a:pt x="19" y="0"/>
                    </a:lnTo>
                    <a:lnTo>
                      <a:pt x="2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59" name="Freeform 100"/>
              <p:cNvSpPr>
                <a:spLocks/>
              </p:cNvSpPr>
              <p:nvPr/>
            </p:nvSpPr>
            <p:spPr bwMode="auto">
              <a:xfrm>
                <a:off x="362" y="1690"/>
                <a:ext cx="1742" cy="1126"/>
              </a:xfrm>
              <a:custGeom>
                <a:avLst/>
                <a:gdLst>
                  <a:gd name="T0" fmla="*/ 826 w 1742"/>
                  <a:gd name="T1" fmla="*/ 25 h 1126"/>
                  <a:gd name="T2" fmla="*/ 1159 w 1742"/>
                  <a:gd name="T3" fmla="*/ 11 h 1126"/>
                  <a:gd name="T4" fmla="*/ 1369 w 1742"/>
                  <a:gd name="T5" fmla="*/ 108 h 1126"/>
                  <a:gd name="T6" fmla="*/ 1622 w 1742"/>
                  <a:gd name="T7" fmla="*/ 135 h 1126"/>
                  <a:gd name="T8" fmla="*/ 1735 w 1742"/>
                  <a:gd name="T9" fmla="*/ 228 h 1126"/>
                  <a:gd name="T10" fmla="*/ 1598 w 1742"/>
                  <a:gd name="T11" fmla="*/ 322 h 1126"/>
                  <a:gd name="T12" fmla="*/ 1539 w 1742"/>
                  <a:gd name="T13" fmla="*/ 411 h 1126"/>
                  <a:gd name="T14" fmla="*/ 1512 w 1742"/>
                  <a:gd name="T15" fmla="*/ 322 h 1126"/>
                  <a:gd name="T16" fmla="*/ 1425 w 1742"/>
                  <a:gd name="T17" fmla="*/ 401 h 1126"/>
                  <a:gd name="T18" fmla="*/ 1411 w 1742"/>
                  <a:gd name="T19" fmla="*/ 535 h 1126"/>
                  <a:gd name="T20" fmla="*/ 1407 w 1742"/>
                  <a:gd name="T21" fmla="*/ 607 h 1126"/>
                  <a:gd name="T22" fmla="*/ 1380 w 1742"/>
                  <a:gd name="T23" fmla="*/ 606 h 1126"/>
                  <a:gd name="T24" fmla="*/ 1363 w 1742"/>
                  <a:gd name="T25" fmla="*/ 718 h 1126"/>
                  <a:gd name="T26" fmla="*/ 1245 w 1742"/>
                  <a:gd name="T27" fmla="*/ 862 h 1126"/>
                  <a:gd name="T28" fmla="*/ 1184 w 1742"/>
                  <a:gd name="T29" fmla="*/ 1037 h 1126"/>
                  <a:gd name="T30" fmla="*/ 1195 w 1742"/>
                  <a:gd name="T31" fmla="*/ 1126 h 1126"/>
                  <a:gd name="T32" fmla="*/ 957 w 1742"/>
                  <a:gd name="T33" fmla="*/ 873 h 1126"/>
                  <a:gd name="T34" fmla="*/ 845 w 1742"/>
                  <a:gd name="T35" fmla="*/ 1084 h 1126"/>
                  <a:gd name="T36" fmla="*/ 695 w 1742"/>
                  <a:gd name="T37" fmla="*/ 893 h 1126"/>
                  <a:gd name="T38" fmla="*/ 483 w 1742"/>
                  <a:gd name="T39" fmla="*/ 751 h 1126"/>
                  <a:gd name="T40" fmla="*/ 566 w 1742"/>
                  <a:gd name="T41" fmla="*/ 845 h 1126"/>
                  <a:gd name="T42" fmla="*/ 437 w 1742"/>
                  <a:gd name="T43" fmla="*/ 886 h 1126"/>
                  <a:gd name="T44" fmla="*/ 331 w 1742"/>
                  <a:gd name="T45" fmla="*/ 735 h 1126"/>
                  <a:gd name="T46" fmla="*/ 376 w 1742"/>
                  <a:gd name="T47" fmla="*/ 633 h 1126"/>
                  <a:gd name="T48" fmla="*/ 297 w 1742"/>
                  <a:gd name="T49" fmla="*/ 607 h 1126"/>
                  <a:gd name="T50" fmla="*/ 347 w 1742"/>
                  <a:gd name="T51" fmla="*/ 577 h 1126"/>
                  <a:gd name="T52" fmla="*/ 371 w 1742"/>
                  <a:gd name="T53" fmla="*/ 538 h 1126"/>
                  <a:gd name="T54" fmla="*/ 365 w 1742"/>
                  <a:gd name="T55" fmla="*/ 532 h 1126"/>
                  <a:gd name="T56" fmla="*/ 337 w 1742"/>
                  <a:gd name="T57" fmla="*/ 535 h 1126"/>
                  <a:gd name="T58" fmla="*/ 308 w 1742"/>
                  <a:gd name="T59" fmla="*/ 538 h 1126"/>
                  <a:gd name="T60" fmla="*/ 305 w 1742"/>
                  <a:gd name="T61" fmla="*/ 597 h 1126"/>
                  <a:gd name="T62" fmla="*/ 281 w 1742"/>
                  <a:gd name="T63" fmla="*/ 633 h 1126"/>
                  <a:gd name="T64" fmla="*/ 238 w 1742"/>
                  <a:gd name="T65" fmla="*/ 614 h 1126"/>
                  <a:gd name="T66" fmla="*/ 194 w 1742"/>
                  <a:gd name="T67" fmla="*/ 541 h 1126"/>
                  <a:gd name="T68" fmla="*/ 225 w 1742"/>
                  <a:gd name="T69" fmla="*/ 613 h 1126"/>
                  <a:gd name="T70" fmla="*/ 215 w 1742"/>
                  <a:gd name="T71" fmla="*/ 624 h 1126"/>
                  <a:gd name="T72" fmla="*/ 164 w 1742"/>
                  <a:gd name="T73" fmla="*/ 572 h 1126"/>
                  <a:gd name="T74" fmla="*/ 106 w 1742"/>
                  <a:gd name="T75" fmla="*/ 558 h 1126"/>
                  <a:gd name="T76" fmla="*/ 0 w 1742"/>
                  <a:gd name="T77" fmla="*/ 566 h 1126"/>
                  <a:gd name="T78" fmla="*/ 63 w 1742"/>
                  <a:gd name="T79" fmla="*/ 546 h 1126"/>
                  <a:gd name="T80" fmla="*/ 108 w 1742"/>
                  <a:gd name="T81" fmla="*/ 472 h 1126"/>
                  <a:gd name="T82" fmla="*/ 168 w 1742"/>
                  <a:gd name="T83" fmla="*/ 434 h 1126"/>
                  <a:gd name="T84" fmla="*/ 194 w 1742"/>
                  <a:gd name="T85" fmla="*/ 415 h 1126"/>
                  <a:gd name="T86" fmla="*/ 207 w 1742"/>
                  <a:gd name="T87" fmla="*/ 439 h 1126"/>
                  <a:gd name="T88" fmla="*/ 253 w 1742"/>
                  <a:gd name="T89" fmla="*/ 418 h 1126"/>
                  <a:gd name="T90" fmla="*/ 294 w 1742"/>
                  <a:gd name="T91" fmla="*/ 374 h 1126"/>
                  <a:gd name="T92" fmla="*/ 248 w 1742"/>
                  <a:gd name="T93" fmla="*/ 331 h 1126"/>
                  <a:gd name="T94" fmla="*/ 257 w 1742"/>
                  <a:gd name="T95" fmla="*/ 288 h 1126"/>
                  <a:gd name="T96" fmla="*/ 233 w 1742"/>
                  <a:gd name="T97" fmla="*/ 367 h 1126"/>
                  <a:gd name="T98" fmla="*/ 196 w 1742"/>
                  <a:gd name="T99" fmla="*/ 420 h 1126"/>
                  <a:gd name="T100" fmla="*/ 159 w 1742"/>
                  <a:gd name="T101" fmla="*/ 380 h 1126"/>
                  <a:gd name="T102" fmla="*/ 226 w 1742"/>
                  <a:gd name="T103" fmla="*/ 253 h 1126"/>
                  <a:gd name="T104" fmla="*/ 366 w 1742"/>
                  <a:gd name="T105" fmla="*/ 263 h 1126"/>
                  <a:gd name="T106" fmla="*/ 422 w 1742"/>
                  <a:gd name="T107" fmla="*/ 271 h 1126"/>
                  <a:gd name="T108" fmla="*/ 540 w 1742"/>
                  <a:gd name="T109" fmla="*/ 162 h 1126"/>
                  <a:gd name="T110" fmla="*/ 482 w 1742"/>
                  <a:gd name="T111" fmla="*/ 252 h 112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42"/>
                  <a:gd name="T169" fmla="*/ 0 h 1126"/>
                  <a:gd name="T170" fmla="*/ 1742 w 1742"/>
                  <a:gd name="T171" fmla="*/ 1126 h 112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42" h="1126">
                    <a:moveTo>
                      <a:pt x="599" y="197"/>
                    </a:moveTo>
                    <a:lnTo>
                      <a:pt x="692" y="152"/>
                    </a:lnTo>
                    <a:lnTo>
                      <a:pt x="829" y="93"/>
                    </a:lnTo>
                    <a:lnTo>
                      <a:pt x="826" y="25"/>
                    </a:lnTo>
                    <a:lnTo>
                      <a:pt x="937" y="11"/>
                    </a:lnTo>
                    <a:lnTo>
                      <a:pt x="1001" y="42"/>
                    </a:lnTo>
                    <a:lnTo>
                      <a:pt x="1128" y="0"/>
                    </a:lnTo>
                    <a:lnTo>
                      <a:pt x="1159" y="11"/>
                    </a:lnTo>
                    <a:lnTo>
                      <a:pt x="1183" y="25"/>
                    </a:lnTo>
                    <a:lnTo>
                      <a:pt x="1239" y="84"/>
                    </a:lnTo>
                    <a:lnTo>
                      <a:pt x="1270" y="121"/>
                    </a:lnTo>
                    <a:lnTo>
                      <a:pt x="1369" y="108"/>
                    </a:lnTo>
                    <a:lnTo>
                      <a:pt x="1392" y="106"/>
                    </a:lnTo>
                    <a:lnTo>
                      <a:pt x="1453" y="139"/>
                    </a:lnTo>
                    <a:lnTo>
                      <a:pt x="1522" y="137"/>
                    </a:lnTo>
                    <a:lnTo>
                      <a:pt x="1622" y="135"/>
                    </a:lnTo>
                    <a:lnTo>
                      <a:pt x="1725" y="162"/>
                    </a:lnTo>
                    <a:lnTo>
                      <a:pt x="1742" y="173"/>
                    </a:lnTo>
                    <a:lnTo>
                      <a:pt x="1742" y="197"/>
                    </a:lnTo>
                    <a:lnTo>
                      <a:pt x="1735" y="228"/>
                    </a:lnTo>
                    <a:lnTo>
                      <a:pt x="1670" y="252"/>
                    </a:lnTo>
                    <a:lnTo>
                      <a:pt x="1629" y="270"/>
                    </a:lnTo>
                    <a:lnTo>
                      <a:pt x="1642" y="302"/>
                    </a:lnTo>
                    <a:lnTo>
                      <a:pt x="1598" y="322"/>
                    </a:lnTo>
                    <a:lnTo>
                      <a:pt x="1594" y="366"/>
                    </a:lnTo>
                    <a:lnTo>
                      <a:pt x="1598" y="391"/>
                    </a:lnTo>
                    <a:lnTo>
                      <a:pt x="1553" y="448"/>
                    </a:lnTo>
                    <a:lnTo>
                      <a:pt x="1539" y="411"/>
                    </a:lnTo>
                    <a:lnTo>
                      <a:pt x="1539" y="393"/>
                    </a:lnTo>
                    <a:lnTo>
                      <a:pt x="1560" y="357"/>
                    </a:lnTo>
                    <a:lnTo>
                      <a:pt x="1556" y="273"/>
                    </a:lnTo>
                    <a:lnTo>
                      <a:pt x="1512" y="322"/>
                    </a:lnTo>
                    <a:lnTo>
                      <a:pt x="1476" y="346"/>
                    </a:lnTo>
                    <a:lnTo>
                      <a:pt x="1453" y="308"/>
                    </a:lnTo>
                    <a:lnTo>
                      <a:pt x="1431" y="357"/>
                    </a:lnTo>
                    <a:lnTo>
                      <a:pt x="1425" y="401"/>
                    </a:lnTo>
                    <a:lnTo>
                      <a:pt x="1449" y="401"/>
                    </a:lnTo>
                    <a:lnTo>
                      <a:pt x="1445" y="449"/>
                    </a:lnTo>
                    <a:lnTo>
                      <a:pt x="1425" y="515"/>
                    </a:lnTo>
                    <a:lnTo>
                      <a:pt x="1411" y="535"/>
                    </a:lnTo>
                    <a:lnTo>
                      <a:pt x="1391" y="556"/>
                    </a:lnTo>
                    <a:lnTo>
                      <a:pt x="1380" y="570"/>
                    </a:lnTo>
                    <a:lnTo>
                      <a:pt x="1400" y="594"/>
                    </a:lnTo>
                    <a:lnTo>
                      <a:pt x="1407" y="607"/>
                    </a:lnTo>
                    <a:lnTo>
                      <a:pt x="1397" y="635"/>
                    </a:lnTo>
                    <a:lnTo>
                      <a:pt x="1385" y="645"/>
                    </a:lnTo>
                    <a:lnTo>
                      <a:pt x="1383" y="626"/>
                    </a:lnTo>
                    <a:lnTo>
                      <a:pt x="1380" y="606"/>
                    </a:lnTo>
                    <a:lnTo>
                      <a:pt x="1358" y="588"/>
                    </a:lnTo>
                    <a:lnTo>
                      <a:pt x="1320" y="607"/>
                    </a:lnTo>
                    <a:lnTo>
                      <a:pt x="1356" y="687"/>
                    </a:lnTo>
                    <a:lnTo>
                      <a:pt x="1363" y="718"/>
                    </a:lnTo>
                    <a:lnTo>
                      <a:pt x="1356" y="762"/>
                    </a:lnTo>
                    <a:lnTo>
                      <a:pt x="1321" y="835"/>
                    </a:lnTo>
                    <a:lnTo>
                      <a:pt x="1260" y="859"/>
                    </a:lnTo>
                    <a:lnTo>
                      <a:pt x="1245" y="862"/>
                    </a:lnTo>
                    <a:lnTo>
                      <a:pt x="1196" y="859"/>
                    </a:lnTo>
                    <a:lnTo>
                      <a:pt x="1222" y="901"/>
                    </a:lnTo>
                    <a:lnTo>
                      <a:pt x="1227" y="964"/>
                    </a:lnTo>
                    <a:lnTo>
                      <a:pt x="1184" y="1037"/>
                    </a:lnTo>
                    <a:lnTo>
                      <a:pt x="1136" y="995"/>
                    </a:lnTo>
                    <a:lnTo>
                      <a:pt x="1128" y="1037"/>
                    </a:lnTo>
                    <a:lnTo>
                      <a:pt x="1165" y="1074"/>
                    </a:lnTo>
                    <a:lnTo>
                      <a:pt x="1195" y="1126"/>
                    </a:lnTo>
                    <a:lnTo>
                      <a:pt x="1143" y="1095"/>
                    </a:lnTo>
                    <a:lnTo>
                      <a:pt x="1084" y="916"/>
                    </a:lnTo>
                    <a:lnTo>
                      <a:pt x="1005" y="869"/>
                    </a:lnTo>
                    <a:lnTo>
                      <a:pt x="957" y="873"/>
                    </a:lnTo>
                    <a:lnTo>
                      <a:pt x="884" y="975"/>
                    </a:lnTo>
                    <a:lnTo>
                      <a:pt x="892" y="1015"/>
                    </a:lnTo>
                    <a:lnTo>
                      <a:pt x="870" y="1083"/>
                    </a:lnTo>
                    <a:lnTo>
                      <a:pt x="845" y="1084"/>
                    </a:lnTo>
                    <a:lnTo>
                      <a:pt x="764" y="934"/>
                    </a:lnTo>
                    <a:lnTo>
                      <a:pt x="762" y="870"/>
                    </a:lnTo>
                    <a:lnTo>
                      <a:pt x="747" y="893"/>
                    </a:lnTo>
                    <a:lnTo>
                      <a:pt x="695" y="893"/>
                    </a:lnTo>
                    <a:lnTo>
                      <a:pt x="720" y="851"/>
                    </a:lnTo>
                    <a:lnTo>
                      <a:pt x="643" y="804"/>
                    </a:lnTo>
                    <a:lnTo>
                      <a:pt x="561" y="800"/>
                    </a:lnTo>
                    <a:lnTo>
                      <a:pt x="483" y="751"/>
                    </a:lnTo>
                    <a:lnTo>
                      <a:pt x="479" y="801"/>
                    </a:lnTo>
                    <a:lnTo>
                      <a:pt x="511" y="823"/>
                    </a:lnTo>
                    <a:lnTo>
                      <a:pt x="543" y="846"/>
                    </a:lnTo>
                    <a:lnTo>
                      <a:pt x="566" y="845"/>
                    </a:lnTo>
                    <a:lnTo>
                      <a:pt x="501" y="907"/>
                    </a:lnTo>
                    <a:lnTo>
                      <a:pt x="465" y="917"/>
                    </a:lnTo>
                    <a:lnTo>
                      <a:pt x="437" y="924"/>
                    </a:lnTo>
                    <a:lnTo>
                      <a:pt x="437" y="886"/>
                    </a:lnTo>
                    <a:lnTo>
                      <a:pt x="390" y="820"/>
                    </a:lnTo>
                    <a:lnTo>
                      <a:pt x="353" y="773"/>
                    </a:lnTo>
                    <a:lnTo>
                      <a:pt x="336" y="745"/>
                    </a:lnTo>
                    <a:lnTo>
                      <a:pt x="331" y="735"/>
                    </a:lnTo>
                    <a:lnTo>
                      <a:pt x="330" y="725"/>
                    </a:lnTo>
                    <a:lnTo>
                      <a:pt x="359" y="703"/>
                    </a:lnTo>
                    <a:lnTo>
                      <a:pt x="383" y="685"/>
                    </a:lnTo>
                    <a:lnTo>
                      <a:pt x="376" y="633"/>
                    </a:lnTo>
                    <a:lnTo>
                      <a:pt x="360" y="652"/>
                    </a:lnTo>
                    <a:lnTo>
                      <a:pt x="317" y="652"/>
                    </a:lnTo>
                    <a:lnTo>
                      <a:pt x="297" y="631"/>
                    </a:lnTo>
                    <a:lnTo>
                      <a:pt x="297" y="607"/>
                    </a:lnTo>
                    <a:lnTo>
                      <a:pt x="309" y="607"/>
                    </a:lnTo>
                    <a:lnTo>
                      <a:pt x="319" y="596"/>
                    </a:lnTo>
                    <a:lnTo>
                      <a:pt x="330" y="596"/>
                    </a:lnTo>
                    <a:lnTo>
                      <a:pt x="347" y="577"/>
                    </a:lnTo>
                    <a:lnTo>
                      <a:pt x="375" y="577"/>
                    </a:lnTo>
                    <a:lnTo>
                      <a:pt x="400" y="564"/>
                    </a:lnTo>
                    <a:lnTo>
                      <a:pt x="375" y="538"/>
                    </a:lnTo>
                    <a:lnTo>
                      <a:pt x="371" y="538"/>
                    </a:lnTo>
                    <a:lnTo>
                      <a:pt x="371" y="501"/>
                    </a:lnTo>
                    <a:lnTo>
                      <a:pt x="353" y="525"/>
                    </a:lnTo>
                    <a:lnTo>
                      <a:pt x="359" y="532"/>
                    </a:lnTo>
                    <a:lnTo>
                      <a:pt x="365" y="532"/>
                    </a:lnTo>
                    <a:lnTo>
                      <a:pt x="364" y="536"/>
                    </a:lnTo>
                    <a:lnTo>
                      <a:pt x="356" y="537"/>
                    </a:lnTo>
                    <a:lnTo>
                      <a:pt x="346" y="547"/>
                    </a:lnTo>
                    <a:lnTo>
                      <a:pt x="337" y="535"/>
                    </a:lnTo>
                    <a:lnTo>
                      <a:pt x="342" y="528"/>
                    </a:lnTo>
                    <a:lnTo>
                      <a:pt x="329" y="527"/>
                    </a:lnTo>
                    <a:lnTo>
                      <a:pt x="322" y="523"/>
                    </a:lnTo>
                    <a:lnTo>
                      <a:pt x="308" y="538"/>
                    </a:lnTo>
                    <a:lnTo>
                      <a:pt x="309" y="568"/>
                    </a:lnTo>
                    <a:lnTo>
                      <a:pt x="302" y="577"/>
                    </a:lnTo>
                    <a:lnTo>
                      <a:pt x="315" y="597"/>
                    </a:lnTo>
                    <a:lnTo>
                      <a:pt x="305" y="597"/>
                    </a:lnTo>
                    <a:lnTo>
                      <a:pt x="297" y="603"/>
                    </a:lnTo>
                    <a:lnTo>
                      <a:pt x="282" y="603"/>
                    </a:lnTo>
                    <a:lnTo>
                      <a:pt x="269" y="618"/>
                    </a:lnTo>
                    <a:lnTo>
                      <a:pt x="281" y="633"/>
                    </a:lnTo>
                    <a:lnTo>
                      <a:pt x="264" y="653"/>
                    </a:lnTo>
                    <a:lnTo>
                      <a:pt x="248" y="640"/>
                    </a:lnTo>
                    <a:lnTo>
                      <a:pt x="253" y="634"/>
                    </a:lnTo>
                    <a:lnTo>
                      <a:pt x="238" y="614"/>
                    </a:lnTo>
                    <a:lnTo>
                      <a:pt x="238" y="599"/>
                    </a:lnTo>
                    <a:lnTo>
                      <a:pt x="223" y="580"/>
                    </a:lnTo>
                    <a:lnTo>
                      <a:pt x="195" y="550"/>
                    </a:lnTo>
                    <a:lnTo>
                      <a:pt x="194" y="541"/>
                    </a:lnTo>
                    <a:lnTo>
                      <a:pt x="182" y="541"/>
                    </a:lnTo>
                    <a:lnTo>
                      <a:pt x="182" y="557"/>
                    </a:lnTo>
                    <a:lnTo>
                      <a:pt x="204" y="586"/>
                    </a:lnTo>
                    <a:lnTo>
                      <a:pt x="225" y="613"/>
                    </a:lnTo>
                    <a:lnTo>
                      <a:pt x="221" y="616"/>
                    </a:lnTo>
                    <a:lnTo>
                      <a:pt x="215" y="609"/>
                    </a:lnTo>
                    <a:lnTo>
                      <a:pt x="209" y="615"/>
                    </a:lnTo>
                    <a:lnTo>
                      <a:pt x="215" y="624"/>
                    </a:lnTo>
                    <a:lnTo>
                      <a:pt x="206" y="635"/>
                    </a:lnTo>
                    <a:lnTo>
                      <a:pt x="206" y="617"/>
                    </a:lnTo>
                    <a:lnTo>
                      <a:pt x="184" y="593"/>
                    </a:lnTo>
                    <a:lnTo>
                      <a:pt x="164" y="572"/>
                    </a:lnTo>
                    <a:lnTo>
                      <a:pt x="166" y="561"/>
                    </a:lnTo>
                    <a:lnTo>
                      <a:pt x="155" y="550"/>
                    </a:lnTo>
                    <a:lnTo>
                      <a:pt x="148" y="558"/>
                    </a:lnTo>
                    <a:lnTo>
                      <a:pt x="106" y="558"/>
                    </a:lnTo>
                    <a:lnTo>
                      <a:pt x="55" y="620"/>
                    </a:lnTo>
                    <a:lnTo>
                      <a:pt x="21" y="621"/>
                    </a:lnTo>
                    <a:lnTo>
                      <a:pt x="1" y="599"/>
                    </a:lnTo>
                    <a:lnTo>
                      <a:pt x="0" y="566"/>
                    </a:lnTo>
                    <a:lnTo>
                      <a:pt x="11" y="550"/>
                    </a:lnTo>
                    <a:lnTo>
                      <a:pt x="11" y="525"/>
                    </a:lnTo>
                    <a:lnTo>
                      <a:pt x="45" y="524"/>
                    </a:lnTo>
                    <a:lnTo>
                      <a:pt x="63" y="546"/>
                    </a:lnTo>
                    <a:lnTo>
                      <a:pt x="78" y="526"/>
                    </a:lnTo>
                    <a:lnTo>
                      <a:pt x="78" y="492"/>
                    </a:lnTo>
                    <a:lnTo>
                      <a:pt x="62" y="472"/>
                    </a:lnTo>
                    <a:lnTo>
                      <a:pt x="108" y="472"/>
                    </a:lnTo>
                    <a:lnTo>
                      <a:pt x="120" y="457"/>
                    </a:lnTo>
                    <a:lnTo>
                      <a:pt x="128" y="456"/>
                    </a:lnTo>
                    <a:lnTo>
                      <a:pt x="150" y="434"/>
                    </a:lnTo>
                    <a:lnTo>
                      <a:pt x="168" y="434"/>
                    </a:lnTo>
                    <a:lnTo>
                      <a:pt x="169" y="401"/>
                    </a:lnTo>
                    <a:lnTo>
                      <a:pt x="182" y="386"/>
                    </a:lnTo>
                    <a:lnTo>
                      <a:pt x="182" y="401"/>
                    </a:lnTo>
                    <a:lnTo>
                      <a:pt x="194" y="415"/>
                    </a:lnTo>
                    <a:lnTo>
                      <a:pt x="194" y="421"/>
                    </a:lnTo>
                    <a:lnTo>
                      <a:pt x="182" y="434"/>
                    </a:lnTo>
                    <a:lnTo>
                      <a:pt x="204" y="434"/>
                    </a:lnTo>
                    <a:lnTo>
                      <a:pt x="207" y="439"/>
                    </a:lnTo>
                    <a:lnTo>
                      <a:pt x="224" y="424"/>
                    </a:lnTo>
                    <a:lnTo>
                      <a:pt x="237" y="436"/>
                    </a:lnTo>
                    <a:lnTo>
                      <a:pt x="245" y="426"/>
                    </a:lnTo>
                    <a:lnTo>
                      <a:pt x="253" y="418"/>
                    </a:lnTo>
                    <a:lnTo>
                      <a:pt x="253" y="392"/>
                    </a:lnTo>
                    <a:lnTo>
                      <a:pt x="267" y="408"/>
                    </a:lnTo>
                    <a:lnTo>
                      <a:pt x="268" y="374"/>
                    </a:lnTo>
                    <a:lnTo>
                      <a:pt x="294" y="374"/>
                    </a:lnTo>
                    <a:lnTo>
                      <a:pt x="295" y="363"/>
                    </a:lnTo>
                    <a:lnTo>
                      <a:pt x="255" y="363"/>
                    </a:lnTo>
                    <a:lnTo>
                      <a:pt x="248" y="353"/>
                    </a:lnTo>
                    <a:lnTo>
                      <a:pt x="248" y="331"/>
                    </a:lnTo>
                    <a:lnTo>
                      <a:pt x="265" y="307"/>
                    </a:lnTo>
                    <a:lnTo>
                      <a:pt x="283" y="283"/>
                    </a:lnTo>
                    <a:lnTo>
                      <a:pt x="280" y="267"/>
                    </a:lnTo>
                    <a:lnTo>
                      <a:pt x="257" y="288"/>
                    </a:lnTo>
                    <a:lnTo>
                      <a:pt x="238" y="309"/>
                    </a:lnTo>
                    <a:lnTo>
                      <a:pt x="222" y="330"/>
                    </a:lnTo>
                    <a:lnTo>
                      <a:pt x="224" y="356"/>
                    </a:lnTo>
                    <a:lnTo>
                      <a:pt x="233" y="367"/>
                    </a:lnTo>
                    <a:lnTo>
                      <a:pt x="221" y="383"/>
                    </a:lnTo>
                    <a:lnTo>
                      <a:pt x="219" y="402"/>
                    </a:lnTo>
                    <a:lnTo>
                      <a:pt x="207" y="418"/>
                    </a:lnTo>
                    <a:lnTo>
                      <a:pt x="196" y="420"/>
                    </a:lnTo>
                    <a:lnTo>
                      <a:pt x="196" y="380"/>
                    </a:lnTo>
                    <a:lnTo>
                      <a:pt x="184" y="371"/>
                    </a:lnTo>
                    <a:lnTo>
                      <a:pt x="173" y="380"/>
                    </a:lnTo>
                    <a:lnTo>
                      <a:pt x="159" y="380"/>
                    </a:lnTo>
                    <a:lnTo>
                      <a:pt x="160" y="330"/>
                    </a:lnTo>
                    <a:lnTo>
                      <a:pt x="169" y="318"/>
                    </a:lnTo>
                    <a:lnTo>
                      <a:pt x="194" y="289"/>
                    </a:lnTo>
                    <a:lnTo>
                      <a:pt x="226" y="253"/>
                    </a:lnTo>
                    <a:lnTo>
                      <a:pt x="247" y="228"/>
                    </a:lnTo>
                    <a:lnTo>
                      <a:pt x="304" y="195"/>
                    </a:lnTo>
                    <a:lnTo>
                      <a:pt x="359" y="233"/>
                    </a:lnTo>
                    <a:lnTo>
                      <a:pt x="366" y="263"/>
                    </a:lnTo>
                    <a:lnTo>
                      <a:pt x="355" y="265"/>
                    </a:lnTo>
                    <a:lnTo>
                      <a:pt x="332" y="261"/>
                    </a:lnTo>
                    <a:lnTo>
                      <a:pt x="359" y="296"/>
                    </a:lnTo>
                    <a:lnTo>
                      <a:pt x="422" y="271"/>
                    </a:lnTo>
                    <a:lnTo>
                      <a:pt x="475" y="251"/>
                    </a:lnTo>
                    <a:lnTo>
                      <a:pt x="459" y="217"/>
                    </a:lnTo>
                    <a:lnTo>
                      <a:pt x="508" y="161"/>
                    </a:lnTo>
                    <a:lnTo>
                      <a:pt x="540" y="162"/>
                    </a:lnTo>
                    <a:lnTo>
                      <a:pt x="509" y="181"/>
                    </a:lnTo>
                    <a:lnTo>
                      <a:pt x="489" y="214"/>
                    </a:lnTo>
                    <a:lnTo>
                      <a:pt x="482" y="232"/>
                    </a:lnTo>
                    <a:lnTo>
                      <a:pt x="482" y="252"/>
                    </a:lnTo>
                    <a:lnTo>
                      <a:pt x="503" y="264"/>
                    </a:lnTo>
                    <a:lnTo>
                      <a:pt x="531" y="283"/>
                    </a:lnTo>
                    <a:lnTo>
                      <a:pt x="599" y="197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605" name="Oval 101"/>
            <p:cNvSpPr>
              <a:spLocks noChangeArrowheads="1"/>
            </p:cNvSpPr>
            <p:nvPr/>
          </p:nvSpPr>
          <p:spPr bwMode="auto">
            <a:xfrm>
              <a:off x="249" y="799"/>
              <a:ext cx="5217" cy="3244"/>
            </a:xfrm>
            <a:prstGeom prst="ellipse">
              <a:avLst/>
            </a:prstGeom>
            <a:solidFill>
              <a:srgbClr val="FFFFFF">
                <a:alpha val="60001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charset="0"/>
                <a:cs typeface="Arial" charset="0"/>
              </a:endParaRPr>
            </a:p>
          </p:txBody>
        </p:sp>
        <p:sp>
          <p:nvSpPr>
            <p:cNvPr id="21606" name="Text Box 102"/>
            <p:cNvSpPr txBox="1">
              <a:spLocks noChangeArrowheads="1"/>
            </p:cNvSpPr>
            <p:nvPr/>
          </p:nvSpPr>
          <p:spPr bwMode="auto">
            <a:xfrm>
              <a:off x="1746" y="926"/>
              <a:ext cx="2182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t-BR" sz="2800">
                  <a:effectLst>
                    <a:outerShdw blurRad="38100" dist="38100" dir="2700000" algn="tl">
                      <a:srgbClr val="C0C0C0"/>
                    </a:outerShdw>
                  </a:effectLst>
                  <a:cs typeface="Times New Roman" pitchFamily="18" charset="0"/>
                </a:rPr>
                <a:t>MEIO AMBIENTE</a:t>
              </a:r>
            </a:p>
          </p:txBody>
        </p:sp>
        <p:sp>
          <p:nvSpPr>
            <p:cNvPr id="8200" name="Text Box 103"/>
            <p:cNvSpPr txBox="1">
              <a:spLocks noChangeArrowheads="1"/>
            </p:cNvSpPr>
            <p:nvPr/>
          </p:nvSpPr>
          <p:spPr bwMode="auto">
            <a:xfrm>
              <a:off x="1655" y="3612"/>
              <a:ext cx="8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BR">
                  <a:cs typeface="Times New Roman" pitchFamily="18" charset="0"/>
                </a:rPr>
                <a:t>REDUÇÃO</a:t>
              </a:r>
            </a:p>
          </p:txBody>
        </p:sp>
        <p:sp>
          <p:nvSpPr>
            <p:cNvPr id="8201" name="Text Box 104"/>
            <p:cNvSpPr txBox="1">
              <a:spLocks noChangeArrowheads="1"/>
            </p:cNvSpPr>
            <p:nvPr/>
          </p:nvSpPr>
          <p:spPr bwMode="auto">
            <a:xfrm>
              <a:off x="3107" y="3612"/>
              <a:ext cx="8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BR">
                  <a:cs typeface="Times New Roman" pitchFamily="18" charset="0"/>
                </a:rPr>
                <a:t>AUMENTO</a:t>
              </a:r>
            </a:p>
          </p:txBody>
        </p:sp>
        <p:sp>
          <p:nvSpPr>
            <p:cNvPr id="8202" name="AutoShape 105"/>
            <p:cNvSpPr>
              <a:spLocks noChangeArrowheads="1"/>
            </p:cNvSpPr>
            <p:nvPr/>
          </p:nvSpPr>
          <p:spPr bwMode="auto">
            <a:xfrm>
              <a:off x="1259" y="2977"/>
              <a:ext cx="1304" cy="608"/>
            </a:xfrm>
            <a:prstGeom prst="cube">
              <a:avLst>
                <a:gd name="adj" fmla="val 53384"/>
              </a:avLst>
            </a:prstGeom>
            <a:solidFill>
              <a:srgbClr val="66FF33"/>
            </a:solidFill>
            <a:ln w="952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sz="2400">
                <a:cs typeface="Times New Roman" pitchFamily="18" charset="0"/>
              </a:endParaRPr>
            </a:p>
          </p:txBody>
        </p:sp>
        <p:sp>
          <p:nvSpPr>
            <p:cNvPr id="8203" name="AutoShape 106"/>
            <p:cNvSpPr>
              <a:spLocks noChangeArrowheads="1"/>
            </p:cNvSpPr>
            <p:nvPr/>
          </p:nvSpPr>
          <p:spPr bwMode="auto">
            <a:xfrm>
              <a:off x="1259" y="2033"/>
              <a:ext cx="1304" cy="1565"/>
            </a:xfrm>
            <a:prstGeom prst="cube">
              <a:avLst>
                <a:gd name="adj" fmla="val 25000"/>
              </a:avLst>
            </a:prstGeom>
            <a:solidFill>
              <a:srgbClr val="FFFFFF">
                <a:alpha val="10196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pt-BR" sz="2400">
                  <a:cs typeface="Times New Roman" pitchFamily="18" charset="0"/>
                </a:rPr>
                <a:t>Recursos </a:t>
              </a:r>
            </a:p>
            <a:p>
              <a:r>
                <a:rPr lang="pt-BR" sz="2400">
                  <a:cs typeface="Times New Roman" pitchFamily="18" charset="0"/>
                </a:rPr>
                <a:t>naturais</a:t>
              </a:r>
            </a:p>
          </p:txBody>
        </p:sp>
        <p:sp>
          <p:nvSpPr>
            <p:cNvPr id="8204" name="AutoShape 107"/>
            <p:cNvSpPr>
              <a:spLocks noChangeArrowheads="1"/>
            </p:cNvSpPr>
            <p:nvPr/>
          </p:nvSpPr>
          <p:spPr bwMode="auto">
            <a:xfrm rot="5400000">
              <a:off x="380" y="2618"/>
              <a:ext cx="1174" cy="3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7 w 21600"/>
                <a:gd name="T13" fmla="*/ 5416 h 21600"/>
                <a:gd name="T14" fmla="*/ 18895 w 21600"/>
                <a:gd name="T15" fmla="*/ 161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05" name="AutoShape 108"/>
            <p:cNvSpPr>
              <a:spLocks noChangeArrowheads="1"/>
            </p:cNvSpPr>
            <p:nvPr/>
          </p:nvSpPr>
          <p:spPr bwMode="auto">
            <a:xfrm>
              <a:off x="3345" y="2375"/>
              <a:ext cx="1304" cy="1217"/>
            </a:xfrm>
            <a:prstGeom prst="cube">
              <a:avLst>
                <a:gd name="adj" fmla="val 26694"/>
              </a:avLst>
            </a:prstGeom>
            <a:solidFill>
              <a:srgbClr val="996633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sz="2400">
                <a:cs typeface="Times New Roman" pitchFamily="18" charset="0"/>
              </a:endParaRPr>
            </a:p>
          </p:txBody>
        </p:sp>
        <p:sp>
          <p:nvSpPr>
            <p:cNvPr id="8206" name="AutoShape 109"/>
            <p:cNvSpPr>
              <a:spLocks noChangeArrowheads="1"/>
            </p:cNvSpPr>
            <p:nvPr/>
          </p:nvSpPr>
          <p:spPr bwMode="auto">
            <a:xfrm>
              <a:off x="3345" y="2033"/>
              <a:ext cx="1304" cy="1565"/>
            </a:xfrm>
            <a:prstGeom prst="cube">
              <a:avLst>
                <a:gd name="adj" fmla="val 25000"/>
              </a:avLst>
            </a:prstGeom>
            <a:solidFill>
              <a:srgbClr val="FFFFFF">
                <a:alpha val="10196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pt-BR" sz="2400">
                  <a:cs typeface="Times New Roman" pitchFamily="18" charset="0"/>
                </a:rPr>
                <a:t>Rejeitos</a:t>
              </a:r>
            </a:p>
          </p:txBody>
        </p:sp>
        <p:sp>
          <p:nvSpPr>
            <p:cNvPr id="8207" name="AutoShape 110"/>
            <p:cNvSpPr>
              <a:spLocks noChangeArrowheads="1"/>
            </p:cNvSpPr>
            <p:nvPr/>
          </p:nvSpPr>
          <p:spPr bwMode="auto">
            <a:xfrm rot="16200000" flipV="1">
              <a:off x="4417" y="2392"/>
              <a:ext cx="1174" cy="3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7 w 21600"/>
                <a:gd name="T13" fmla="*/ 5416 h 21600"/>
                <a:gd name="T14" fmla="*/ 18895 w 21600"/>
                <a:gd name="T15" fmla="*/ 161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4" name="Group 111"/>
            <p:cNvGrpSpPr>
              <a:grpSpLocks/>
            </p:cNvGrpSpPr>
            <p:nvPr/>
          </p:nvGrpSpPr>
          <p:grpSpPr bwMode="auto">
            <a:xfrm>
              <a:off x="3406" y="1352"/>
              <a:ext cx="699" cy="739"/>
              <a:chOff x="3512" y="1570"/>
              <a:chExt cx="729" cy="771"/>
            </a:xfrm>
          </p:grpSpPr>
          <p:sp>
            <p:nvSpPr>
              <p:cNvPr id="8210" name="Freeform 112"/>
              <p:cNvSpPr>
                <a:spLocks/>
              </p:cNvSpPr>
              <p:nvPr/>
            </p:nvSpPr>
            <p:spPr bwMode="auto">
              <a:xfrm>
                <a:off x="3512" y="1570"/>
                <a:ext cx="729" cy="516"/>
              </a:xfrm>
              <a:custGeom>
                <a:avLst/>
                <a:gdLst>
                  <a:gd name="T0" fmla="*/ 0 w 2162"/>
                  <a:gd name="T1" fmla="*/ 0 h 1530"/>
                  <a:gd name="T2" fmla="*/ 0 w 2162"/>
                  <a:gd name="T3" fmla="*/ 0 h 1530"/>
                  <a:gd name="T4" fmla="*/ 0 w 2162"/>
                  <a:gd name="T5" fmla="*/ 0 h 1530"/>
                  <a:gd name="T6" fmla="*/ 0 w 2162"/>
                  <a:gd name="T7" fmla="*/ 0 h 1530"/>
                  <a:gd name="T8" fmla="*/ 0 w 2162"/>
                  <a:gd name="T9" fmla="*/ 0 h 1530"/>
                  <a:gd name="T10" fmla="*/ 0 w 2162"/>
                  <a:gd name="T11" fmla="*/ 0 h 1530"/>
                  <a:gd name="T12" fmla="*/ 0 w 2162"/>
                  <a:gd name="T13" fmla="*/ 0 h 1530"/>
                  <a:gd name="T14" fmla="*/ 0 w 2162"/>
                  <a:gd name="T15" fmla="*/ 0 h 1530"/>
                  <a:gd name="T16" fmla="*/ 0 w 2162"/>
                  <a:gd name="T17" fmla="*/ 0 h 1530"/>
                  <a:gd name="T18" fmla="*/ 0 w 2162"/>
                  <a:gd name="T19" fmla="*/ 0 h 1530"/>
                  <a:gd name="T20" fmla="*/ 0 w 2162"/>
                  <a:gd name="T21" fmla="*/ 0 h 1530"/>
                  <a:gd name="T22" fmla="*/ 0 w 2162"/>
                  <a:gd name="T23" fmla="*/ 0 h 1530"/>
                  <a:gd name="T24" fmla="*/ 0 w 2162"/>
                  <a:gd name="T25" fmla="*/ 0 h 1530"/>
                  <a:gd name="T26" fmla="*/ 0 w 2162"/>
                  <a:gd name="T27" fmla="*/ 0 h 1530"/>
                  <a:gd name="T28" fmla="*/ 0 w 2162"/>
                  <a:gd name="T29" fmla="*/ 0 h 1530"/>
                  <a:gd name="T30" fmla="*/ 0 w 2162"/>
                  <a:gd name="T31" fmla="*/ 0 h 1530"/>
                  <a:gd name="T32" fmla="*/ 0 w 2162"/>
                  <a:gd name="T33" fmla="*/ 0 h 1530"/>
                  <a:gd name="T34" fmla="*/ 0 w 2162"/>
                  <a:gd name="T35" fmla="*/ 0 h 1530"/>
                  <a:gd name="T36" fmla="*/ 0 w 2162"/>
                  <a:gd name="T37" fmla="*/ 0 h 1530"/>
                  <a:gd name="T38" fmla="*/ 0 w 2162"/>
                  <a:gd name="T39" fmla="*/ 0 h 1530"/>
                  <a:gd name="T40" fmla="*/ 0 w 2162"/>
                  <a:gd name="T41" fmla="*/ 0 h 1530"/>
                  <a:gd name="T42" fmla="*/ 0 w 2162"/>
                  <a:gd name="T43" fmla="*/ 0 h 1530"/>
                  <a:gd name="T44" fmla="*/ 0 w 2162"/>
                  <a:gd name="T45" fmla="*/ 0 h 1530"/>
                  <a:gd name="T46" fmla="*/ 0 w 2162"/>
                  <a:gd name="T47" fmla="*/ 0 h 1530"/>
                  <a:gd name="T48" fmla="*/ 0 w 2162"/>
                  <a:gd name="T49" fmla="*/ 0 h 1530"/>
                  <a:gd name="T50" fmla="*/ 0 w 2162"/>
                  <a:gd name="T51" fmla="*/ 0 h 1530"/>
                  <a:gd name="T52" fmla="*/ 0 w 2162"/>
                  <a:gd name="T53" fmla="*/ 0 h 1530"/>
                  <a:gd name="T54" fmla="*/ 0 w 2162"/>
                  <a:gd name="T55" fmla="*/ 0 h 1530"/>
                  <a:gd name="T56" fmla="*/ 0 w 2162"/>
                  <a:gd name="T57" fmla="*/ 0 h 1530"/>
                  <a:gd name="T58" fmla="*/ 0 w 2162"/>
                  <a:gd name="T59" fmla="*/ 0 h 1530"/>
                  <a:gd name="T60" fmla="*/ 0 w 2162"/>
                  <a:gd name="T61" fmla="*/ 0 h 1530"/>
                  <a:gd name="T62" fmla="*/ 0 w 2162"/>
                  <a:gd name="T63" fmla="*/ 0 h 1530"/>
                  <a:gd name="T64" fmla="*/ 0 w 2162"/>
                  <a:gd name="T65" fmla="*/ 0 h 1530"/>
                  <a:gd name="T66" fmla="*/ 0 w 2162"/>
                  <a:gd name="T67" fmla="*/ 0 h 1530"/>
                  <a:gd name="T68" fmla="*/ 0 w 2162"/>
                  <a:gd name="T69" fmla="*/ 0 h 1530"/>
                  <a:gd name="T70" fmla="*/ 0 w 2162"/>
                  <a:gd name="T71" fmla="*/ 0 h 1530"/>
                  <a:gd name="T72" fmla="*/ 0 w 2162"/>
                  <a:gd name="T73" fmla="*/ 0 h 1530"/>
                  <a:gd name="T74" fmla="*/ 0 w 2162"/>
                  <a:gd name="T75" fmla="*/ 0 h 1530"/>
                  <a:gd name="T76" fmla="*/ 0 w 2162"/>
                  <a:gd name="T77" fmla="*/ 0 h 1530"/>
                  <a:gd name="T78" fmla="*/ 0 w 2162"/>
                  <a:gd name="T79" fmla="*/ 0 h 1530"/>
                  <a:gd name="T80" fmla="*/ 0 w 2162"/>
                  <a:gd name="T81" fmla="*/ 0 h 1530"/>
                  <a:gd name="T82" fmla="*/ 0 w 2162"/>
                  <a:gd name="T83" fmla="*/ 0 h 1530"/>
                  <a:gd name="T84" fmla="*/ 0 w 2162"/>
                  <a:gd name="T85" fmla="*/ 0 h 1530"/>
                  <a:gd name="T86" fmla="*/ 0 w 2162"/>
                  <a:gd name="T87" fmla="*/ 0 h 1530"/>
                  <a:gd name="T88" fmla="*/ 0 w 2162"/>
                  <a:gd name="T89" fmla="*/ 0 h 1530"/>
                  <a:gd name="T90" fmla="*/ 0 w 2162"/>
                  <a:gd name="T91" fmla="*/ 0 h 1530"/>
                  <a:gd name="T92" fmla="*/ 0 w 2162"/>
                  <a:gd name="T93" fmla="*/ 0 h 1530"/>
                  <a:gd name="T94" fmla="*/ 0 w 2162"/>
                  <a:gd name="T95" fmla="*/ 0 h 1530"/>
                  <a:gd name="T96" fmla="*/ 0 w 2162"/>
                  <a:gd name="T97" fmla="*/ 0 h 1530"/>
                  <a:gd name="T98" fmla="*/ 0 w 2162"/>
                  <a:gd name="T99" fmla="*/ 0 h 1530"/>
                  <a:gd name="T100" fmla="*/ 0 w 2162"/>
                  <a:gd name="T101" fmla="*/ 0 h 1530"/>
                  <a:gd name="T102" fmla="*/ 0 w 2162"/>
                  <a:gd name="T103" fmla="*/ 0 h 1530"/>
                  <a:gd name="T104" fmla="*/ 0 w 2162"/>
                  <a:gd name="T105" fmla="*/ 0 h 1530"/>
                  <a:gd name="T106" fmla="*/ 0 w 2162"/>
                  <a:gd name="T107" fmla="*/ 0 h 1530"/>
                  <a:gd name="T108" fmla="*/ 0 w 2162"/>
                  <a:gd name="T109" fmla="*/ 0 h 1530"/>
                  <a:gd name="T110" fmla="*/ 0 w 2162"/>
                  <a:gd name="T111" fmla="*/ 0 h 1530"/>
                  <a:gd name="T112" fmla="*/ 0 w 2162"/>
                  <a:gd name="T113" fmla="*/ 0 h 1530"/>
                  <a:gd name="T114" fmla="*/ 0 w 2162"/>
                  <a:gd name="T115" fmla="*/ 0 h 1530"/>
                  <a:gd name="T116" fmla="*/ 0 w 2162"/>
                  <a:gd name="T117" fmla="*/ 0 h 1530"/>
                  <a:gd name="T118" fmla="*/ 0 w 2162"/>
                  <a:gd name="T119" fmla="*/ 0 h 1530"/>
                  <a:gd name="T120" fmla="*/ 0 w 2162"/>
                  <a:gd name="T121" fmla="*/ 0 h 153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162"/>
                  <a:gd name="T184" fmla="*/ 0 h 1530"/>
                  <a:gd name="T185" fmla="*/ 2162 w 2162"/>
                  <a:gd name="T186" fmla="*/ 1530 h 153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162" h="1530">
                    <a:moveTo>
                      <a:pt x="2103" y="973"/>
                    </a:moveTo>
                    <a:lnTo>
                      <a:pt x="2087" y="954"/>
                    </a:lnTo>
                    <a:lnTo>
                      <a:pt x="2070" y="936"/>
                    </a:lnTo>
                    <a:lnTo>
                      <a:pt x="2050" y="921"/>
                    </a:lnTo>
                    <a:lnTo>
                      <a:pt x="2030" y="908"/>
                    </a:lnTo>
                    <a:lnTo>
                      <a:pt x="2009" y="896"/>
                    </a:lnTo>
                    <a:lnTo>
                      <a:pt x="1987" y="887"/>
                    </a:lnTo>
                    <a:lnTo>
                      <a:pt x="1965" y="878"/>
                    </a:lnTo>
                    <a:lnTo>
                      <a:pt x="1944" y="871"/>
                    </a:lnTo>
                    <a:lnTo>
                      <a:pt x="1925" y="865"/>
                    </a:lnTo>
                    <a:lnTo>
                      <a:pt x="1905" y="860"/>
                    </a:lnTo>
                    <a:lnTo>
                      <a:pt x="1888" y="857"/>
                    </a:lnTo>
                    <a:lnTo>
                      <a:pt x="1873" y="855"/>
                    </a:lnTo>
                    <a:lnTo>
                      <a:pt x="1860" y="853"/>
                    </a:lnTo>
                    <a:lnTo>
                      <a:pt x="1850" y="852"/>
                    </a:lnTo>
                    <a:lnTo>
                      <a:pt x="1843" y="851"/>
                    </a:lnTo>
                    <a:lnTo>
                      <a:pt x="1840" y="851"/>
                    </a:lnTo>
                    <a:lnTo>
                      <a:pt x="1838" y="851"/>
                    </a:lnTo>
                    <a:lnTo>
                      <a:pt x="1837" y="851"/>
                    </a:lnTo>
                    <a:lnTo>
                      <a:pt x="1390" y="851"/>
                    </a:lnTo>
                    <a:lnTo>
                      <a:pt x="1380" y="837"/>
                    </a:lnTo>
                    <a:lnTo>
                      <a:pt x="1370" y="825"/>
                    </a:lnTo>
                    <a:lnTo>
                      <a:pt x="1358" y="812"/>
                    </a:lnTo>
                    <a:lnTo>
                      <a:pt x="1345" y="800"/>
                    </a:lnTo>
                    <a:lnTo>
                      <a:pt x="1333" y="789"/>
                    </a:lnTo>
                    <a:lnTo>
                      <a:pt x="1320" y="779"/>
                    </a:lnTo>
                    <a:lnTo>
                      <a:pt x="1306" y="768"/>
                    </a:lnTo>
                    <a:lnTo>
                      <a:pt x="1291" y="759"/>
                    </a:lnTo>
                    <a:lnTo>
                      <a:pt x="1291" y="757"/>
                    </a:lnTo>
                    <a:lnTo>
                      <a:pt x="1291" y="756"/>
                    </a:lnTo>
                    <a:lnTo>
                      <a:pt x="1291" y="753"/>
                    </a:lnTo>
                    <a:lnTo>
                      <a:pt x="1291" y="752"/>
                    </a:lnTo>
                    <a:lnTo>
                      <a:pt x="1291" y="617"/>
                    </a:lnTo>
                    <a:lnTo>
                      <a:pt x="1289" y="600"/>
                    </a:lnTo>
                    <a:lnTo>
                      <a:pt x="1283" y="585"/>
                    </a:lnTo>
                    <a:lnTo>
                      <a:pt x="1274" y="570"/>
                    </a:lnTo>
                    <a:lnTo>
                      <a:pt x="1261" y="557"/>
                    </a:lnTo>
                    <a:lnTo>
                      <a:pt x="1244" y="546"/>
                    </a:lnTo>
                    <a:lnTo>
                      <a:pt x="1225" y="536"/>
                    </a:lnTo>
                    <a:lnTo>
                      <a:pt x="1201" y="526"/>
                    </a:lnTo>
                    <a:lnTo>
                      <a:pt x="1175" y="519"/>
                    </a:lnTo>
                    <a:lnTo>
                      <a:pt x="1175" y="311"/>
                    </a:lnTo>
                    <a:lnTo>
                      <a:pt x="1180" y="306"/>
                    </a:lnTo>
                    <a:lnTo>
                      <a:pt x="1184" y="302"/>
                    </a:lnTo>
                    <a:lnTo>
                      <a:pt x="1189" y="297"/>
                    </a:lnTo>
                    <a:lnTo>
                      <a:pt x="1193" y="293"/>
                    </a:lnTo>
                    <a:lnTo>
                      <a:pt x="1208" y="297"/>
                    </a:lnTo>
                    <a:lnTo>
                      <a:pt x="1223" y="301"/>
                    </a:lnTo>
                    <a:lnTo>
                      <a:pt x="1237" y="304"/>
                    </a:lnTo>
                    <a:lnTo>
                      <a:pt x="1252" y="309"/>
                    </a:lnTo>
                    <a:lnTo>
                      <a:pt x="1267" y="312"/>
                    </a:lnTo>
                    <a:lnTo>
                      <a:pt x="1282" y="314"/>
                    </a:lnTo>
                    <a:lnTo>
                      <a:pt x="1297" y="318"/>
                    </a:lnTo>
                    <a:lnTo>
                      <a:pt x="1311" y="320"/>
                    </a:lnTo>
                    <a:lnTo>
                      <a:pt x="1325" y="323"/>
                    </a:lnTo>
                    <a:lnTo>
                      <a:pt x="1337" y="325"/>
                    </a:lnTo>
                    <a:lnTo>
                      <a:pt x="1350" y="326"/>
                    </a:lnTo>
                    <a:lnTo>
                      <a:pt x="1362" y="328"/>
                    </a:lnTo>
                    <a:lnTo>
                      <a:pt x="1373" y="329"/>
                    </a:lnTo>
                    <a:lnTo>
                      <a:pt x="1382" y="329"/>
                    </a:lnTo>
                    <a:lnTo>
                      <a:pt x="1392" y="331"/>
                    </a:lnTo>
                    <a:lnTo>
                      <a:pt x="1400" y="331"/>
                    </a:lnTo>
                    <a:lnTo>
                      <a:pt x="1416" y="329"/>
                    </a:lnTo>
                    <a:lnTo>
                      <a:pt x="1432" y="327"/>
                    </a:lnTo>
                    <a:lnTo>
                      <a:pt x="1448" y="324"/>
                    </a:lnTo>
                    <a:lnTo>
                      <a:pt x="1463" y="318"/>
                    </a:lnTo>
                    <a:lnTo>
                      <a:pt x="1477" y="311"/>
                    </a:lnTo>
                    <a:lnTo>
                      <a:pt x="1491" y="303"/>
                    </a:lnTo>
                    <a:lnTo>
                      <a:pt x="1503" y="294"/>
                    </a:lnTo>
                    <a:lnTo>
                      <a:pt x="1516" y="282"/>
                    </a:lnTo>
                    <a:lnTo>
                      <a:pt x="1527" y="270"/>
                    </a:lnTo>
                    <a:lnTo>
                      <a:pt x="1537" y="257"/>
                    </a:lnTo>
                    <a:lnTo>
                      <a:pt x="1545" y="243"/>
                    </a:lnTo>
                    <a:lnTo>
                      <a:pt x="1552" y="229"/>
                    </a:lnTo>
                    <a:lnTo>
                      <a:pt x="1557" y="214"/>
                    </a:lnTo>
                    <a:lnTo>
                      <a:pt x="1561" y="198"/>
                    </a:lnTo>
                    <a:lnTo>
                      <a:pt x="1563" y="182"/>
                    </a:lnTo>
                    <a:lnTo>
                      <a:pt x="1564" y="166"/>
                    </a:lnTo>
                    <a:lnTo>
                      <a:pt x="1563" y="150"/>
                    </a:lnTo>
                    <a:lnTo>
                      <a:pt x="1561" y="132"/>
                    </a:lnTo>
                    <a:lnTo>
                      <a:pt x="1557" y="117"/>
                    </a:lnTo>
                    <a:lnTo>
                      <a:pt x="1552" y="101"/>
                    </a:lnTo>
                    <a:lnTo>
                      <a:pt x="1545" y="88"/>
                    </a:lnTo>
                    <a:lnTo>
                      <a:pt x="1537" y="74"/>
                    </a:lnTo>
                    <a:lnTo>
                      <a:pt x="1527" y="61"/>
                    </a:lnTo>
                    <a:lnTo>
                      <a:pt x="1516" y="48"/>
                    </a:lnTo>
                    <a:lnTo>
                      <a:pt x="1503" y="37"/>
                    </a:lnTo>
                    <a:lnTo>
                      <a:pt x="1491" y="28"/>
                    </a:lnTo>
                    <a:lnTo>
                      <a:pt x="1477" y="20"/>
                    </a:lnTo>
                    <a:lnTo>
                      <a:pt x="1463" y="13"/>
                    </a:lnTo>
                    <a:lnTo>
                      <a:pt x="1448" y="7"/>
                    </a:lnTo>
                    <a:lnTo>
                      <a:pt x="1432" y="3"/>
                    </a:lnTo>
                    <a:lnTo>
                      <a:pt x="1416" y="1"/>
                    </a:lnTo>
                    <a:lnTo>
                      <a:pt x="1400" y="0"/>
                    </a:lnTo>
                    <a:lnTo>
                      <a:pt x="1392" y="0"/>
                    </a:lnTo>
                    <a:lnTo>
                      <a:pt x="1382" y="1"/>
                    </a:lnTo>
                    <a:lnTo>
                      <a:pt x="1371" y="1"/>
                    </a:lnTo>
                    <a:lnTo>
                      <a:pt x="1359" y="3"/>
                    </a:lnTo>
                    <a:lnTo>
                      <a:pt x="1347" y="5"/>
                    </a:lnTo>
                    <a:lnTo>
                      <a:pt x="1333" y="7"/>
                    </a:lnTo>
                    <a:lnTo>
                      <a:pt x="1319" y="9"/>
                    </a:lnTo>
                    <a:lnTo>
                      <a:pt x="1304" y="12"/>
                    </a:lnTo>
                    <a:lnTo>
                      <a:pt x="1288" y="15"/>
                    </a:lnTo>
                    <a:lnTo>
                      <a:pt x="1272" y="17"/>
                    </a:lnTo>
                    <a:lnTo>
                      <a:pt x="1256" y="22"/>
                    </a:lnTo>
                    <a:lnTo>
                      <a:pt x="1239" y="25"/>
                    </a:lnTo>
                    <a:lnTo>
                      <a:pt x="1222" y="30"/>
                    </a:lnTo>
                    <a:lnTo>
                      <a:pt x="1206" y="33"/>
                    </a:lnTo>
                    <a:lnTo>
                      <a:pt x="1189" y="39"/>
                    </a:lnTo>
                    <a:lnTo>
                      <a:pt x="1173" y="44"/>
                    </a:lnTo>
                    <a:lnTo>
                      <a:pt x="1161" y="36"/>
                    </a:lnTo>
                    <a:lnTo>
                      <a:pt x="1148" y="28"/>
                    </a:lnTo>
                    <a:lnTo>
                      <a:pt x="1136" y="21"/>
                    </a:lnTo>
                    <a:lnTo>
                      <a:pt x="1122" y="16"/>
                    </a:lnTo>
                    <a:lnTo>
                      <a:pt x="1108" y="12"/>
                    </a:lnTo>
                    <a:lnTo>
                      <a:pt x="1094" y="8"/>
                    </a:lnTo>
                    <a:lnTo>
                      <a:pt x="1081" y="7"/>
                    </a:lnTo>
                    <a:lnTo>
                      <a:pt x="1066" y="6"/>
                    </a:lnTo>
                    <a:lnTo>
                      <a:pt x="1051" y="7"/>
                    </a:lnTo>
                    <a:lnTo>
                      <a:pt x="1036" y="8"/>
                    </a:lnTo>
                    <a:lnTo>
                      <a:pt x="1021" y="12"/>
                    </a:lnTo>
                    <a:lnTo>
                      <a:pt x="1007" y="16"/>
                    </a:lnTo>
                    <a:lnTo>
                      <a:pt x="993" y="22"/>
                    </a:lnTo>
                    <a:lnTo>
                      <a:pt x="979" y="29"/>
                    </a:lnTo>
                    <a:lnTo>
                      <a:pt x="966" y="37"/>
                    </a:lnTo>
                    <a:lnTo>
                      <a:pt x="955" y="46"/>
                    </a:lnTo>
                    <a:lnTo>
                      <a:pt x="939" y="41"/>
                    </a:lnTo>
                    <a:lnTo>
                      <a:pt x="922" y="36"/>
                    </a:lnTo>
                    <a:lnTo>
                      <a:pt x="904" y="31"/>
                    </a:lnTo>
                    <a:lnTo>
                      <a:pt x="888" y="28"/>
                    </a:lnTo>
                    <a:lnTo>
                      <a:pt x="871" y="23"/>
                    </a:lnTo>
                    <a:lnTo>
                      <a:pt x="854" y="20"/>
                    </a:lnTo>
                    <a:lnTo>
                      <a:pt x="837" y="16"/>
                    </a:lnTo>
                    <a:lnTo>
                      <a:pt x="820" y="13"/>
                    </a:lnTo>
                    <a:lnTo>
                      <a:pt x="805" y="10"/>
                    </a:lnTo>
                    <a:lnTo>
                      <a:pt x="790" y="7"/>
                    </a:lnTo>
                    <a:lnTo>
                      <a:pt x="775" y="5"/>
                    </a:lnTo>
                    <a:lnTo>
                      <a:pt x="763" y="3"/>
                    </a:lnTo>
                    <a:lnTo>
                      <a:pt x="750" y="2"/>
                    </a:lnTo>
                    <a:lnTo>
                      <a:pt x="738" y="1"/>
                    </a:lnTo>
                    <a:lnTo>
                      <a:pt x="728" y="0"/>
                    </a:lnTo>
                    <a:lnTo>
                      <a:pt x="720" y="0"/>
                    </a:lnTo>
                    <a:lnTo>
                      <a:pt x="687" y="3"/>
                    </a:lnTo>
                    <a:lnTo>
                      <a:pt x="655" y="13"/>
                    </a:lnTo>
                    <a:lnTo>
                      <a:pt x="628" y="29"/>
                    </a:lnTo>
                    <a:lnTo>
                      <a:pt x="604" y="48"/>
                    </a:lnTo>
                    <a:lnTo>
                      <a:pt x="583" y="74"/>
                    </a:lnTo>
                    <a:lnTo>
                      <a:pt x="568" y="101"/>
                    </a:lnTo>
                    <a:lnTo>
                      <a:pt x="559" y="132"/>
                    </a:lnTo>
                    <a:lnTo>
                      <a:pt x="555" y="166"/>
                    </a:lnTo>
                    <a:lnTo>
                      <a:pt x="556" y="182"/>
                    </a:lnTo>
                    <a:lnTo>
                      <a:pt x="559" y="198"/>
                    </a:lnTo>
                    <a:lnTo>
                      <a:pt x="562" y="214"/>
                    </a:lnTo>
                    <a:lnTo>
                      <a:pt x="568" y="229"/>
                    </a:lnTo>
                    <a:lnTo>
                      <a:pt x="575" y="243"/>
                    </a:lnTo>
                    <a:lnTo>
                      <a:pt x="583" y="257"/>
                    </a:lnTo>
                    <a:lnTo>
                      <a:pt x="592" y="270"/>
                    </a:lnTo>
                    <a:lnTo>
                      <a:pt x="604" y="282"/>
                    </a:lnTo>
                    <a:lnTo>
                      <a:pt x="616" y="294"/>
                    </a:lnTo>
                    <a:lnTo>
                      <a:pt x="629" y="303"/>
                    </a:lnTo>
                    <a:lnTo>
                      <a:pt x="643" y="311"/>
                    </a:lnTo>
                    <a:lnTo>
                      <a:pt x="657" y="318"/>
                    </a:lnTo>
                    <a:lnTo>
                      <a:pt x="672" y="324"/>
                    </a:lnTo>
                    <a:lnTo>
                      <a:pt x="688" y="327"/>
                    </a:lnTo>
                    <a:lnTo>
                      <a:pt x="704" y="329"/>
                    </a:lnTo>
                    <a:lnTo>
                      <a:pt x="720" y="331"/>
                    </a:lnTo>
                    <a:lnTo>
                      <a:pt x="728" y="331"/>
                    </a:lnTo>
                    <a:lnTo>
                      <a:pt x="738" y="329"/>
                    </a:lnTo>
                    <a:lnTo>
                      <a:pt x="749" y="329"/>
                    </a:lnTo>
                    <a:lnTo>
                      <a:pt x="760" y="327"/>
                    </a:lnTo>
                    <a:lnTo>
                      <a:pt x="773" y="326"/>
                    </a:lnTo>
                    <a:lnTo>
                      <a:pt x="786" y="324"/>
                    </a:lnTo>
                    <a:lnTo>
                      <a:pt x="799" y="323"/>
                    </a:lnTo>
                    <a:lnTo>
                      <a:pt x="813" y="319"/>
                    </a:lnTo>
                    <a:lnTo>
                      <a:pt x="828" y="317"/>
                    </a:lnTo>
                    <a:lnTo>
                      <a:pt x="843" y="313"/>
                    </a:lnTo>
                    <a:lnTo>
                      <a:pt x="858" y="310"/>
                    </a:lnTo>
                    <a:lnTo>
                      <a:pt x="873" y="306"/>
                    </a:lnTo>
                    <a:lnTo>
                      <a:pt x="889" y="303"/>
                    </a:lnTo>
                    <a:lnTo>
                      <a:pt x="904" y="299"/>
                    </a:lnTo>
                    <a:lnTo>
                      <a:pt x="920" y="295"/>
                    </a:lnTo>
                    <a:lnTo>
                      <a:pt x="935" y="290"/>
                    </a:lnTo>
                    <a:lnTo>
                      <a:pt x="942" y="298"/>
                    </a:lnTo>
                    <a:lnTo>
                      <a:pt x="949" y="305"/>
                    </a:lnTo>
                    <a:lnTo>
                      <a:pt x="957" y="312"/>
                    </a:lnTo>
                    <a:lnTo>
                      <a:pt x="965" y="318"/>
                    </a:lnTo>
                    <a:lnTo>
                      <a:pt x="965" y="524"/>
                    </a:lnTo>
                    <a:lnTo>
                      <a:pt x="942" y="532"/>
                    </a:lnTo>
                    <a:lnTo>
                      <a:pt x="923" y="540"/>
                    </a:lnTo>
                    <a:lnTo>
                      <a:pt x="905" y="551"/>
                    </a:lnTo>
                    <a:lnTo>
                      <a:pt x="892" y="562"/>
                    </a:lnTo>
                    <a:lnTo>
                      <a:pt x="880" y="575"/>
                    </a:lnTo>
                    <a:lnTo>
                      <a:pt x="872" y="587"/>
                    </a:lnTo>
                    <a:lnTo>
                      <a:pt x="866" y="602"/>
                    </a:lnTo>
                    <a:lnTo>
                      <a:pt x="865" y="617"/>
                    </a:lnTo>
                    <a:lnTo>
                      <a:pt x="865" y="752"/>
                    </a:lnTo>
                    <a:lnTo>
                      <a:pt x="865" y="753"/>
                    </a:lnTo>
                    <a:lnTo>
                      <a:pt x="865" y="756"/>
                    </a:lnTo>
                    <a:lnTo>
                      <a:pt x="865" y="757"/>
                    </a:lnTo>
                    <a:lnTo>
                      <a:pt x="866" y="759"/>
                    </a:lnTo>
                    <a:lnTo>
                      <a:pt x="856" y="766"/>
                    </a:lnTo>
                    <a:lnTo>
                      <a:pt x="846" y="774"/>
                    </a:lnTo>
                    <a:lnTo>
                      <a:pt x="835" y="781"/>
                    </a:lnTo>
                    <a:lnTo>
                      <a:pt x="825" y="789"/>
                    </a:lnTo>
                    <a:lnTo>
                      <a:pt x="816" y="798"/>
                    </a:lnTo>
                    <a:lnTo>
                      <a:pt x="806" y="806"/>
                    </a:lnTo>
                    <a:lnTo>
                      <a:pt x="797" y="815"/>
                    </a:lnTo>
                    <a:lnTo>
                      <a:pt x="789" y="825"/>
                    </a:lnTo>
                    <a:lnTo>
                      <a:pt x="787" y="825"/>
                    </a:lnTo>
                    <a:lnTo>
                      <a:pt x="786" y="825"/>
                    </a:lnTo>
                    <a:lnTo>
                      <a:pt x="783" y="825"/>
                    </a:lnTo>
                    <a:lnTo>
                      <a:pt x="781" y="825"/>
                    </a:lnTo>
                    <a:lnTo>
                      <a:pt x="771" y="797"/>
                    </a:lnTo>
                    <a:lnTo>
                      <a:pt x="760" y="772"/>
                    </a:lnTo>
                    <a:lnTo>
                      <a:pt x="749" y="748"/>
                    </a:lnTo>
                    <a:lnTo>
                      <a:pt x="736" y="724"/>
                    </a:lnTo>
                    <a:lnTo>
                      <a:pt x="722" y="703"/>
                    </a:lnTo>
                    <a:lnTo>
                      <a:pt x="708" y="682"/>
                    </a:lnTo>
                    <a:lnTo>
                      <a:pt x="693" y="663"/>
                    </a:lnTo>
                    <a:lnTo>
                      <a:pt x="677" y="647"/>
                    </a:lnTo>
                    <a:lnTo>
                      <a:pt x="660" y="632"/>
                    </a:lnTo>
                    <a:lnTo>
                      <a:pt x="644" y="619"/>
                    </a:lnTo>
                    <a:lnTo>
                      <a:pt x="625" y="606"/>
                    </a:lnTo>
                    <a:lnTo>
                      <a:pt x="607" y="597"/>
                    </a:lnTo>
                    <a:lnTo>
                      <a:pt x="589" y="589"/>
                    </a:lnTo>
                    <a:lnTo>
                      <a:pt x="569" y="582"/>
                    </a:lnTo>
                    <a:lnTo>
                      <a:pt x="549" y="577"/>
                    </a:lnTo>
                    <a:lnTo>
                      <a:pt x="530" y="575"/>
                    </a:lnTo>
                    <a:lnTo>
                      <a:pt x="530" y="574"/>
                    </a:lnTo>
                    <a:lnTo>
                      <a:pt x="303" y="574"/>
                    </a:lnTo>
                    <a:lnTo>
                      <a:pt x="272" y="576"/>
                    </a:lnTo>
                    <a:lnTo>
                      <a:pt x="241" y="583"/>
                    </a:lnTo>
                    <a:lnTo>
                      <a:pt x="212" y="594"/>
                    </a:lnTo>
                    <a:lnTo>
                      <a:pt x="183" y="610"/>
                    </a:lnTo>
                    <a:lnTo>
                      <a:pt x="157" y="631"/>
                    </a:lnTo>
                    <a:lnTo>
                      <a:pt x="132" y="654"/>
                    </a:lnTo>
                    <a:lnTo>
                      <a:pt x="109" y="682"/>
                    </a:lnTo>
                    <a:lnTo>
                      <a:pt x="88" y="713"/>
                    </a:lnTo>
                    <a:lnTo>
                      <a:pt x="68" y="746"/>
                    </a:lnTo>
                    <a:lnTo>
                      <a:pt x="51" y="783"/>
                    </a:lnTo>
                    <a:lnTo>
                      <a:pt x="36" y="822"/>
                    </a:lnTo>
                    <a:lnTo>
                      <a:pt x="23" y="865"/>
                    </a:lnTo>
                    <a:lnTo>
                      <a:pt x="14" y="909"/>
                    </a:lnTo>
                    <a:lnTo>
                      <a:pt x="6" y="955"/>
                    </a:lnTo>
                    <a:lnTo>
                      <a:pt x="1" y="1003"/>
                    </a:lnTo>
                    <a:lnTo>
                      <a:pt x="0" y="1053"/>
                    </a:lnTo>
                    <a:lnTo>
                      <a:pt x="2" y="1114"/>
                    </a:lnTo>
                    <a:lnTo>
                      <a:pt x="9" y="1173"/>
                    </a:lnTo>
                    <a:lnTo>
                      <a:pt x="21" y="1230"/>
                    </a:lnTo>
                    <a:lnTo>
                      <a:pt x="37" y="1283"/>
                    </a:lnTo>
                    <a:lnTo>
                      <a:pt x="56" y="1334"/>
                    </a:lnTo>
                    <a:lnTo>
                      <a:pt x="81" y="1379"/>
                    </a:lnTo>
                    <a:lnTo>
                      <a:pt x="108" y="1420"/>
                    </a:lnTo>
                    <a:lnTo>
                      <a:pt x="139" y="1456"/>
                    </a:lnTo>
                    <a:lnTo>
                      <a:pt x="158" y="1473"/>
                    </a:lnTo>
                    <a:lnTo>
                      <a:pt x="177" y="1488"/>
                    </a:lnTo>
                    <a:lnTo>
                      <a:pt x="197" y="1501"/>
                    </a:lnTo>
                    <a:lnTo>
                      <a:pt x="218" y="1511"/>
                    </a:lnTo>
                    <a:lnTo>
                      <a:pt x="238" y="1519"/>
                    </a:lnTo>
                    <a:lnTo>
                      <a:pt x="259" y="1525"/>
                    </a:lnTo>
                    <a:lnTo>
                      <a:pt x="281" y="1528"/>
                    </a:lnTo>
                    <a:lnTo>
                      <a:pt x="303" y="1530"/>
                    </a:lnTo>
                    <a:lnTo>
                      <a:pt x="514" y="1530"/>
                    </a:lnTo>
                    <a:lnTo>
                      <a:pt x="534" y="1528"/>
                    </a:lnTo>
                    <a:lnTo>
                      <a:pt x="556" y="1525"/>
                    </a:lnTo>
                    <a:lnTo>
                      <a:pt x="576" y="1520"/>
                    </a:lnTo>
                    <a:lnTo>
                      <a:pt x="597" y="1512"/>
                    </a:lnTo>
                    <a:lnTo>
                      <a:pt x="615" y="1503"/>
                    </a:lnTo>
                    <a:lnTo>
                      <a:pt x="635" y="1492"/>
                    </a:lnTo>
                    <a:lnTo>
                      <a:pt x="653" y="1479"/>
                    </a:lnTo>
                    <a:lnTo>
                      <a:pt x="670" y="1463"/>
                    </a:lnTo>
                    <a:lnTo>
                      <a:pt x="687" y="1447"/>
                    </a:lnTo>
                    <a:lnTo>
                      <a:pt x="703" y="1427"/>
                    </a:lnTo>
                    <a:lnTo>
                      <a:pt x="718" y="1407"/>
                    </a:lnTo>
                    <a:lnTo>
                      <a:pt x="733" y="1386"/>
                    </a:lnTo>
                    <a:lnTo>
                      <a:pt x="745" y="1361"/>
                    </a:lnTo>
                    <a:lnTo>
                      <a:pt x="758" y="1336"/>
                    </a:lnTo>
                    <a:lnTo>
                      <a:pt x="769" y="1310"/>
                    </a:lnTo>
                    <a:lnTo>
                      <a:pt x="780" y="1282"/>
                    </a:lnTo>
                    <a:lnTo>
                      <a:pt x="786" y="1281"/>
                    </a:lnTo>
                    <a:lnTo>
                      <a:pt x="791" y="1281"/>
                    </a:lnTo>
                    <a:lnTo>
                      <a:pt x="797" y="1281"/>
                    </a:lnTo>
                    <a:lnTo>
                      <a:pt x="803" y="1282"/>
                    </a:lnTo>
                    <a:lnTo>
                      <a:pt x="817" y="1295"/>
                    </a:lnTo>
                    <a:lnTo>
                      <a:pt x="831" y="1307"/>
                    </a:lnTo>
                    <a:lnTo>
                      <a:pt x="846" y="1319"/>
                    </a:lnTo>
                    <a:lnTo>
                      <a:pt x="862" y="1329"/>
                    </a:lnTo>
                    <a:lnTo>
                      <a:pt x="878" y="1338"/>
                    </a:lnTo>
                    <a:lnTo>
                      <a:pt x="894" y="1348"/>
                    </a:lnTo>
                    <a:lnTo>
                      <a:pt x="911" y="1356"/>
                    </a:lnTo>
                    <a:lnTo>
                      <a:pt x="928" y="1364"/>
                    </a:lnTo>
                    <a:lnTo>
                      <a:pt x="947" y="1371"/>
                    </a:lnTo>
                    <a:lnTo>
                      <a:pt x="964" y="1376"/>
                    </a:lnTo>
                    <a:lnTo>
                      <a:pt x="984" y="1381"/>
                    </a:lnTo>
                    <a:lnTo>
                      <a:pt x="1002" y="1386"/>
                    </a:lnTo>
                    <a:lnTo>
                      <a:pt x="1021" y="1388"/>
                    </a:lnTo>
                    <a:lnTo>
                      <a:pt x="1040" y="1390"/>
                    </a:lnTo>
                    <a:lnTo>
                      <a:pt x="1060" y="1393"/>
                    </a:lnTo>
                    <a:lnTo>
                      <a:pt x="1079" y="1393"/>
                    </a:lnTo>
                    <a:lnTo>
                      <a:pt x="1107" y="1391"/>
                    </a:lnTo>
                    <a:lnTo>
                      <a:pt x="1135" y="1389"/>
                    </a:lnTo>
                    <a:lnTo>
                      <a:pt x="1162" y="1384"/>
                    </a:lnTo>
                    <a:lnTo>
                      <a:pt x="1189" y="1378"/>
                    </a:lnTo>
                    <a:lnTo>
                      <a:pt x="1214" y="1369"/>
                    </a:lnTo>
                    <a:lnTo>
                      <a:pt x="1239" y="1359"/>
                    </a:lnTo>
                    <a:lnTo>
                      <a:pt x="1264" y="1348"/>
                    </a:lnTo>
                    <a:lnTo>
                      <a:pt x="1287" y="1335"/>
                    </a:lnTo>
                    <a:lnTo>
                      <a:pt x="1309" y="1320"/>
                    </a:lnTo>
                    <a:lnTo>
                      <a:pt x="1329" y="1304"/>
                    </a:lnTo>
                    <a:lnTo>
                      <a:pt x="1349" y="1287"/>
                    </a:lnTo>
                    <a:lnTo>
                      <a:pt x="1367" y="1268"/>
                    </a:lnTo>
                    <a:lnTo>
                      <a:pt x="1385" y="1249"/>
                    </a:lnTo>
                    <a:lnTo>
                      <a:pt x="1400" y="1227"/>
                    </a:lnTo>
                    <a:lnTo>
                      <a:pt x="1413" y="1205"/>
                    </a:lnTo>
                    <a:lnTo>
                      <a:pt x="1425" y="1182"/>
                    </a:lnTo>
                    <a:lnTo>
                      <a:pt x="1731" y="1182"/>
                    </a:lnTo>
                    <a:lnTo>
                      <a:pt x="1736" y="1184"/>
                    </a:lnTo>
                    <a:lnTo>
                      <a:pt x="1743" y="1187"/>
                    </a:lnTo>
                    <a:lnTo>
                      <a:pt x="1751" y="1193"/>
                    </a:lnTo>
                    <a:lnTo>
                      <a:pt x="1760" y="1201"/>
                    </a:lnTo>
                    <a:lnTo>
                      <a:pt x="1765" y="1209"/>
                    </a:lnTo>
                    <a:lnTo>
                      <a:pt x="1767" y="1223"/>
                    </a:lnTo>
                    <a:lnTo>
                      <a:pt x="1769" y="1240"/>
                    </a:lnTo>
                    <a:lnTo>
                      <a:pt x="1769" y="1258"/>
                    </a:lnTo>
                    <a:lnTo>
                      <a:pt x="1768" y="1259"/>
                    </a:lnTo>
                    <a:lnTo>
                      <a:pt x="1768" y="1260"/>
                    </a:lnTo>
                    <a:lnTo>
                      <a:pt x="1768" y="1261"/>
                    </a:lnTo>
                    <a:lnTo>
                      <a:pt x="1768" y="1443"/>
                    </a:lnTo>
                    <a:lnTo>
                      <a:pt x="1776" y="1455"/>
                    </a:lnTo>
                    <a:lnTo>
                      <a:pt x="1779" y="1457"/>
                    </a:lnTo>
                    <a:lnTo>
                      <a:pt x="1782" y="1460"/>
                    </a:lnTo>
                    <a:lnTo>
                      <a:pt x="1785" y="1465"/>
                    </a:lnTo>
                    <a:lnTo>
                      <a:pt x="1791" y="1469"/>
                    </a:lnTo>
                    <a:lnTo>
                      <a:pt x="1798" y="1473"/>
                    </a:lnTo>
                    <a:lnTo>
                      <a:pt x="1805" y="1478"/>
                    </a:lnTo>
                    <a:lnTo>
                      <a:pt x="1814" y="1482"/>
                    </a:lnTo>
                    <a:lnTo>
                      <a:pt x="1825" y="1487"/>
                    </a:lnTo>
                    <a:lnTo>
                      <a:pt x="1837" y="1492"/>
                    </a:lnTo>
                    <a:lnTo>
                      <a:pt x="1851" y="1496"/>
                    </a:lnTo>
                    <a:lnTo>
                      <a:pt x="1866" y="1500"/>
                    </a:lnTo>
                    <a:lnTo>
                      <a:pt x="1885" y="1503"/>
                    </a:lnTo>
                    <a:lnTo>
                      <a:pt x="1904" y="1507"/>
                    </a:lnTo>
                    <a:lnTo>
                      <a:pt x="1925" y="1508"/>
                    </a:lnTo>
                    <a:lnTo>
                      <a:pt x="1949" y="1510"/>
                    </a:lnTo>
                    <a:lnTo>
                      <a:pt x="1976" y="1510"/>
                    </a:lnTo>
                    <a:lnTo>
                      <a:pt x="2027" y="1508"/>
                    </a:lnTo>
                    <a:lnTo>
                      <a:pt x="2069" y="1502"/>
                    </a:lnTo>
                    <a:lnTo>
                      <a:pt x="2100" y="1493"/>
                    </a:lnTo>
                    <a:lnTo>
                      <a:pt x="2124" y="1482"/>
                    </a:lnTo>
                    <a:lnTo>
                      <a:pt x="2140" y="1470"/>
                    </a:lnTo>
                    <a:lnTo>
                      <a:pt x="2151" y="1457"/>
                    </a:lnTo>
                    <a:lnTo>
                      <a:pt x="2156" y="1444"/>
                    </a:lnTo>
                    <a:lnTo>
                      <a:pt x="2159" y="1433"/>
                    </a:lnTo>
                    <a:lnTo>
                      <a:pt x="2159" y="1432"/>
                    </a:lnTo>
                    <a:lnTo>
                      <a:pt x="2159" y="1429"/>
                    </a:lnTo>
                    <a:lnTo>
                      <a:pt x="2159" y="1247"/>
                    </a:lnTo>
                    <a:lnTo>
                      <a:pt x="2160" y="1232"/>
                    </a:lnTo>
                    <a:lnTo>
                      <a:pt x="2162" y="1208"/>
                    </a:lnTo>
                    <a:lnTo>
                      <a:pt x="2162" y="1177"/>
                    </a:lnTo>
                    <a:lnTo>
                      <a:pt x="2160" y="1139"/>
                    </a:lnTo>
                    <a:lnTo>
                      <a:pt x="2154" y="1098"/>
                    </a:lnTo>
                    <a:lnTo>
                      <a:pt x="2144" y="1055"/>
                    </a:lnTo>
                    <a:lnTo>
                      <a:pt x="2126" y="1014"/>
                    </a:lnTo>
                    <a:lnTo>
                      <a:pt x="2103" y="9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11" name="Freeform 113"/>
              <p:cNvSpPr>
                <a:spLocks/>
              </p:cNvSpPr>
              <p:nvPr/>
            </p:nvSpPr>
            <p:spPr bwMode="auto">
              <a:xfrm>
                <a:off x="3909" y="1809"/>
                <a:ext cx="10" cy="18"/>
              </a:xfrm>
              <a:custGeom>
                <a:avLst/>
                <a:gdLst>
                  <a:gd name="T0" fmla="*/ 0 w 29"/>
                  <a:gd name="T1" fmla="*/ 0 h 55"/>
                  <a:gd name="T2" fmla="*/ 0 w 29"/>
                  <a:gd name="T3" fmla="*/ 0 h 55"/>
                  <a:gd name="T4" fmla="*/ 0 w 29"/>
                  <a:gd name="T5" fmla="*/ 0 h 55"/>
                  <a:gd name="T6" fmla="*/ 0 w 29"/>
                  <a:gd name="T7" fmla="*/ 0 h 55"/>
                  <a:gd name="T8" fmla="*/ 0 w 29"/>
                  <a:gd name="T9" fmla="*/ 0 h 55"/>
                  <a:gd name="T10" fmla="*/ 0 w 29"/>
                  <a:gd name="T11" fmla="*/ 0 h 55"/>
                  <a:gd name="T12" fmla="*/ 0 w 29"/>
                  <a:gd name="T13" fmla="*/ 0 h 55"/>
                  <a:gd name="T14" fmla="*/ 0 w 29"/>
                  <a:gd name="T15" fmla="*/ 0 h 55"/>
                  <a:gd name="T16" fmla="*/ 0 w 29"/>
                  <a:gd name="T17" fmla="*/ 0 h 55"/>
                  <a:gd name="T18" fmla="*/ 0 w 29"/>
                  <a:gd name="T19" fmla="*/ 0 h 55"/>
                  <a:gd name="T20" fmla="*/ 0 w 2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"/>
                  <a:gd name="T34" fmla="*/ 0 h 55"/>
                  <a:gd name="T35" fmla="*/ 29 w 2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" h="55">
                    <a:moveTo>
                      <a:pt x="29" y="41"/>
                    </a:moveTo>
                    <a:lnTo>
                      <a:pt x="25" y="44"/>
                    </a:lnTo>
                    <a:lnTo>
                      <a:pt x="19" y="47"/>
                    </a:lnTo>
                    <a:lnTo>
                      <a:pt x="11" y="51"/>
                    </a:lnTo>
                    <a:lnTo>
                      <a:pt x="0" y="55"/>
                    </a:lnTo>
                    <a:lnTo>
                      <a:pt x="0" y="8"/>
                    </a:lnTo>
                    <a:lnTo>
                      <a:pt x="8" y="6"/>
                    </a:lnTo>
                    <a:lnTo>
                      <a:pt x="15" y="5"/>
                    </a:lnTo>
                    <a:lnTo>
                      <a:pt x="22" y="3"/>
                    </a:lnTo>
                    <a:lnTo>
                      <a:pt x="29" y="0"/>
                    </a:lnTo>
                    <a:lnTo>
                      <a:pt x="29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12" name="Freeform 114"/>
              <p:cNvSpPr>
                <a:spLocks/>
              </p:cNvSpPr>
              <p:nvPr/>
            </p:nvSpPr>
            <p:spPr bwMode="auto">
              <a:xfrm>
                <a:off x="3834" y="1775"/>
                <a:ext cx="83" cy="12"/>
              </a:xfrm>
              <a:custGeom>
                <a:avLst/>
                <a:gdLst>
                  <a:gd name="T0" fmla="*/ 0 w 244"/>
                  <a:gd name="T1" fmla="*/ 0 h 37"/>
                  <a:gd name="T2" fmla="*/ 0 w 244"/>
                  <a:gd name="T3" fmla="*/ 0 h 37"/>
                  <a:gd name="T4" fmla="*/ 0 w 244"/>
                  <a:gd name="T5" fmla="*/ 0 h 37"/>
                  <a:gd name="T6" fmla="*/ 0 w 244"/>
                  <a:gd name="T7" fmla="*/ 0 h 37"/>
                  <a:gd name="T8" fmla="*/ 0 w 244"/>
                  <a:gd name="T9" fmla="*/ 0 h 37"/>
                  <a:gd name="T10" fmla="*/ 0 w 244"/>
                  <a:gd name="T11" fmla="*/ 0 h 37"/>
                  <a:gd name="T12" fmla="*/ 0 w 244"/>
                  <a:gd name="T13" fmla="*/ 0 h 37"/>
                  <a:gd name="T14" fmla="*/ 0 w 244"/>
                  <a:gd name="T15" fmla="*/ 0 h 37"/>
                  <a:gd name="T16" fmla="*/ 0 w 244"/>
                  <a:gd name="T17" fmla="*/ 0 h 37"/>
                  <a:gd name="T18" fmla="*/ 0 w 244"/>
                  <a:gd name="T19" fmla="*/ 0 h 37"/>
                  <a:gd name="T20" fmla="*/ 0 w 244"/>
                  <a:gd name="T21" fmla="*/ 0 h 37"/>
                  <a:gd name="T22" fmla="*/ 0 w 244"/>
                  <a:gd name="T23" fmla="*/ 0 h 37"/>
                  <a:gd name="T24" fmla="*/ 0 w 244"/>
                  <a:gd name="T25" fmla="*/ 0 h 37"/>
                  <a:gd name="T26" fmla="*/ 0 w 244"/>
                  <a:gd name="T27" fmla="*/ 0 h 37"/>
                  <a:gd name="T28" fmla="*/ 0 w 244"/>
                  <a:gd name="T29" fmla="*/ 0 h 37"/>
                  <a:gd name="T30" fmla="*/ 0 w 244"/>
                  <a:gd name="T31" fmla="*/ 0 h 37"/>
                  <a:gd name="T32" fmla="*/ 0 w 244"/>
                  <a:gd name="T33" fmla="*/ 0 h 37"/>
                  <a:gd name="T34" fmla="*/ 0 w 244"/>
                  <a:gd name="T35" fmla="*/ 0 h 37"/>
                  <a:gd name="T36" fmla="*/ 0 w 244"/>
                  <a:gd name="T37" fmla="*/ 0 h 37"/>
                  <a:gd name="T38" fmla="*/ 0 w 244"/>
                  <a:gd name="T39" fmla="*/ 0 h 37"/>
                  <a:gd name="T40" fmla="*/ 0 w 244"/>
                  <a:gd name="T41" fmla="*/ 0 h 37"/>
                  <a:gd name="T42" fmla="*/ 0 w 244"/>
                  <a:gd name="T43" fmla="*/ 0 h 37"/>
                  <a:gd name="T44" fmla="*/ 0 w 244"/>
                  <a:gd name="T45" fmla="*/ 0 h 37"/>
                  <a:gd name="T46" fmla="*/ 0 w 244"/>
                  <a:gd name="T47" fmla="*/ 0 h 37"/>
                  <a:gd name="T48" fmla="*/ 0 w 244"/>
                  <a:gd name="T49" fmla="*/ 0 h 37"/>
                  <a:gd name="T50" fmla="*/ 0 w 244"/>
                  <a:gd name="T51" fmla="*/ 0 h 37"/>
                  <a:gd name="T52" fmla="*/ 0 w 244"/>
                  <a:gd name="T53" fmla="*/ 0 h 37"/>
                  <a:gd name="T54" fmla="*/ 0 w 244"/>
                  <a:gd name="T55" fmla="*/ 0 h 37"/>
                  <a:gd name="T56" fmla="*/ 0 w 244"/>
                  <a:gd name="T57" fmla="*/ 0 h 37"/>
                  <a:gd name="T58" fmla="*/ 0 w 244"/>
                  <a:gd name="T59" fmla="*/ 0 h 37"/>
                  <a:gd name="T60" fmla="*/ 0 w 244"/>
                  <a:gd name="T61" fmla="*/ 0 h 37"/>
                  <a:gd name="T62" fmla="*/ 0 w 244"/>
                  <a:gd name="T63" fmla="*/ 0 h 37"/>
                  <a:gd name="T64" fmla="*/ 0 w 244"/>
                  <a:gd name="T65" fmla="*/ 0 h 37"/>
                  <a:gd name="T66" fmla="*/ 0 w 244"/>
                  <a:gd name="T67" fmla="*/ 0 h 37"/>
                  <a:gd name="T68" fmla="*/ 0 w 244"/>
                  <a:gd name="T69" fmla="*/ 0 h 37"/>
                  <a:gd name="T70" fmla="*/ 0 w 244"/>
                  <a:gd name="T71" fmla="*/ 0 h 37"/>
                  <a:gd name="T72" fmla="*/ 0 w 244"/>
                  <a:gd name="T73" fmla="*/ 0 h 37"/>
                  <a:gd name="T74" fmla="*/ 0 w 244"/>
                  <a:gd name="T75" fmla="*/ 0 h 37"/>
                  <a:gd name="T76" fmla="*/ 0 w 244"/>
                  <a:gd name="T77" fmla="*/ 0 h 37"/>
                  <a:gd name="T78" fmla="*/ 0 w 244"/>
                  <a:gd name="T79" fmla="*/ 0 h 37"/>
                  <a:gd name="T80" fmla="*/ 0 w 244"/>
                  <a:gd name="T81" fmla="*/ 0 h 37"/>
                  <a:gd name="T82" fmla="*/ 0 w 244"/>
                  <a:gd name="T83" fmla="*/ 0 h 3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44"/>
                  <a:gd name="T127" fmla="*/ 0 h 37"/>
                  <a:gd name="T128" fmla="*/ 244 w 244"/>
                  <a:gd name="T129" fmla="*/ 37 h 3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44" h="37">
                    <a:moveTo>
                      <a:pt x="17" y="3"/>
                    </a:moveTo>
                    <a:lnTo>
                      <a:pt x="24" y="9"/>
                    </a:lnTo>
                    <a:lnTo>
                      <a:pt x="35" y="14"/>
                    </a:lnTo>
                    <a:lnTo>
                      <a:pt x="46" y="16"/>
                    </a:lnTo>
                    <a:lnTo>
                      <a:pt x="60" y="17"/>
                    </a:lnTo>
                    <a:lnTo>
                      <a:pt x="75" y="17"/>
                    </a:lnTo>
                    <a:lnTo>
                      <a:pt x="91" y="17"/>
                    </a:lnTo>
                    <a:lnTo>
                      <a:pt x="110" y="16"/>
                    </a:lnTo>
                    <a:lnTo>
                      <a:pt x="128" y="16"/>
                    </a:lnTo>
                    <a:lnTo>
                      <a:pt x="143" y="16"/>
                    </a:lnTo>
                    <a:lnTo>
                      <a:pt x="156" y="15"/>
                    </a:lnTo>
                    <a:lnTo>
                      <a:pt x="167" y="15"/>
                    </a:lnTo>
                    <a:lnTo>
                      <a:pt x="178" y="14"/>
                    </a:lnTo>
                    <a:lnTo>
                      <a:pt x="186" y="13"/>
                    </a:lnTo>
                    <a:lnTo>
                      <a:pt x="191" y="13"/>
                    </a:lnTo>
                    <a:lnTo>
                      <a:pt x="196" y="11"/>
                    </a:lnTo>
                    <a:lnTo>
                      <a:pt x="198" y="10"/>
                    </a:lnTo>
                    <a:lnTo>
                      <a:pt x="216" y="0"/>
                    </a:lnTo>
                    <a:lnTo>
                      <a:pt x="225" y="2"/>
                    </a:lnTo>
                    <a:lnTo>
                      <a:pt x="233" y="6"/>
                    </a:lnTo>
                    <a:lnTo>
                      <a:pt x="240" y="9"/>
                    </a:lnTo>
                    <a:lnTo>
                      <a:pt x="244" y="11"/>
                    </a:lnTo>
                    <a:lnTo>
                      <a:pt x="236" y="16"/>
                    </a:lnTo>
                    <a:lnTo>
                      <a:pt x="227" y="21"/>
                    </a:lnTo>
                    <a:lnTo>
                      <a:pt x="214" y="24"/>
                    </a:lnTo>
                    <a:lnTo>
                      <a:pt x="201" y="29"/>
                    </a:lnTo>
                    <a:lnTo>
                      <a:pt x="184" y="32"/>
                    </a:lnTo>
                    <a:lnTo>
                      <a:pt x="166" y="34"/>
                    </a:lnTo>
                    <a:lnTo>
                      <a:pt x="145" y="36"/>
                    </a:lnTo>
                    <a:lnTo>
                      <a:pt x="123" y="37"/>
                    </a:lnTo>
                    <a:lnTo>
                      <a:pt x="100" y="36"/>
                    </a:lnTo>
                    <a:lnTo>
                      <a:pt x="80" y="34"/>
                    </a:lnTo>
                    <a:lnTo>
                      <a:pt x="61" y="32"/>
                    </a:lnTo>
                    <a:lnTo>
                      <a:pt x="45" y="29"/>
                    </a:lnTo>
                    <a:lnTo>
                      <a:pt x="30" y="24"/>
                    </a:lnTo>
                    <a:lnTo>
                      <a:pt x="17" y="21"/>
                    </a:lnTo>
                    <a:lnTo>
                      <a:pt x="8" y="16"/>
                    </a:lnTo>
                    <a:lnTo>
                      <a:pt x="0" y="11"/>
                    </a:lnTo>
                    <a:lnTo>
                      <a:pt x="4" y="9"/>
                    </a:lnTo>
                    <a:lnTo>
                      <a:pt x="8" y="8"/>
                    </a:lnTo>
                    <a:lnTo>
                      <a:pt x="13" y="6"/>
                    </a:lnTo>
                    <a:lnTo>
                      <a:pt x="17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13" name="Freeform 115"/>
              <p:cNvSpPr>
                <a:spLocks/>
              </p:cNvSpPr>
              <p:nvPr/>
            </p:nvSpPr>
            <p:spPr bwMode="auto">
              <a:xfrm>
                <a:off x="3832" y="1809"/>
                <a:ext cx="8" cy="18"/>
              </a:xfrm>
              <a:custGeom>
                <a:avLst/>
                <a:gdLst>
                  <a:gd name="T0" fmla="*/ 0 w 23"/>
                  <a:gd name="T1" fmla="*/ 0 h 53"/>
                  <a:gd name="T2" fmla="*/ 0 w 23"/>
                  <a:gd name="T3" fmla="*/ 0 h 53"/>
                  <a:gd name="T4" fmla="*/ 0 w 23"/>
                  <a:gd name="T5" fmla="*/ 0 h 53"/>
                  <a:gd name="T6" fmla="*/ 0 w 23"/>
                  <a:gd name="T7" fmla="*/ 0 h 53"/>
                  <a:gd name="T8" fmla="*/ 0 w 23"/>
                  <a:gd name="T9" fmla="*/ 0 h 53"/>
                  <a:gd name="T10" fmla="*/ 0 w 23"/>
                  <a:gd name="T11" fmla="*/ 0 h 53"/>
                  <a:gd name="T12" fmla="*/ 0 w 23"/>
                  <a:gd name="T13" fmla="*/ 0 h 53"/>
                  <a:gd name="T14" fmla="*/ 0 w 23"/>
                  <a:gd name="T15" fmla="*/ 0 h 53"/>
                  <a:gd name="T16" fmla="*/ 0 w 23"/>
                  <a:gd name="T17" fmla="*/ 0 h 53"/>
                  <a:gd name="T18" fmla="*/ 0 w 23"/>
                  <a:gd name="T19" fmla="*/ 0 h 53"/>
                  <a:gd name="T20" fmla="*/ 0 w 23"/>
                  <a:gd name="T21" fmla="*/ 0 h 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53"/>
                  <a:gd name="T35" fmla="*/ 23 w 23"/>
                  <a:gd name="T36" fmla="*/ 53 h 5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53">
                    <a:moveTo>
                      <a:pt x="0" y="0"/>
                    </a:moveTo>
                    <a:lnTo>
                      <a:pt x="6" y="1"/>
                    </a:lnTo>
                    <a:lnTo>
                      <a:pt x="12" y="4"/>
                    </a:lnTo>
                    <a:lnTo>
                      <a:pt x="17" y="5"/>
                    </a:lnTo>
                    <a:lnTo>
                      <a:pt x="23" y="7"/>
                    </a:lnTo>
                    <a:lnTo>
                      <a:pt x="23" y="53"/>
                    </a:lnTo>
                    <a:lnTo>
                      <a:pt x="15" y="50"/>
                    </a:lnTo>
                    <a:lnTo>
                      <a:pt x="9" y="46"/>
                    </a:lnTo>
                    <a:lnTo>
                      <a:pt x="4" y="43"/>
                    </a:lnTo>
                    <a:lnTo>
                      <a:pt x="0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14" name="Freeform 116"/>
              <p:cNvSpPr>
                <a:spLocks/>
              </p:cNvSpPr>
              <p:nvPr/>
            </p:nvSpPr>
            <p:spPr bwMode="auto">
              <a:xfrm>
                <a:off x="3846" y="1812"/>
                <a:ext cx="8" cy="18"/>
              </a:xfrm>
              <a:custGeom>
                <a:avLst/>
                <a:gdLst>
                  <a:gd name="T0" fmla="*/ 0 w 24"/>
                  <a:gd name="T1" fmla="*/ 0 h 53"/>
                  <a:gd name="T2" fmla="*/ 0 w 24"/>
                  <a:gd name="T3" fmla="*/ 0 h 53"/>
                  <a:gd name="T4" fmla="*/ 0 w 24"/>
                  <a:gd name="T5" fmla="*/ 0 h 53"/>
                  <a:gd name="T6" fmla="*/ 0 w 24"/>
                  <a:gd name="T7" fmla="*/ 0 h 53"/>
                  <a:gd name="T8" fmla="*/ 0 w 24"/>
                  <a:gd name="T9" fmla="*/ 0 h 53"/>
                  <a:gd name="T10" fmla="*/ 0 w 24"/>
                  <a:gd name="T11" fmla="*/ 0 h 53"/>
                  <a:gd name="T12" fmla="*/ 0 w 24"/>
                  <a:gd name="T13" fmla="*/ 0 h 53"/>
                  <a:gd name="T14" fmla="*/ 0 w 24"/>
                  <a:gd name="T15" fmla="*/ 0 h 53"/>
                  <a:gd name="T16" fmla="*/ 0 w 24"/>
                  <a:gd name="T17" fmla="*/ 0 h 53"/>
                  <a:gd name="T18" fmla="*/ 0 w 24"/>
                  <a:gd name="T19" fmla="*/ 0 h 53"/>
                  <a:gd name="T20" fmla="*/ 0 w 24"/>
                  <a:gd name="T21" fmla="*/ 0 h 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53"/>
                  <a:gd name="T35" fmla="*/ 24 w 24"/>
                  <a:gd name="T36" fmla="*/ 53 h 5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53">
                    <a:moveTo>
                      <a:pt x="0" y="0"/>
                    </a:moveTo>
                    <a:lnTo>
                      <a:pt x="5" y="1"/>
                    </a:lnTo>
                    <a:lnTo>
                      <a:pt x="11" y="2"/>
                    </a:lnTo>
                    <a:lnTo>
                      <a:pt x="17" y="3"/>
                    </a:lnTo>
                    <a:lnTo>
                      <a:pt x="24" y="4"/>
                    </a:lnTo>
                    <a:lnTo>
                      <a:pt x="24" y="53"/>
                    </a:lnTo>
                    <a:lnTo>
                      <a:pt x="17" y="51"/>
                    </a:lnTo>
                    <a:lnTo>
                      <a:pt x="11" y="50"/>
                    </a:lnTo>
                    <a:lnTo>
                      <a:pt x="5" y="49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15" name="Freeform 117"/>
              <p:cNvSpPr>
                <a:spLocks/>
              </p:cNvSpPr>
              <p:nvPr/>
            </p:nvSpPr>
            <p:spPr bwMode="auto">
              <a:xfrm>
                <a:off x="3859" y="1814"/>
                <a:ext cx="11" cy="18"/>
              </a:xfrm>
              <a:custGeom>
                <a:avLst/>
                <a:gdLst>
                  <a:gd name="T0" fmla="*/ 0 w 30"/>
                  <a:gd name="T1" fmla="*/ 0 h 52"/>
                  <a:gd name="T2" fmla="*/ 0 w 30"/>
                  <a:gd name="T3" fmla="*/ 0 h 52"/>
                  <a:gd name="T4" fmla="*/ 0 w 30"/>
                  <a:gd name="T5" fmla="*/ 0 h 52"/>
                  <a:gd name="T6" fmla="*/ 0 w 30"/>
                  <a:gd name="T7" fmla="*/ 0 h 52"/>
                  <a:gd name="T8" fmla="*/ 0 w 30"/>
                  <a:gd name="T9" fmla="*/ 0 h 52"/>
                  <a:gd name="T10" fmla="*/ 0 w 30"/>
                  <a:gd name="T11" fmla="*/ 0 h 52"/>
                  <a:gd name="T12" fmla="*/ 0 w 30"/>
                  <a:gd name="T13" fmla="*/ 0 h 52"/>
                  <a:gd name="T14" fmla="*/ 0 w 30"/>
                  <a:gd name="T15" fmla="*/ 0 h 52"/>
                  <a:gd name="T16" fmla="*/ 0 w 30"/>
                  <a:gd name="T17" fmla="*/ 0 h 52"/>
                  <a:gd name="T18" fmla="*/ 0 w 30"/>
                  <a:gd name="T19" fmla="*/ 0 h 52"/>
                  <a:gd name="T20" fmla="*/ 0 w 30"/>
                  <a:gd name="T21" fmla="*/ 0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"/>
                  <a:gd name="T34" fmla="*/ 0 h 52"/>
                  <a:gd name="T35" fmla="*/ 30 w 3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" h="52">
                    <a:moveTo>
                      <a:pt x="0" y="0"/>
                    </a:moveTo>
                    <a:lnTo>
                      <a:pt x="8" y="2"/>
                    </a:lnTo>
                    <a:lnTo>
                      <a:pt x="15" y="2"/>
                    </a:lnTo>
                    <a:lnTo>
                      <a:pt x="22" y="2"/>
                    </a:lnTo>
                    <a:lnTo>
                      <a:pt x="30" y="3"/>
                    </a:lnTo>
                    <a:lnTo>
                      <a:pt x="30" y="52"/>
                    </a:lnTo>
                    <a:lnTo>
                      <a:pt x="22" y="52"/>
                    </a:lnTo>
                    <a:lnTo>
                      <a:pt x="15" y="51"/>
                    </a:lnTo>
                    <a:lnTo>
                      <a:pt x="7" y="51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16" name="Freeform 118"/>
              <p:cNvSpPr>
                <a:spLocks/>
              </p:cNvSpPr>
              <p:nvPr/>
            </p:nvSpPr>
            <p:spPr bwMode="auto">
              <a:xfrm>
                <a:off x="3875" y="1815"/>
                <a:ext cx="11" cy="17"/>
              </a:xfrm>
              <a:custGeom>
                <a:avLst/>
                <a:gdLst>
                  <a:gd name="T0" fmla="*/ 0 w 33"/>
                  <a:gd name="T1" fmla="*/ 0 h 50"/>
                  <a:gd name="T2" fmla="*/ 0 w 33"/>
                  <a:gd name="T3" fmla="*/ 0 h 50"/>
                  <a:gd name="T4" fmla="*/ 0 w 33"/>
                  <a:gd name="T5" fmla="*/ 0 h 50"/>
                  <a:gd name="T6" fmla="*/ 0 w 33"/>
                  <a:gd name="T7" fmla="*/ 0 h 50"/>
                  <a:gd name="T8" fmla="*/ 0 w 33"/>
                  <a:gd name="T9" fmla="*/ 0 h 50"/>
                  <a:gd name="T10" fmla="*/ 0 w 33"/>
                  <a:gd name="T11" fmla="*/ 0 h 50"/>
                  <a:gd name="T12" fmla="*/ 0 w 33"/>
                  <a:gd name="T13" fmla="*/ 0 h 50"/>
                  <a:gd name="T14" fmla="*/ 0 w 33"/>
                  <a:gd name="T15" fmla="*/ 0 h 50"/>
                  <a:gd name="T16" fmla="*/ 0 w 33"/>
                  <a:gd name="T17" fmla="*/ 0 h 50"/>
                  <a:gd name="T18" fmla="*/ 0 w 33"/>
                  <a:gd name="T19" fmla="*/ 0 h 50"/>
                  <a:gd name="T20" fmla="*/ 0 w 33"/>
                  <a:gd name="T21" fmla="*/ 0 h 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3"/>
                  <a:gd name="T34" fmla="*/ 0 h 50"/>
                  <a:gd name="T35" fmla="*/ 33 w 33"/>
                  <a:gd name="T36" fmla="*/ 50 h 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3" h="50">
                    <a:moveTo>
                      <a:pt x="0" y="1"/>
                    </a:moveTo>
                    <a:lnTo>
                      <a:pt x="8" y="1"/>
                    </a:lnTo>
                    <a:lnTo>
                      <a:pt x="17" y="1"/>
                    </a:lnTo>
                    <a:lnTo>
                      <a:pt x="25" y="1"/>
                    </a:lnTo>
                    <a:lnTo>
                      <a:pt x="33" y="0"/>
                    </a:lnTo>
                    <a:lnTo>
                      <a:pt x="33" y="50"/>
                    </a:lnTo>
                    <a:lnTo>
                      <a:pt x="25" y="50"/>
                    </a:lnTo>
                    <a:lnTo>
                      <a:pt x="17" y="50"/>
                    </a:lnTo>
                    <a:lnTo>
                      <a:pt x="9" y="50"/>
                    </a:lnTo>
                    <a:lnTo>
                      <a:pt x="0" y="5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17" name="Freeform 119"/>
              <p:cNvSpPr>
                <a:spLocks/>
              </p:cNvSpPr>
              <p:nvPr/>
            </p:nvSpPr>
            <p:spPr bwMode="auto">
              <a:xfrm>
                <a:off x="3892" y="1813"/>
                <a:ext cx="12" cy="18"/>
              </a:xfrm>
              <a:custGeom>
                <a:avLst/>
                <a:gdLst>
                  <a:gd name="T0" fmla="*/ 0 w 36"/>
                  <a:gd name="T1" fmla="*/ 0 h 54"/>
                  <a:gd name="T2" fmla="*/ 0 w 36"/>
                  <a:gd name="T3" fmla="*/ 0 h 54"/>
                  <a:gd name="T4" fmla="*/ 0 w 36"/>
                  <a:gd name="T5" fmla="*/ 0 h 54"/>
                  <a:gd name="T6" fmla="*/ 0 w 36"/>
                  <a:gd name="T7" fmla="*/ 0 h 54"/>
                  <a:gd name="T8" fmla="*/ 0 w 36"/>
                  <a:gd name="T9" fmla="*/ 0 h 54"/>
                  <a:gd name="T10" fmla="*/ 0 w 36"/>
                  <a:gd name="T11" fmla="*/ 0 h 54"/>
                  <a:gd name="T12" fmla="*/ 0 w 36"/>
                  <a:gd name="T13" fmla="*/ 0 h 54"/>
                  <a:gd name="T14" fmla="*/ 0 w 36"/>
                  <a:gd name="T15" fmla="*/ 0 h 54"/>
                  <a:gd name="T16" fmla="*/ 0 w 36"/>
                  <a:gd name="T17" fmla="*/ 0 h 54"/>
                  <a:gd name="T18" fmla="*/ 0 w 36"/>
                  <a:gd name="T19" fmla="*/ 0 h 54"/>
                  <a:gd name="T20" fmla="*/ 0 w 36"/>
                  <a:gd name="T21" fmla="*/ 0 h 54"/>
                  <a:gd name="T22" fmla="*/ 0 w 36"/>
                  <a:gd name="T23" fmla="*/ 0 h 54"/>
                  <a:gd name="T24" fmla="*/ 0 w 36"/>
                  <a:gd name="T25" fmla="*/ 0 h 54"/>
                  <a:gd name="T26" fmla="*/ 0 w 36"/>
                  <a:gd name="T27" fmla="*/ 0 h 54"/>
                  <a:gd name="T28" fmla="*/ 0 w 36"/>
                  <a:gd name="T29" fmla="*/ 0 h 54"/>
                  <a:gd name="T30" fmla="*/ 0 w 36"/>
                  <a:gd name="T31" fmla="*/ 0 h 54"/>
                  <a:gd name="T32" fmla="*/ 0 w 36"/>
                  <a:gd name="T33" fmla="*/ 0 h 54"/>
                  <a:gd name="T34" fmla="*/ 0 w 36"/>
                  <a:gd name="T35" fmla="*/ 0 h 54"/>
                  <a:gd name="T36" fmla="*/ 0 w 36"/>
                  <a:gd name="T37" fmla="*/ 0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"/>
                  <a:gd name="T58" fmla="*/ 0 h 54"/>
                  <a:gd name="T59" fmla="*/ 36 w 36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" h="54">
                    <a:moveTo>
                      <a:pt x="0" y="4"/>
                    </a:moveTo>
                    <a:lnTo>
                      <a:pt x="5" y="4"/>
                    </a:lnTo>
                    <a:lnTo>
                      <a:pt x="10" y="3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3" y="2"/>
                    </a:lnTo>
                    <a:lnTo>
                      <a:pt x="27" y="1"/>
                    </a:lnTo>
                    <a:lnTo>
                      <a:pt x="32" y="1"/>
                    </a:lnTo>
                    <a:lnTo>
                      <a:pt x="36" y="0"/>
                    </a:lnTo>
                    <a:lnTo>
                      <a:pt x="36" y="47"/>
                    </a:lnTo>
                    <a:lnTo>
                      <a:pt x="33" y="48"/>
                    </a:lnTo>
                    <a:lnTo>
                      <a:pt x="28" y="49"/>
                    </a:lnTo>
                    <a:lnTo>
                      <a:pt x="23" y="51"/>
                    </a:lnTo>
                    <a:lnTo>
                      <a:pt x="20" y="52"/>
                    </a:lnTo>
                    <a:lnTo>
                      <a:pt x="15" y="52"/>
                    </a:lnTo>
                    <a:lnTo>
                      <a:pt x="11" y="53"/>
                    </a:lnTo>
                    <a:lnTo>
                      <a:pt x="5" y="54"/>
                    </a:lnTo>
                    <a:lnTo>
                      <a:pt x="0" y="5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18" name="Freeform 120"/>
              <p:cNvSpPr>
                <a:spLocks/>
              </p:cNvSpPr>
              <p:nvPr/>
            </p:nvSpPr>
            <p:spPr bwMode="auto">
              <a:xfrm>
                <a:off x="3728" y="1598"/>
                <a:ext cx="283" cy="62"/>
              </a:xfrm>
              <a:custGeom>
                <a:avLst/>
                <a:gdLst>
                  <a:gd name="T0" fmla="*/ 0 w 841"/>
                  <a:gd name="T1" fmla="*/ 0 h 183"/>
                  <a:gd name="T2" fmla="*/ 0 w 841"/>
                  <a:gd name="T3" fmla="*/ 0 h 183"/>
                  <a:gd name="T4" fmla="*/ 0 w 841"/>
                  <a:gd name="T5" fmla="*/ 0 h 183"/>
                  <a:gd name="T6" fmla="*/ 0 w 841"/>
                  <a:gd name="T7" fmla="*/ 0 h 183"/>
                  <a:gd name="T8" fmla="*/ 0 w 841"/>
                  <a:gd name="T9" fmla="*/ 0 h 183"/>
                  <a:gd name="T10" fmla="*/ 0 w 841"/>
                  <a:gd name="T11" fmla="*/ 0 h 183"/>
                  <a:gd name="T12" fmla="*/ 0 w 841"/>
                  <a:gd name="T13" fmla="*/ 0 h 183"/>
                  <a:gd name="T14" fmla="*/ 0 w 841"/>
                  <a:gd name="T15" fmla="*/ 0 h 183"/>
                  <a:gd name="T16" fmla="*/ 0 w 841"/>
                  <a:gd name="T17" fmla="*/ 0 h 183"/>
                  <a:gd name="T18" fmla="*/ 0 w 841"/>
                  <a:gd name="T19" fmla="*/ 0 h 183"/>
                  <a:gd name="T20" fmla="*/ 0 w 841"/>
                  <a:gd name="T21" fmla="*/ 0 h 183"/>
                  <a:gd name="T22" fmla="*/ 0 w 841"/>
                  <a:gd name="T23" fmla="*/ 0 h 183"/>
                  <a:gd name="T24" fmla="*/ 0 w 841"/>
                  <a:gd name="T25" fmla="*/ 0 h 183"/>
                  <a:gd name="T26" fmla="*/ 0 w 841"/>
                  <a:gd name="T27" fmla="*/ 0 h 183"/>
                  <a:gd name="T28" fmla="*/ 0 w 841"/>
                  <a:gd name="T29" fmla="*/ 0 h 183"/>
                  <a:gd name="T30" fmla="*/ 0 w 841"/>
                  <a:gd name="T31" fmla="*/ 0 h 183"/>
                  <a:gd name="T32" fmla="*/ 0 w 841"/>
                  <a:gd name="T33" fmla="*/ 0 h 183"/>
                  <a:gd name="T34" fmla="*/ 0 w 841"/>
                  <a:gd name="T35" fmla="*/ 0 h 183"/>
                  <a:gd name="T36" fmla="*/ 0 w 841"/>
                  <a:gd name="T37" fmla="*/ 0 h 183"/>
                  <a:gd name="T38" fmla="*/ 0 w 841"/>
                  <a:gd name="T39" fmla="*/ 0 h 183"/>
                  <a:gd name="T40" fmla="*/ 0 w 841"/>
                  <a:gd name="T41" fmla="*/ 0 h 183"/>
                  <a:gd name="T42" fmla="*/ 0 w 841"/>
                  <a:gd name="T43" fmla="*/ 0 h 183"/>
                  <a:gd name="T44" fmla="*/ 0 w 841"/>
                  <a:gd name="T45" fmla="*/ 0 h 183"/>
                  <a:gd name="T46" fmla="*/ 0 w 841"/>
                  <a:gd name="T47" fmla="*/ 0 h 183"/>
                  <a:gd name="T48" fmla="*/ 0 w 841"/>
                  <a:gd name="T49" fmla="*/ 0 h 183"/>
                  <a:gd name="T50" fmla="*/ 0 w 841"/>
                  <a:gd name="T51" fmla="*/ 0 h 183"/>
                  <a:gd name="T52" fmla="*/ 0 w 841"/>
                  <a:gd name="T53" fmla="*/ 0 h 183"/>
                  <a:gd name="T54" fmla="*/ 0 w 841"/>
                  <a:gd name="T55" fmla="*/ 0 h 183"/>
                  <a:gd name="T56" fmla="*/ 0 w 841"/>
                  <a:gd name="T57" fmla="*/ 0 h 183"/>
                  <a:gd name="T58" fmla="*/ 0 w 841"/>
                  <a:gd name="T59" fmla="*/ 0 h 183"/>
                  <a:gd name="T60" fmla="*/ 0 w 841"/>
                  <a:gd name="T61" fmla="*/ 0 h 183"/>
                  <a:gd name="T62" fmla="*/ 0 w 841"/>
                  <a:gd name="T63" fmla="*/ 0 h 183"/>
                  <a:gd name="T64" fmla="*/ 0 w 841"/>
                  <a:gd name="T65" fmla="*/ 0 h 183"/>
                  <a:gd name="T66" fmla="*/ 0 w 841"/>
                  <a:gd name="T67" fmla="*/ 0 h 183"/>
                  <a:gd name="T68" fmla="*/ 0 w 841"/>
                  <a:gd name="T69" fmla="*/ 0 h 183"/>
                  <a:gd name="T70" fmla="*/ 0 w 841"/>
                  <a:gd name="T71" fmla="*/ 0 h 183"/>
                  <a:gd name="T72" fmla="*/ 0 w 841"/>
                  <a:gd name="T73" fmla="*/ 0 h 183"/>
                  <a:gd name="T74" fmla="*/ 0 w 841"/>
                  <a:gd name="T75" fmla="*/ 0 h 183"/>
                  <a:gd name="T76" fmla="*/ 0 w 841"/>
                  <a:gd name="T77" fmla="*/ 0 h 183"/>
                  <a:gd name="T78" fmla="*/ 0 w 841"/>
                  <a:gd name="T79" fmla="*/ 0 h 183"/>
                  <a:gd name="T80" fmla="*/ 0 w 841"/>
                  <a:gd name="T81" fmla="*/ 0 h 183"/>
                  <a:gd name="T82" fmla="*/ 0 w 841"/>
                  <a:gd name="T83" fmla="*/ 0 h 183"/>
                  <a:gd name="T84" fmla="*/ 0 w 841"/>
                  <a:gd name="T85" fmla="*/ 0 h 183"/>
                  <a:gd name="T86" fmla="*/ 0 w 841"/>
                  <a:gd name="T87" fmla="*/ 0 h 183"/>
                  <a:gd name="T88" fmla="*/ 0 w 841"/>
                  <a:gd name="T89" fmla="*/ 0 h 183"/>
                  <a:gd name="T90" fmla="*/ 0 w 841"/>
                  <a:gd name="T91" fmla="*/ 0 h 183"/>
                  <a:gd name="T92" fmla="*/ 0 w 841"/>
                  <a:gd name="T93" fmla="*/ 0 h 183"/>
                  <a:gd name="T94" fmla="*/ 0 w 841"/>
                  <a:gd name="T95" fmla="*/ 0 h 183"/>
                  <a:gd name="T96" fmla="*/ 0 w 841"/>
                  <a:gd name="T97" fmla="*/ 0 h 18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41"/>
                  <a:gd name="T148" fmla="*/ 0 h 183"/>
                  <a:gd name="T149" fmla="*/ 841 w 841"/>
                  <a:gd name="T150" fmla="*/ 183 h 18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41" h="183">
                    <a:moveTo>
                      <a:pt x="25" y="138"/>
                    </a:moveTo>
                    <a:lnTo>
                      <a:pt x="14" y="126"/>
                    </a:lnTo>
                    <a:lnTo>
                      <a:pt x="7" y="112"/>
                    </a:lnTo>
                    <a:lnTo>
                      <a:pt x="1" y="97"/>
                    </a:lnTo>
                    <a:lnTo>
                      <a:pt x="0" y="82"/>
                    </a:lnTo>
                    <a:lnTo>
                      <a:pt x="1" y="66"/>
                    </a:lnTo>
                    <a:lnTo>
                      <a:pt x="7" y="51"/>
                    </a:lnTo>
                    <a:lnTo>
                      <a:pt x="14" y="37"/>
                    </a:lnTo>
                    <a:lnTo>
                      <a:pt x="25" y="24"/>
                    </a:lnTo>
                    <a:lnTo>
                      <a:pt x="30" y="19"/>
                    </a:lnTo>
                    <a:lnTo>
                      <a:pt x="37" y="14"/>
                    </a:lnTo>
                    <a:lnTo>
                      <a:pt x="43" y="10"/>
                    </a:lnTo>
                    <a:lnTo>
                      <a:pt x="51" y="7"/>
                    </a:lnTo>
                    <a:lnTo>
                      <a:pt x="58" y="4"/>
                    </a:lnTo>
                    <a:lnTo>
                      <a:pt x="66" y="1"/>
                    </a:lnTo>
                    <a:lnTo>
                      <a:pt x="73" y="0"/>
                    </a:lnTo>
                    <a:lnTo>
                      <a:pt x="81" y="0"/>
                    </a:lnTo>
                    <a:lnTo>
                      <a:pt x="88" y="0"/>
                    </a:lnTo>
                    <a:lnTo>
                      <a:pt x="97" y="1"/>
                    </a:lnTo>
                    <a:lnTo>
                      <a:pt x="109" y="2"/>
                    </a:lnTo>
                    <a:lnTo>
                      <a:pt x="120" y="4"/>
                    </a:lnTo>
                    <a:lnTo>
                      <a:pt x="133" y="6"/>
                    </a:lnTo>
                    <a:lnTo>
                      <a:pt x="148" y="8"/>
                    </a:lnTo>
                    <a:lnTo>
                      <a:pt x="163" y="10"/>
                    </a:lnTo>
                    <a:lnTo>
                      <a:pt x="179" y="14"/>
                    </a:lnTo>
                    <a:lnTo>
                      <a:pt x="195" y="17"/>
                    </a:lnTo>
                    <a:lnTo>
                      <a:pt x="212" y="21"/>
                    </a:lnTo>
                    <a:lnTo>
                      <a:pt x="230" y="25"/>
                    </a:lnTo>
                    <a:lnTo>
                      <a:pt x="246" y="30"/>
                    </a:lnTo>
                    <a:lnTo>
                      <a:pt x="263" y="35"/>
                    </a:lnTo>
                    <a:lnTo>
                      <a:pt x="280" y="39"/>
                    </a:lnTo>
                    <a:lnTo>
                      <a:pt x="296" y="45"/>
                    </a:lnTo>
                    <a:lnTo>
                      <a:pt x="312" y="51"/>
                    </a:lnTo>
                    <a:lnTo>
                      <a:pt x="340" y="61"/>
                    </a:lnTo>
                    <a:lnTo>
                      <a:pt x="360" y="38"/>
                    </a:lnTo>
                    <a:lnTo>
                      <a:pt x="367" y="31"/>
                    </a:lnTo>
                    <a:lnTo>
                      <a:pt x="374" y="24"/>
                    </a:lnTo>
                    <a:lnTo>
                      <a:pt x="382" y="19"/>
                    </a:lnTo>
                    <a:lnTo>
                      <a:pt x="390" y="14"/>
                    </a:lnTo>
                    <a:lnTo>
                      <a:pt x="399" y="10"/>
                    </a:lnTo>
                    <a:lnTo>
                      <a:pt x="408" y="8"/>
                    </a:lnTo>
                    <a:lnTo>
                      <a:pt x="417" y="6"/>
                    </a:lnTo>
                    <a:lnTo>
                      <a:pt x="427" y="6"/>
                    </a:lnTo>
                    <a:lnTo>
                      <a:pt x="436" y="6"/>
                    </a:lnTo>
                    <a:lnTo>
                      <a:pt x="445" y="8"/>
                    </a:lnTo>
                    <a:lnTo>
                      <a:pt x="454" y="10"/>
                    </a:lnTo>
                    <a:lnTo>
                      <a:pt x="462" y="14"/>
                    </a:lnTo>
                    <a:lnTo>
                      <a:pt x="470" y="19"/>
                    </a:lnTo>
                    <a:lnTo>
                      <a:pt x="478" y="23"/>
                    </a:lnTo>
                    <a:lnTo>
                      <a:pt x="485" y="29"/>
                    </a:lnTo>
                    <a:lnTo>
                      <a:pt x="491" y="36"/>
                    </a:lnTo>
                    <a:lnTo>
                      <a:pt x="511" y="58"/>
                    </a:lnTo>
                    <a:lnTo>
                      <a:pt x="537" y="47"/>
                    </a:lnTo>
                    <a:lnTo>
                      <a:pt x="552" y="43"/>
                    </a:lnTo>
                    <a:lnTo>
                      <a:pt x="568" y="37"/>
                    </a:lnTo>
                    <a:lnTo>
                      <a:pt x="584" y="32"/>
                    </a:lnTo>
                    <a:lnTo>
                      <a:pt x="600" y="28"/>
                    </a:lnTo>
                    <a:lnTo>
                      <a:pt x="617" y="24"/>
                    </a:lnTo>
                    <a:lnTo>
                      <a:pt x="634" y="20"/>
                    </a:lnTo>
                    <a:lnTo>
                      <a:pt x="650" y="16"/>
                    </a:lnTo>
                    <a:lnTo>
                      <a:pt x="665" y="13"/>
                    </a:lnTo>
                    <a:lnTo>
                      <a:pt x="681" y="10"/>
                    </a:lnTo>
                    <a:lnTo>
                      <a:pt x="695" y="8"/>
                    </a:lnTo>
                    <a:lnTo>
                      <a:pt x="709" y="6"/>
                    </a:lnTo>
                    <a:lnTo>
                      <a:pt x="721" y="4"/>
                    </a:lnTo>
                    <a:lnTo>
                      <a:pt x="733" y="2"/>
                    </a:lnTo>
                    <a:lnTo>
                      <a:pt x="744" y="1"/>
                    </a:lnTo>
                    <a:lnTo>
                      <a:pt x="753" y="0"/>
                    </a:lnTo>
                    <a:lnTo>
                      <a:pt x="761" y="0"/>
                    </a:lnTo>
                    <a:lnTo>
                      <a:pt x="769" y="0"/>
                    </a:lnTo>
                    <a:lnTo>
                      <a:pt x="777" y="1"/>
                    </a:lnTo>
                    <a:lnTo>
                      <a:pt x="784" y="4"/>
                    </a:lnTo>
                    <a:lnTo>
                      <a:pt x="792" y="7"/>
                    </a:lnTo>
                    <a:lnTo>
                      <a:pt x="799" y="10"/>
                    </a:lnTo>
                    <a:lnTo>
                      <a:pt x="806" y="14"/>
                    </a:lnTo>
                    <a:lnTo>
                      <a:pt x="812" y="19"/>
                    </a:lnTo>
                    <a:lnTo>
                      <a:pt x="818" y="24"/>
                    </a:lnTo>
                    <a:lnTo>
                      <a:pt x="829" y="37"/>
                    </a:lnTo>
                    <a:lnTo>
                      <a:pt x="835" y="51"/>
                    </a:lnTo>
                    <a:lnTo>
                      <a:pt x="840" y="66"/>
                    </a:lnTo>
                    <a:lnTo>
                      <a:pt x="841" y="82"/>
                    </a:lnTo>
                    <a:lnTo>
                      <a:pt x="840" y="98"/>
                    </a:lnTo>
                    <a:lnTo>
                      <a:pt x="835" y="113"/>
                    </a:lnTo>
                    <a:lnTo>
                      <a:pt x="827" y="127"/>
                    </a:lnTo>
                    <a:lnTo>
                      <a:pt x="818" y="138"/>
                    </a:lnTo>
                    <a:lnTo>
                      <a:pt x="806" y="149"/>
                    </a:lnTo>
                    <a:lnTo>
                      <a:pt x="792" y="156"/>
                    </a:lnTo>
                    <a:lnTo>
                      <a:pt x="777" y="161"/>
                    </a:lnTo>
                    <a:lnTo>
                      <a:pt x="761" y="162"/>
                    </a:lnTo>
                    <a:lnTo>
                      <a:pt x="754" y="162"/>
                    </a:lnTo>
                    <a:lnTo>
                      <a:pt x="746" y="161"/>
                    </a:lnTo>
                    <a:lnTo>
                      <a:pt x="735" y="161"/>
                    </a:lnTo>
                    <a:lnTo>
                      <a:pt x="725" y="159"/>
                    </a:lnTo>
                    <a:lnTo>
                      <a:pt x="713" y="158"/>
                    </a:lnTo>
                    <a:lnTo>
                      <a:pt x="701" y="156"/>
                    </a:lnTo>
                    <a:lnTo>
                      <a:pt x="687" y="153"/>
                    </a:lnTo>
                    <a:lnTo>
                      <a:pt x="673" y="151"/>
                    </a:lnTo>
                    <a:lnTo>
                      <a:pt x="658" y="149"/>
                    </a:lnTo>
                    <a:lnTo>
                      <a:pt x="644" y="145"/>
                    </a:lnTo>
                    <a:lnTo>
                      <a:pt x="628" y="142"/>
                    </a:lnTo>
                    <a:lnTo>
                      <a:pt x="613" y="137"/>
                    </a:lnTo>
                    <a:lnTo>
                      <a:pt x="597" y="134"/>
                    </a:lnTo>
                    <a:lnTo>
                      <a:pt x="582" y="129"/>
                    </a:lnTo>
                    <a:lnTo>
                      <a:pt x="567" y="124"/>
                    </a:lnTo>
                    <a:lnTo>
                      <a:pt x="552" y="120"/>
                    </a:lnTo>
                    <a:lnTo>
                      <a:pt x="519" y="110"/>
                    </a:lnTo>
                    <a:lnTo>
                      <a:pt x="501" y="139"/>
                    </a:lnTo>
                    <a:lnTo>
                      <a:pt x="496" y="149"/>
                    </a:lnTo>
                    <a:lnTo>
                      <a:pt x="488" y="158"/>
                    </a:lnTo>
                    <a:lnTo>
                      <a:pt x="480" y="165"/>
                    </a:lnTo>
                    <a:lnTo>
                      <a:pt x="470" y="172"/>
                    </a:lnTo>
                    <a:lnTo>
                      <a:pt x="460" y="176"/>
                    </a:lnTo>
                    <a:lnTo>
                      <a:pt x="450" y="180"/>
                    </a:lnTo>
                    <a:lnTo>
                      <a:pt x="438" y="182"/>
                    </a:lnTo>
                    <a:lnTo>
                      <a:pt x="427" y="183"/>
                    </a:lnTo>
                    <a:lnTo>
                      <a:pt x="415" y="182"/>
                    </a:lnTo>
                    <a:lnTo>
                      <a:pt x="403" y="180"/>
                    </a:lnTo>
                    <a:lnTo>
                      <a:pt x="392" y="176"/>
                    </a:lnTo>
                    <a:lnTo>
                      <a:pt x="382" y="171"/>
                    </a:lnTo>
                    <a:lnTo>
                      <a:pt x="372" y="164"/>
                    </a:lnTo>
                    <a:lnTo>
                      <a:pt x="363" y="156"/>
                    </a:lnTo>
                    <a:lnTo>
                      <a:pt x="356" y="148"/>
                    </a:lnTo>
                    <a:lnTo>
                      <a:pt x="349" y="137"/>
                    </a:lnTo>
                    <a:lnTo>
                      <a:pt x="332" y="106"/>
                    </a:lnTo>
                    <a:lnTo>
                      <a:pt x="299" y="118"/>
                    </a:lnTo>
                    <a:lnTo>
                      <a:pt x="284" y="122"/>
                    </a:lnTo>
                    <a:lnTo>
                      <a:pt x="269" y="127"/>
                    </a:lnTo>
                    <a:lnTo>
                      <a:pt x="253" y="131"/>
                    </a:lnTo>
                    <a:lnTo>
                      <a:pt x="236" y="136"/>
                    </a:lnTo>
                    <a:lnTo>
                      <a:pt x="220" y="139"/>
                    </a:lnTo>
                    <a:lnTo>
                      <a:pt x="204" y="143"/>
                    </a:lnTo>
                    <a:lnTo>
                      <a:pt x="189" y="146"/>
                    </a:lnTo>
                    <a:lnTo>
                      <a:pt x="173" y="150"/>
                    </a:lnTo>
                    <a:lnTo>
                      <a:pt x="158" y="153"/>
                    </a:lnTo>
                    <a:lnTo>
                      <a:pt x="144" y="156"/>
                    </a:lnTo>
                    <a:lnTo>
                      <a:pt x="130" y="158"/>
                    </a:lnTo>
                    <a:lnTo>
                      <a:pt x="119" y="159"/>
                    </a:lnTo>
                    <a:lnTo>
                      <a:pt x="107" y="160"/>
                    </a:lnTo>
                    <a:lnTo>
                      <a:pt x="97" y="161"/>
                    </a:lnTo>
                    <a:lnTo>
                      <a:pt x="88" y="162"/>
                    </a:lnTo>
                    <a:lnTo>
                      <a:pt x="81" y="162"/>
                    </a:lnTo>
                    <a:lnTo>
                      <a:pt x="73" y="162"/>
                    </a:lnTo>
                    <a:lnTo>
                      <a:pt x="66" y="161"/>
                    </a:lnTo>
                    <a:lnTo>
                      <a:pt x="58" y="159"/>
                    </a:lnTo>
                    <a:lnTo>
                      <a:pt x="51" y="156"/>
                    </a:lnTo>
                    <a:lnTo>
                      <a:pt x="43" y="152"/>
                    </a:lnTo>
                    <a:lnTo>
                      <a:pt x="37" y="149"/>
                    </a:lnTo>
                    <a:lnTo>
                      <a:pt x="30" y="144"/>
                    </a:lnTo>
                    <a:lnTo>
                      <a:pt x="25" y="1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19" name="Freeform 121"/>
              <p:cNvSpPr>
                <a:spLocks/>
              </p:cNvSpPr>
              <p:nvPr/>
            </p:nvSpPr>
            <p:spPr bwMode="auto">
              <a:xfrm>
                <a:off x="3866" y="1702"/>
                <a:ext cx="14" cy="56"/>
              </a:xfrm>
              <a:custGeom>
                <a:avLst/>
                <a:gdLst>
                  <a:gd name="T0" fmla="*/ 0 w 42"/>
                  <a:gd name="T1" fmla="*/ 0 h 165"/>
                  <a:gd name="T2" fmla="*/ 0 w 42"/>
                  <a:gd name="T3" fmla="*/ 0 h 165"/>
                  <a:gd name="T4" fmla="*/ 0 w 42"/>
                  <a:gd name="T5" fmla="*/ 0 h 165"/>
                  <a:gd name="T6" fmla="*/ 0 w 42"/>
                  <a:gd name="T7" fmla="*/ 0 h 165"/>
                  <a:gd name="T8" fmla="*/ 0 w 42"/>
                  <a:gd name="T9" fmla="*/ 0 h 165"/>
                  <a:gd name="T10" fmla="*/ 0 w 42"/>
                  <a:gd name="T11" fmla="*/ 0 h 165"/>
                  <a:gd name="T12" fmla="*/ 0 w 42"/>
                  <a:gd name="T13" fmla="*/ 0 h 165"/>
                  <a:gd name="T14" fmla="*/ 0 w 42"/>
                  <a:gd name="T15" fmla="*/ 0 h 165"/>
                  <a:gd name="T16" fmla="*/ 0 w 42"/>
                  <a:gd name="T17" fmla="*/ 0 h 165"/>
                  <a:gd name="T18" fmla="*/ 0 w 42"/>
                  <a:gd name="T19" fmla="*/ 0 h 165"/>
                  <a:gd name="T20" fmla="*/ 0 w 42"/>
                  <a:gd name="T21" fmla="*/ 0 h 165"/>
                  <a:gd name="T22" fmla="*/ 0 w 42"/>
                  <a:gd name="T23" fmla="*/ 0 h 165"/>
                  <a:gd name="T24" fmla="*/ 0 w 42"/>
                  <a:gd name="T25" fmla="*/ 0 h 165"/>
                  <a:gd name="T26" fmla="*/ 0 w 42"/>
                  <a:gd name="T27" fmla="*/ 0 h 165"/>
                  <a:gd name="T28" fmla="*/ 0 w 42"/>
                  <a:gd name="T29" fmla="*/ 0 h 165"/>
                  <a:gd name="T30" fmla="*/ 0 w 42"/>
                  <a:gd name="T31" fmla="*/ 0 h 165"/>
                  <a:gd name="T32" fmla="*/ 0 w 42"/>
                  <a:gd name="T33" fmla="*/ 0 h 165"/>
                  <a:gd name="T34" fmla="*/ 0 w 42"/>
                  <a:gd name="T35" fmla="*/ 0 h 165"/>
                  <a:gd name="T36" fmla="*/ 0 w 42"/>
                  <a:gd name="T37" fmla="*/ 0 h 16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"/>
                  <a:gd name="T58" fmla="*/ 0 h 165"/>
                  <a:gd name="T59" fmla="*/ 42 w 42"/>
                  <a:gd name="T60" fmla="*/ 165 h 16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" h="165">
                    <a:moveTo>
                      <a:pt x="42" y="0"/>
                    </a:moveTo>
                    <a:lnTo>
                      <a:pt x="42" y="163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29" y="165"/>
                    </a:lnTo>
                    <a:lnTo>
                      <a:pt x="25" y="165"/>
                    </a:lnTo>
                    <a:lnTo>
                      <a:pt x="18" y="165"/>
                    </a:lnTo>
                    <a:lnTo>
                      <a:pt x="11" y="165"/>
                    </a:lnTo>
                    <a:lnTo>
                      <a:pt x="5" y="165"/>
                    </a:lnTo>
                    <a:lnTo>
                      <a:pt x="0" y="164"/>
                    </a:lnTo>
                    <a:lnTo>
                      <a:pt x="0" y="45"/>
                    </a:lnTo>
                    <a:lnTo>
                      <a:pt x="6" y="44"/>
                    </a:lnTo>
                    <a:lnTo>
                      <a:pt x="11" y="40"/>
                    </a:lnTo>
                    <a:lnTo>
                      <a:pt x="17" y="33"/>
                    </a:lnTo>
                    <a:lnTo>
                      <a:pt x="21" y="25"/>
                    </a:lnTo>
                    <a:lnTo>
                      <a:pt x="27" y="17"/>
                    </a:lnTo>
                    <a:lnTo>
                      <a:pt x="32" y="9"/>
                    </a:lnTo>
                    <a:lnTo>
                      <a:pt x="37" y="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20" name="Freeform 122"/>
              <p:cNvSpPr>
                <a:spLocks/>
              </p:cNvSpPr>
              <p:nvPr/>
            </p:nvSpPr>
            <p:spPr bwMode="auto">
              <a:xfrm>
                <a:off x="3586" y="1792"/>
                <a:ext cx="41" cy="11"/>
              </a:xfrm>
              <a:custGeom>
                <a:avLst/>
                <a:gdLst>
                  <a:gd name="T0" fmla="*/ 0 w 122"/>
                  <a:gd name="T1" fmla="*/ 0 h 31"/>
                  <a:gd name="T2" fmla="*/ 0 w 122"/>
                  <a:gd name="T3" fmla="*/ 0 h 31"/>
                  <a:gd name="T4" fmla="*/ 0 w 122"/>
                  <a:gd name="T5" fmla="*/ 0 h 31"/>
                  <a:gd name="T6" fmla="*/ 0 w 122"/>
                  <a:gd name="T7" fmla="*/ 0 h 31"/>
                  <a:gd name="T8" fmla="*/ 0 w 122"/>
                  <a:gd name="T9" fmla="*/ 0 h 31"/>
                  <a:gd name="T10" fmla="*/ 0 w 122"/>
                  <a:gd name="T11" fmla="*/ 0 h 31"/>
                  <a:gd name="T12" fmla="*/ 0 w 122"/>
                  <a:gd name="T13" fmla="*/ 0 h 31"/>
                  <a:gd name="T14" fmla="*/ 0 w 122"/>
                  <a:gd name="T15" fmla="*/ 0 h 31"/>
                  <a:gd name="T16" fmla="*/ 0 w 122"/>
                  <a:gd name="T17" fmla="*/ 0 h 31"/>
                  <a:gd name="T18" fmla="*/ 0 w 122"/>
                  <a:gd name="T19" fmla="*/ 0 h 31"/>
                  <a:gd name="T20" fmla="*/ 0 w 122"/>
                  <a:gd name="T21" fmla="*/ 0 h 31"/>
                  <a:gd name="T22" fmla="*/ 0 w 122"/>
                  <a:gd name="T23" fmla="*/ 0 h 31"/>
                  <a:gd name="T24" fmla="*/ 0 w 122"/>
                  <a:gd name="T25" fmla="*/ 0 h 31"/>
                  <a:gd name="T26" fmla="*/ 0 w 122"/>
                  <a:gd name="T27" fmla="*/ 0 h 31"/>
                  <a:gd name="T28" fmla="*/ 0 w 122"/>
                  <a:gd name="T29" fmla="*/ 0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2"/>
                  <a:gd name="T46" fmla="*/ 0 h 31"/>
                  <a:gd name="T47" fmla="*/ 122 w 122"/>
                  <a:gd name="T48" fmla="*/ 31 h 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2" h="31">
                    <a:moveTo>
                      <a:pt x="122" y="0"/>
                    </a:moveTo>
                    <a:lnTo>
                      <a:pt x="115" y="7"/>
                    </a:lnTo>
                    <a:lnTo>
                      <a:pt x="108" y="15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0" y="31"/>
                    </a:lnTo>
                    <a:lnTo>
                      <a:pt x="8" y="25"/>
                    </a:lnTo>
                    <a:lnTo>
                      <a:pt x="17" y="19"/>
                    </a:lnTo>
                    <a:lnTo>
                      <a:pt x="27" y="14"/>
                    </a:lnTo>
                    <a:lnTo>
                      <a:pt x="38" y="9"/>
                    </a:lnTo>
                    <a:lnTo>
                      <a:pt x="48" y="6"/>
                    </a:lnTo>
                    <a:lnTo>
                      <a:pt x="60" y="2"/>
                    </a:lnTo>
                    <a:lnTo>
                      <a:pt x="72" y="1"/>
                    </a:lnTo>
                    <a:lnTo>
                      <a:pt x="85" y="0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21" name="Freeform 123"/>
              <p:cNvSpPr>
                <a:spLocks/>
              </p:cNvSpPr>
              <p:nvPr/>
            </p:nvSpPr>
            <p:spPr bwMode="auto">
              <a:xfrm>
                <a:off x="3555" y="1809"/>
                <a:ext cx="59" cy="38"/>
              </a:xfrm>
              <a:custGeom>
                <a:avLst/>
                <a:gdLst>
                  <a:gd name="T0" fmla="*/ 0 w 175"/>
                  <a:gd name="T1" fmla="*/ 0 h 112"/>
                  <a:gd name="T2" fmla="*/ 0 w 175"/>
                  <a:gd name="T3" fmla="*/ 0 h 112"/>
                  <a:gd name="T4" fmla="*/ 0 w 175"/>
                  <a:gd name="T5" fmla="*/ 0 h 112"/>
                  <a:gd name="T6" fmla="*/ 0 w 175"/>
                  <a:gd name="T7" fmla="*/ 0 h 112"/>
                  <a:gd name="T8" fmla="*/ 0 w 175"/>
                  <a:gd name="T9" fmla="*/ 0 h 112"/>
                  <a:gd name="T10" fmla="*/ 0 w 175"/>
                  <a:gd name="T11" fmla="*/ 0 h 112"/>
                  <a:gd name="T12" fmla="*/ 0 w 175"/>
                  <a:gd name="T13" fmla="*/ 0 h 112"/>
                  <a:gd name="T14" fmla="*/ 0 w 175"/>
                  <a:gd name="T15" fmla="*/ 0 h 112"/>
                  <a:gd name="T16" fmla="*/ 0 w 175"/>
                  <a:gd name="T17" fmla="*/ 0 h 112"/>
                  <a:gd name="T18" fmla="*/ 0 w 175"/>
                  <a:gd name="T19" fmla="*/ 0 h 112"/>
                  <a:gd name="T20" fmla="*/ 0 w 175"/>
                  <a:gd name="T21" fmla="*/ 0 h 112"/>
                  <a:gd name="T22" fmla="*/ 0 w 175"/>
                  <a:gd name="T23" fmla="*/ 0 h 112"/>
                  <a:gd name="T24" fmla="*/ 0 w 175"/>
                  <a:gd name="T25" fmla="*/ 0 h 112"/>
                  <a:gd name="T26" fmla="*/ 0 w 175"/>
                  <a:gd name="T27" fmla="*/ 0 h 112"/>
                  <a:gd name="T28" fmla="*/ 0 w 175"/>
                  <a:gd name="T29" fmla="*/ 0 h 112"/>
                  <a:gd name="T30" fmla="*/ 0 w 175"/>
                  <a:gd name="T31" fmla="*/ 0 h 112"/>
                  <a:gd name="T32" fmla="*/ 0 w 175"/>
                  <a:gd name="T33" fmla="*/ 0 h 112"/>
                  <a:gd name="T34" fmla="*/ 0 w 175"/>
                  <a:gd name="T35" fmla="*/ 0 h 112"/>
                  <a:gd name="T36" fmla="*/ 0 w 175"/>
                  <a:gd name="T37" fmla="*/ 0 h 1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5"/>
                  <a:gd name="T58" fmla="*/ 0 h 112"/>
                  <a:gd name="T59" fmla="*/ 175 w 175"/>
                  <a:gd name="T60" fmla="*/ 112 h 1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5" h="112">
                    <a:moveTo>
                      <a:pt x="71" y="0"/>
                    </a:moveTo>
                    <a:lnTo>
                      <a:pt x="175" y="0"/>
                    </a:lnTo>
                    <a:lnTo>
                      <a:pt x="167" y="13"/>
                    </a:lnTo>
                    <a:lnTo>
                      <a:pt x="159" y="26"/>
                    </a:lnTo>
                    <a:lnTo>
                      <a:pt x="152" y="40"/>
                    </a:lnTo>
                    <a:lnTo>
                      <a:pt x="145" y="52"/>
                    </a:lnTo>
                    <a:lnTo>
                      <a:pt x="138" y="67"/>
                    </a:lnTo>
                    <a:lnTo>
                      <a:pt x="132" y="82"/>
                    </a:lnTo>
                    <a:lnTo>
                      <a:pt x="126" y="97"/>
                    </a:lnTo>
                    <a:lnTo>
                      <a:pt x="121" y="112"/>
                    </a:lnTo>
                    <a:lnTo>
                      <a:pt x="0" y="112"/>
                    </a:lnTo>
                    <a:lnTo>
                      <a:pt x="8" y="96"/>
                    </a:lnTo>
                    <a:lnTo>
                      <a:pt x="15" y="80"/>
                    </a:lnTo>
                    <a:lnTo>
                      <a:pt x="23" y="65"/>
                    </a:lnTo>
                    <a:lnTo>
                      <a:pt x="32" y="50"/>
                    </a:lnTo>
                    <a:lnTo>
                      <a:pt x="41" y="36"/>
                    </a:lnTo>
                    <a:lnTo>
                      <a:pt x="50" y="23"/>
                    </a:lnTo>
                    <a:lnTo>
                      <a:pt x="61" y="12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22" name="Freeform 124"/>
              <p:cNvSpPr>
                <a:spLocks/>
              </p:cNvSpPr>
              <p:nvPr/>
            </p:nvSpPr>
            <p:spPr bwMode="auto">
              <a:xfrm>
                <a:off x="3540" y="1918"/>
                <a:ext cx="44" cy="21"/>
              </a:xfrm>
              <a:custGeom>
                <a:avLst/>
                <a:gdLst>
                  <a:gd name="T0" fmla="*/ 0 w 128"/>
                  <a:gd name="T1" fmla="*/ 0 h 63"/>
                  <a:gd name="T2" fmla="*/ 0 w 128"/>
                  <a:gd name="T3" fmla="*/ 0 h 63"/>
                  <a:gd name="T4" fmla="*/ 0 w 128"/>
                  <a:gd name="T5" fmla="*/ 0 h 63"/>
                  <a:gd name="T6" fmla="*/ 0 w 128"/>
                  <a:gd name="T7" fmla="*/ 0 h 63"/>
                  <a:gd name="T8" fmla="*/ 0 w 128"/>
                  <a:gd name="T9" fmla="*/ 0 h 63"/>
                  <a:gd name="T10" fmla="*/ 0 w 128"/>
                  <a:gd name="T11" fmla="*/ 0 h 63"/>
                  <a:gd name="T12" fmla="*/ 0 w 128"/>
                  <a:gd name="T13" fmla="*/ 0 h 63"/>
                  <a:gd name="T14" fmla="*/ 0 w 128"/>
                  <a:gd name="T15" fmla="*/ 0 h 63"/>
                  <a:gd name="T16" fmla="*/ 0 w 128"/>
                  <a:gd name="T17" fmla="*/ 0 h 63"/>
                  <a:gd name="T18" fmla="*/ 0 w 128"/>
                  <a:gd name="T19" fmla="*/ 0 h 63"/>
                  <a:gd name="T20" fmla="*/ 0 w 128"/>
                  <a:gd name="T21" fmla="*/ 0 h 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8"/>
                  <a:gd name="T34" fmla="*/ 0 h 63"/>
                  <a:gd name="T35" fmla="*/ 128 w 128"/>
                  <a:gd name="T36" fmla="*/ 63 h 6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8" h="63">
                    <a:moveTo>
                      <a:pt x="0" y="0"/>
                    </a:moveTo>
                    <a:lnTo>
                      <a:pt x="127" y="0"/>
                    </a:lnTo>
                    <a:lnTo>
                      <a:pt x="127" y="16"/>
                    </a:lnTo>
                    <a:lnTo>
                      <a:pt x="127" y="31"/>
                    </a:lnTo>
                    <a:lnTo>
                      <a:pt x="127" y="47"/>
                    </a:lnTo>
                    <a:lnTo>
                      <a:pt x="128" y="63"/>
                    </a:lnTo>
                    <a:lnTo>
                      <a:pt x="1" y="63"/>
                    </a:lnTo>
                    <a:lnTo>
                      <a:pt x="0" y="47"/>
                    </a:lnTo>
                    <a:lnTo>
                      <a:pt x="0" y="31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23" name="Freeform 125"/>
              <p:cNvSpPr>
                <a:spLocks/>
              </p:cNvSpPr>
              <p:nvPr/>
            </p:nvSpPr>
            <p:spPr bwMode="auto">
              <a:xfrm>
                <a:off x="3548" y="1853"/>
                <a:ext cx="46" cy="15"/>
              </a:xfrm>
              <a:custGeom>
                <a:avLst/>
                <a:gdLst>
                  <a:gd name="T0" fmla="*/ 0 w 136"/>
                  <a:gd name="T1" fmla="*/ 0 h 44"/>
                  <a:gd name="T2" fmla="*/ 0 w 136"/>
                  <a:gd name="T3" fmla="*/ 0 h 44"/>
                  <a:gd name="T4" fmla="*/ 0 w 136"/>
                  <a:gd name="T5" fmla="*/ 0 h 44"/>
                  <a:gd name="T6" fmla="*/ 0 w 136"/>
                  <a:gd name="T7" fmla="*/ 0 h 44"/>
                  <a:gd name="T8" fmla="*/ 0 w 136"/>
                  <a:gd name="T9" fmla="*/ 0 h 44"/>
                  <a:gd name="T10" fmla="*/ 0 w 136"/>
                  <a:gd name="T11" fmla="*/ 0 h 44"/>
                  <a:gd name="T12" fmla="*/ 0 w 136"/>
                  <a:gd name="T13" fmla="*/ 0 h 44"/>
                  <a:gd name="T14" fmla="*/ 0 w 136"/>
                  <a:gd name="T15" fmla="*/ 0 h 44"/>
                  <a:gd name="T16" fmla="*/ 0 w 136"/>
                  <a:gd name="T17" fmla="*/ 0 h 44"/>
                  <a:gd name="T18" fmla="*/ 0 w 136"/>
                  <a:gd name="T19" fmla="*/ 0 h 44"/>
                  <a:gd name="T20" fmla="*/ 0 w 136"/>
                  <a:gd name="T21" fmla="*/ 0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6"/>
                  <a:gd name="T34" fmla="*/ 0 h 44"/>
                  <a:gd name="T35" fmla="*/ 136 w 136"/>
                  <a:gd name="T36" fmla="*/ 44 h 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6" h="44">
                    <a:moveTo>
                      <a:pt x="123" y="44"/>
                    </a:moveTo>
                    <a:lnTo>
                      <a:pt x="0" y="44"/>
                    </a:lnTo>
                    <a:lnTo>
                      <a:pt x="3" y="33"/>
                    </a:lnTo>
                    <a:lnTo>
                      <a:pt x="7" y="21"/>
                    </a:lnTo>
                    <a:lnTo>
                      <a:pt x="10" y="10"/>
                    </a:lnTo>
                    <a:lnTo>
                      <a:pt x="14" y="0"/>
                    </a:lnTo>
                    <a:lnTo>
                      <a:pt x="136" y="0"/>
                    </a:lnTo>
                    <a:lnTo>
                      <a:pt x="132" y="10"/>
                    </a:lnTo>
                    <a:lnTo>
                      <a:pt x="129" y="21"/>
                    </a:lnTo>
                    <a:lnTo>
                      <a:pt x="126" y="33"/>
                    </a:lnTo>
                    <a:lnTo>
                      <a:pt x="123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24" name="Freeform 126"/>
              <p:cNvSpPr>
                <a:spLocks/>
              </p:cNvSpPr>
              <p:nvPr/>
            </p:nvSpPr>
            <p:spPr bwMode="auto">
              <a:xfrm>
                <a:off x="3544" y="1874"/>
                <a:ext cx="44" cy="13"/>
              </a:xfrm>
              <a:custGeom>
                <a:avLst/>
                <a:gdLst>
                  <a:gd name="T0" fmla="*/ 0 w 133"/>
                  <a:gd name="T1" fmla="*/ 0 h 39"/>
                  <a:gd name="T2" fmla="*/ 0 w 133"/>
                  <a:gd name="T3" fmla="*/ 0 h 39"/>
                  <a:gd name="T4" fmla="*/ 0 w 133"/>
                  <a:gd name="T5" fmla="*/ 0 h 39"/>
                  <a:gd name="T6" fmla="*/ 0 w 133"/>
                  <a:gd name="T7" fmla="*/ 0 h 39"/>
                  <a:gd name="T8" fmla="*/ 0 w 133"/>
                  <a:gd name="T9" fmla="*/ 0 h 39"/>
                  <a:gd name="T10" fmla="*/ 0 w 133"/>
                  <a:gd name="T11" fmla="*/ 0 h 39"/>
                  <a:gd name="T12" fmla="*/ 0 w 133"/>
                  <a:gd name="T13" fmla="*/ 0 h 39"/>
                  <a:gd name="T14" fmla="*/ 0 w 133"/>
                  <a:gd name="T15" fmla="*/ 0 h 39"/>
                  <a:gd name="T16" fmla="*/ 0 w 133"/>
                  <a:gd name="T17" fmla="*/ 0 h 39"/>
                  <a:gd name="T18" fmla="*/ 0 w 133"/>
                  <a:gd name="T19" fmla="*/ 0 h 39"/>
                  <a:gd name="T20" fmla="*/ 0 w 133"/>
                  <a:gd name="T21" fmla="*/ 0 h 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3"/>
                  <a:gd name="T34" fmla="*/ 0 h 39"/>
                  <a:gd name="T35" fmla="*/ 133 w 133"/>
                  <a:gd name="T36" fmla="*/ 39 h 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3" h="39">
                    <a:moveTo>
                      <a:pt x="133" y="0"/>
                    </a:moveTo>
                    <a:lnTo>
                      <a:pt x="130" y="9"/>
                    </a:lnTo>
                    <a:lnTo>
                      <a:pt x="128" y="19"/>
                    </a:lnTo>
                    <a:lnTo>
                      <a:pt x="127" y="28"/>
                    </a:lnTo>
                    <a:lnTo>
                      <a:pt x="126" y="39"/>
                    </a:lnTo>
                    <a:lnTo>
                      <a:pt x="0" y="39"/>
                    </a:lnTo>
                    <a:lnTo>
                      <a:pt x="3" y="28"/>
                    </a:lnTo>
                    <a:lnTo>
                      <a:pt x="4" y="19"/>
                    </a:lnTo>
                    <a:lnTo>
                      <a:pt x="6" y="9"/>
                    </a:lnTo>
                    <a:lnTo>
                      <a:pt x="8" y="0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25" name="Freeform 127"/>
              <p:cNvSpPr>
                <a:spLocks/>
              </p:cNvSpPr>
              <p:nvPr/>
            </p:nvSpPr>
            <p:spPr bwMode="auto">
              <a:xfrm>
                <a:off x="3541" y="1893"/>
                <a:ext cx="44" cy="19"/>
              </a:xfrm>
              <a:custGeom>
                <a:avLst/>
                <a:gdLst>
                  <a:gd name="T0" fmla="*/ 0 w 132"/>
                  <a:gd name="T1" fmla="*/ 0 h 57"/>
                  <a:gd name="T2" fmla="*/ 0 w 132"/>
                  <a:gd name="T3" fmla="*/ 0 h 57"/>
                  <a:gd name="T4" fmla="*/ 0 w 132"/>
                  <a:gd name="T5" fmla="*/ 0 h 57"/>
                  <a:gd name="T6" fmla="*/ 0 w 132"/>
                  <a:gd name="T7" fmla="*/ 0 h 57"/>
                  <a:gd name="T8" fmla="*/ 0 w 132"/>
                  <a:gd name="T9" fmla="*/ 0 h 57"/>
                  <a:gd name="T10" fmla="*/ 0 w 132"/>
                  <a:gd name="T11" fmla="*/ 0 h 57"/>
                  <a:gd name="T12" fmla="*/ 0 w 132"/>
                  <a:gd name="T13" fmla="*/ 0 h 57"/>
                  <a:gd name="T14" fmla="*/ 0 w 132"/>
                  <a:gd name="T15" fmla="*/ 0 h 57"/>
                  <a:gd name="T16" fmla="*/ 0 w 132"/>
                  <a:gd name="T17" fmla="*/ 0 h 57"/>
                  <a:gd name="T18" fmla="*/ 0 w 132"/>
                  <a:gd name="T19" fmla="*/ 0 h 57"/>
                  <a:gd name="T20" fmla="*/ 0 w 132"/>
                  <a:gd name="T21" fmla="*/ 0 h 5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2"/>
                  <a:gd name="T34" fmla="*/ 0 h 57"/>
                  <a:gd name="T35" fmla="*/ 132 w 132"/>
                  <a:gd name="T36" fmla="*/ 57 h 5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2" h="57">
                    <a:moveTo>
                      <a:pt x="132" y="0"/>
                    </a:moveTo>
                    <a:lnTo>
                      <a:pt x="130" y="14"/>
                    </a:lnTo>
                    <a:lnTo>
                      <a:pt x="128" y="28"/>
                    </a:lnTo>
                    <a:lnTo>
                      <a:pt x="127" y="42"/>
                    </a:lnTo>
                    <a:lnTo>
                      <a:pt x="127" y="57"/>
                    </a:lnTo>
                    <a:lnTo>
                      <a:pt x="0" y="57"/>
                    </a:lnTo>
                    <a:lnTo>
                      <a:pt x="1" y="42"/>
                    </a:lnTo>
                    <a:lnTo>
                      <a:pt x="3" y="28"/>
                    </a:lnTo>
                    <a:lnTo>
                      <a:pt x="4" y="14"/>
                    </a:lnTo>
                    <a:lnTo>
                      <a:pt x="6" y="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26" name="Freeform 128"/>
              <p:cNvSpPr>
                <a:spLocks/>
              </p:cNvSpPr>
              <p:nvPr/>
            </p:nvSpPr>
            <p:spPr bwMode="auto">
              <a:xfrm>
                <a:off x="3541" y="1945"/>
                <a:ext cx="45" cy="19"/>
              </a:xfrm>
              <a:custGeom>
                <a:avLst/>
                <a:gdLst>
                  <a:gd name="T0" fmla="*/ 0 w 133"/>
                  <a:gd name="T1" fmla="*/ 0 h 56"/>
                  <a:gd name="T2" fmla="*/ 0 w 133"/>
                  <a:gd name="T3" fmla="*/ 0 h 56"/>
                  <a:gd name="T4" fmla="*/ 0 w 133"/>
                  <a:gd name="T5" fmla="*/ 0 h 56"/>
                  <a:gd name="T6" fmla="*/ 0 w 133"/>
                  <a:gd name="T7" fmla="*/ 0 h 56"/>
                  <a:gd name="T8" fmla="*/ 0 w 133"/>
                  <a:gd name="T9" fmla="*/ 0 h 56"/>
                  <a:gd name="T10" fmla="*/ 0 w 133"/>
                  <a:gd name="T11" fmla="*/ 0 h 56"/>
                  <a:gd name="T12" fmla="*/ 0 w 133"/>
                  <a:gd name="T13" fmla="*/ 0 h 56"/>
                  <a:gd name="T14" fmla="*/ 0 w 133"/>
                  <a:gd name="T15" fmla="*/ 0 h 56"/>
                  <a:gd name="T16" fmla="*/ 0 w 133"/>
                  <a:gd name="T17" fmla="*/ 0 h 56"/>
                  <a:gd name="T18" fmla="*/ 0 w 133"/>
                  <a:gd name="T19" fmla="*/ 0 h 56"/>
                  <a:gd name="T20" fmla="*/ 0 w 133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3"/>
                  <a:gd name="T34" fmla="*/ 0 h 56"/>
                  <a:gd name="T35" fmla="*/ 133 w 133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3" h="56">
                    <a:moveTo>
                      <a:pt x="127" y="0"/>
                    </a:moveTo>
                    <a:lnTo>
                      <a:pt x="128" y="14"/>
                    </a:lnTo>
                    <a:lnTo>
                      <a:pt x="129" y="28"/>
                    </a:lnTo>
                    <a:lnTo>
                      <a:pt x="132" y="42"/>
                    </a:lnTo>
                    <a:lnTo>
                      <a:pt x="133" y="56"/>
                    </a:lnTo>
                    <a:lnTo>
                      <a:pt x="8" y="56"/>
                    </a:lnTo>
                    <a:lnTo>
                      <a:pt x="6" y="42"/>
                    </a:lnTo>
                    <a:lnTo>
                      <a:pt x="4" y="28"/>
                    </a:lnTo>
                    <a:lnTo>
                      <a:pt x="3" y="14"/>
                    </a:lnTo>
                    <a:lnTo>
                      <a:pt x="0" y="0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27" name="Freeform 129"/>
              <p:cNvSpPr>
                <a:spLocks/>
              </p:cNvSpPr>
              <p:nvPr/>
            </p:nvSpPr>
            <p:spPr bwMode="auto">
              <a:xfrm>
                <a:off x="3544" y="1970"/>
                <a:ext cx="46" cy="14"/>
              </a:xfrm>
              <a:custGeom>
                <a:avLst/>
                <a:gdLst>
                  <a:gd name="T0" fmla="*/ 0 w 133"/>
                  <a:gd name="T1" fmla="*/ 0 h 42"/>
                  <a:gd name="T2" fmla="*/ 0 w 133"/>
                  <a:gd name="T3" fmla="*/ 0 h 42"/>
                  <a:gd name="T4" fmla="*/ 0 w 133"/>
                  <a:gd name="T5" fmla="*/ 0 h 42"/>
                  <a:gd name="T6" fmla="*/ 0 w 133"/>
                  <a:gd name="T7" fmla="*/ 0 h 42"/>
                  <a:gd name="T8" fmla="*/ 0 w 133"/>
                  <a:gd name="T9" fmla="*/ 0 h 42"/>
                  <a:gd name="T10" fmla="*/ 0 w 133"/>
                  <a:gd name="T11" fmla="*/ 0 h 42"/>
                  <a:gd name="T12" fmla="*/ 0 w 133"/>
                  <a:gd name="T13" fmla="*/ 0 h 42"/>
                  <a:gd name="T14" fmla="*/ 0 w 133"/>
                  <a:gd name="T15" fmla="*/ 0 h 42"/>
                  <a:gd name="T16" fmla="*/ 0 w 133"/>
                  <a:gd name="T17" fmla="*/ 0 h 42"/>
                  <a:gd name="T18" fmla="*/ 0 w 133"/>
                  <a:gd name="T19" fmla="*/ 0 h 42"/>
                  <a:gd name="T20" fmla="*/ 0 w 133"/>
                  <a:gd name="T21" fmla="*/ 0 h 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3"/>
                  <a:gd name="T34" fmla="*/ 0 h 42"/>
                  <a:gd name="T35" fmla="*/ 133 w 133"/>
                  <a:gd name="T36" fmla="*/ 42 h 4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3" h="42">
                    <a:moveTo>
                      <a:pt x="125" y="0"/>
                    </a:moveTo>
                    <a:lnTo>
                      <a:pt x="128" y="11"/>
                    </a:lnTo>
                    <a:lnTo>
                      <a:pt x="130" y="21"/>
                    </a:lnTo>
                    <a:lnTo>
                      <a:pt x="131" y="31"/>
                    </a:lnTo>
                    <a:lnTo>
                      <a:pt x="133" y="42"/>
                    </a:lnTo>
                    <a:lnTo>
                      <a:pt x="10" y="42"/>
                    </a:lnTo>
                    <a:lnTo>
                      <a:pt x="8" y="31"/>
                    </a:lnTo>
                    <a:lnTo>
                      <a:pt x="6" y="21"/>
                    </a:lnTo>
                    <a:lnTo>
                      <a:pt x="2" y="11"/>
                    </a:lnTo>
                    <a:lnTo>
                      <a:pt x="0" y="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28" name="Freeform 130"/>
              <p:cNvSpPr>
                <a:spLocks/>
              </p:cNvSpPr>
              <p:nvPr/>
            </p:nvSpPr>
            <p:spPr bwMode="auto">
              <a:xfrm>
                <a:off x="3571" y="2032"/>
                <a:ext cx="46" cy="13"/>
              </a:xfrm>
              <a:custGeom>
                <a:avLst/>
                <a:gdLst>
                  <a:gd name="T0" fmla="*/ 0 w 135"/>
                  <a:gd name="T1" fmla="*/ 0 h 40"/>
                  <a:gd name="T2" fmla="*/ 0 w 135"/>
                  <a:gd name="T3" fmla="*/ 0 h 40"/>
                  <a:gd name="T4" fmla="*/ 0 w 135"/>
                  <a:gd name="T5" fmla="*/ 0 h 40"/>
                  <a:gd name="T6" fmla="*/ 0 w 135"/>
                  <a:gd name="T7" fmla="*/ 0 h 40"/>
                  <a:gd name="T8" fmla="*/ 0 w 135"/>
                  <a:gd name="T9" fmla="*/ 0 h 40"/>
                  <a:gd name="T10" fmla="*/ 0 w 135"/>
                  <a:gd name="T11" fmla="*/ 0 h 40"/>
                  <a:gd name="T12" fmla="*/ 0 w 135"/>
                  <a:gd name="T13" fmla="*/ 0 h 40"/>
                  <a:gd name="T14" fmla="*/ 0 w 135"/>
                  <a:gd name="T15" fmla="*/ 0 h 40"/>
                  <a:gd name="T16" fmla="*/ 0 w 135"/>
                  <a:gd name="T17" fmla="*/ 0 h 40"/>
                  <a:gd name="T18" fmla="*/ 0 w 135"/>
                  <a:gd name="T19" fmla="*/ 0 h 40"/>
                  <a:gd name="T20" fmla="*/ 0 w 135"/>
                  <a:gd name="T21" fmla="*/ 0 h 40"/>
                  <a:gd name="T22" fmla="*/ 0 w 135"/>
                  <a:gd name="T23" fmla="*/ 0 h 40"/>
                  <a:gd name="T24" fmla="*/ 0 w 135"/>
                  <a:gd name="T25" fmla="*/ 0 h 40"/>
                  <a:gd name="T26" fmla="*/ 0 w 135"/>
                  <a:gd name="T27" fmla="*/ 0 h 40"/>
                  <a:gd name="T28" fmla="*/ 0 w 135"/>
                  <a:gd name="T29" fmla="*/ 0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"/>
                  <a:gd name="T46" fmla="*/ 0 h 40"/>
                  <a:gd name="T47" fmla="*/ 135 w 135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" h="40">
                    <a:moveTo>
                      <a:pt x="22" y="27"/>
                    </a:moveTo>
                    <a:lnTo>
                      <a:pt x="16" y="21"/>
                    </a:lnTo>
                    <a:lnTo>
                      <a:pt x="12" y="14"/>
                    </a:lnTo>
                    <a:lnTo>
                      <a:pt x="6" y="7"/>
                    </a:lnTo>
                    <a:lnTo>
                      <a:pt x="0" y="0"/>
                    </a:lnTo>
                    <a:lnTo>
                      <a:pt x="110" y="0"/>
                    </a:lnTo>
                    <a:lnTo>
                      <a:pt x="115" y="11"/>
                    </a:lnTo>
                    <a:lnTo>
                      <a:pt x="122" y="21"/>
                    </a:lnTo>
                    <a:lnTo>
                      <a:pt x="128" y="30"/>
                    </a:lnTo>
                    <a:lnTo>
                      <a:pt x="135" y="40"/>
                    </a:lnTo>
                    <a:lnTo>
                      <a:pt x="37" y="40"/>
                    </a:lnTo>
                    <a:lnTo>
                      <a:pt x="32" y="36"/>
                    </a:lnTo>
                    <a:lnTo>
                      <a:pt x="29" y="33"/>
                    </a:lnTo>
                    <a:lnTo>
                      <a:pt x="26" y="30"/>
                    </a:lnTo>
                    <a:lnTo>
                      <a:pt x="22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29" name="Freeform 131"/>
              <p:cNvSpPr>
                <a:spLocks/>
              </p:cNvSpPr>
              <p:nvPr/>
            </p:nvSpPr>
            <p:spPr bwMode="auto">
              <a:xfrm>
                <a:off x="3558" y="2010"/>
                <a:ext cx="47" cy="16"/>
              </a:xfrm>
              <a:custGeom>
                <a:avLst/>
                <a:gdLst>
                  <a:gd name="T0" fmla="*/ 0 w 140"/>
                  <a:gd name="T1" fmla="*/ 0 h 48"/>
                  <a:gd name="T2" fmla="*/ 0 w 140"/>
                  <a:gd name="T3" fmla="*/ 0 h 48"/>
                  <a:gd name="T4" fmla="*/ 0 w 140"/>
                  <a:gd name="T5" fmla="*/ 0 h 48"/>
                  <a:gd name="T6" fmla="*/ 0 w 140"/>
                  <a:gd name="T7" fmla="*/ 0 h 48"/>
                  <a:gd name="T8" fmla="*/ 0 w 140"/>
                  <a:gd name="T9" fmla="*/ 0 h 48"/>
                  <a:gd name="T10" fmla="*/ 0 w 140"/>
                  <a:gd name="T11" fmla="*/ 0 h 48"/>
                  <a:gd name="T12" fmla="*/ 0 w 140"/>
                  <a:gd name="T13" fmla="*/ 0 h 48"/>
                  <a:gd name="T14" fmla="*/ 0 w 140"/>
                  <a:gd name="T15" fmla="*/ 0 h 48"/>
                  <a:gd name="T16" fmla="*/ 0 w 140"/>
                  <a:gd name="T17" fmla="*/ 0 h 48"/>
                  <a:gd name="T18" fmla="*/ 0 w 140"/>
                  <a:gd name="T19" fmla="*/ 0 h 48"/>
                  <a:gd name="T20" fmla="*/ 0 w 140"/>
                  <a:gd name="T21" fmla="*/ 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0"/>
                  <a:gd name="T34" fmla="*/ 0 h 48"/>
                  <a:gd name="T35" fmla="*/ 140 w 140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0" h="48">
                    <a:moveTo>
                      <a:pt x="28" y="48"/>
                    </a:moveTo>
                    <a:lnTo>
                      <a:pt x="20" y="37"/>
                    </a:lnTo>
                    <a:lnTo>
                      <a:pt x="13" y="25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120" y="0"/>
                    </a:lnTo>
                    <a:lnTo>
                      <a:pt x="124" y="12"/>
                    </a:lnTo>
                    <a:lnTo>
                      <a:pt x="129" y="25"/>
                    </a:lnTo>
                    <a:lnTo>
                      <a:pt x="135" y="37"/>
                    </a:lnTo>
                    <a:lnTo>
                      <a:pt x="140" y="48"/>
                    </a:lnTo>
                    <a:lnTo>
                      <a:pt x="28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30" name="Freeform 132"/>
              <p:cNvSpPr>
                <a:spLocks/>
              </p:cNvSpPr>
              <p:nvPr/>
            </p:nvSpPr>
            <p:spPr bwMode="auto">
              <a:xfrm>
                <a:off x="3550" y="1990"/>
                <a:ext cx="46" cy="14"/>
              </a:xfrm>
              <a:custGeom>
                <a:avLst/>
                <a:gdLst>
                  <a:gd name="T0" fmla="*/ 0 w 136"/>
                  <a:gd name="T1" fmla="*/ 0 h 43"/>
                  <a:gd name="T2" fmla="*/ 0 w 136"/>
                  <a:gd name="T3" fmla="*/ 0 h 43"/>
                  <a:gd name="T4" fmla="*/ 0 w 136"/>
                  <a:gd name="T5" fmla="*/ 0 h 43"/>
                  <a:gd name="T6" fmla="*/ 0 w 136"/>
                  <a:gd name="T7" fmla="*/ 0 h 43"/>
                  <a:gd name="T8" fmla="*/ 0 w 136"/>
                  <a:gd name="T9" fmla="*/ 0 h 43"/>
                  <a:gd name="T10" fmla="*/ 0 w 136"/>
                  <a:gd name="T11" fmla="*/ 0 h 43"/>
                  <a:gd name="T12" fmla="*/ 0 w 136"/>
                  <a:gd name="T13" fmla="*/ 0 h 43"/>
                  <a:gd name="T14" fmla="*/ 0 w 136"/>
                  <a:gd name="T15" fmla="*/ 0 h 43"/>
                  <a:gd name="T16" fmla="*/ 0 w 136"/>
                  <a:gd name="T17" fmla="*/ 0 h 43"/>
                  <a:gd name="T18" fmla="*/ 0 w 136"/>
                  <a:gd name="T19" fmla="*/ 0 h 43"/>
                  <a:gd name="T20" fmla="*/ 0 w 136"/>
                  <a:gd name="T21" fmla="*/ 0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6"/>
                  <a:gd name="T34" fmla="*/ 0 h 43"/>
                  <a:gd name="T35" fmla="*/ 136 w 136"/>
                  <a:gd name="T36" fmla="*/ 43 h 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6" h="43">
                    <a:moveTo>
                      <a:pt x="15" y="43"/>
                    </a:moveTo>
                    <a:lnTo>
                      <a:pt x="10" y="32"/>
                    </a:lnTo>
                    <a:lnTo>
                      <a:pt x="7" y="22"/>
                    </a:lnTo>
                    <a:lnTo>
                      <a:pt x="3" y="11"/>
                    </a:lnTo>
                    <a:lnTo>
                      <a:pt x="0" y="0"/>
                    </a:lnTo>
                    <a:lnTo>
                      <a:pt x="122" y="0"/>
                    </a:lnTo>
                    <a:lnTo>
                      <a:pt x="125" y="10"/>
                    </a:lnTo>
                    <a:lnTo>
                      <a:pt x="129" y="21"/>
                    </a:lnTo>
                    <a:lnTo>
                      <a:pt x="132" y="32"/>
                    </a:lnTo>
                    <a:lnTo>
                      <a:pt x="136" y="43"/>
                    </a:lnTo>
                    <a:lnTo>
                      <a:pt x="15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31" name="Freeform 133"/>
              <p:cNvSpPr>
                <a:spLocks/>
              </p:cNvSpPr>
              <p:nvPr/>
            </p:nvSpPr>
            <p:spPr bwMode="auto">
              <a:xfrm>
                <a:off x="3592" y="2052"/>
                <a:ext cx="35" cy="6"/>
              </a:xfrm>
              <a:custGeom>
                <a:avLst/>
                <a:gdLst>
                  <a:gd name="T0" fmla="*/ 0 w 103"/>
                  <a:gd name="T1" fmla="*/ 0 h 18"/>
                  <a:gd name="T2" fmla="*/ 0 w 103"/>
                  <a:gd name="T3" fmla="*/ 0 h 18"/>
                  <a:gd name="T4" fmla="*/ 0 w 103"/>
                  <a:gd name="T5" fmla="*/ 0 h 18"/>
                  <a:gd name="T6" fmla="*/ 0 w 103"/>
                  <a:gd name="T7" fmla="*/ 0 h 18"/>
                  <a:gd name="T8" fmla="*/ 0 w 103"/>
                  <a:gd name="T9" fmla="*/ 0 h 18"/>
                  <a:gd name="T10" fmla="*/ 0 w 103"/>
                  <a:gd name="T11" fmla="*/ 0 h 18"/>
                  <a:gd name="T12" fmla="*/ 0 w 103"/>
                  <a:gd name="T13" fmla="*/ 0 h 18"/>
                  <a:gd name="T14" fmla="*/ 0 w 103"/>
                  <a:gd name="T15" fmla="*/ 0 h 18"/>
                  <a:gd name="T16" fmla="*/ 0 w 103"/>
                  <a:gd name="T17" fmla="*/ 0 h 18"/>
                  <a:gd name="T18" fmla="*/ 0 w 103"/>
                  <a:gd name="T19" fmla="*/ 0 h 18"/>
                  <a:gd name="T20" fmla="*/ 0 w 103"/>
                  <a:gd name="T21" fmla="*/ 0 h 18"/>
                  <a:gd name="T22" fmla="*/ 0 w 103"/>
                  <a:gd name="T23" fmla="*/ 0 h 18"/>
                  <a:gd name="T24" fmla="*/ 0 w 103"/>
                  <a:gd name="T25" fmla="*/ 0 h 18"/>
                  <a:gd name="T26" fmla="*/ 0 w 103"/>
                  <a:gd name="T27" fmla="*/ 0 h 18"/>
                  <a:gd name="T28" fmla="*/ 0 w 103"/>
                  <a:gd name="T29" fmla="*/ 0 h 1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3"/>
                  <a:gd name="T46" fmla="*/ 0 h 18"/>
                  <a:gd name="T47" fmla="*/ 103 w 103"/>
                  <a:gd name="T48" fmla="*/ 18 h 1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3" h="18">
                    <a:moveTo>
                      <a:pt x="0" y="0"/>
                    </a:moveTo>
                    <a:lnTo>
                      <a:pt x="87" y="0"/>
                    </a:lnTo>
                    <a:lnTo>
                      <a:pt x="91" y="5"/>
                    </a:lnTo>
                    <a:lnTo>
                      <a:pt x="95" y="9"/>
                    </a:lnTo>
                    <a:lnTo>
                      <a:pt x="99" y="14"/>
                    </a:lnTo>
                    <a:lnTo>
                      <a:pt x="103" y="18"/>
                    </a:lnTo>
                    <a:lnTo>
                      <a:pt x="66" y="18"/>
                    </a:lnTo>
                    <a:lnTo>
                      <a:pt x="57" y="18"/>
                    </a:lnTo>
                    <a:lnTo>
                      <a:pt x="48" y="17"/>
                    </a:lnTo>
                    <a:lnTo>
                      <a:pt x="39" y="15"/>
                    </a:lnTo>
                    <a:lnTo>
                      <a:pt x="31" y="13"/>
                    </a:lnTo>
                    <a:lnTo>
                      <a:pt x="23" y="10"/>
                    </a:lnTo>
                    <a:lnTo>
                      <a:pt x="15" y="7"/>
                    </a:lnTo>
                    <a:lnTo>
                      <a:pt x="7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32" name="Freeform 134"/>
              <p:cNvSpPr>
                <a:spLocks/>
              </p:cNvSpPr>
              <p:nvPr/>
            </p:nvSpPr>
            <p:spPr bwMode="auto">
              <a:xfrm>
                <a:off x="3652" y="1849"/>
                <a:ext cx="560" cy="202"/>
              </a:xfrm>
              <a:custGeom>
                <a:avLst/>
                <a:gdLst>
                  <a:gd name="T0" fmla="*/ 0 w 1662"/>
                  <a:gd name="T1" fmla="*/ 0 h 599"/>
                  <a:gd name="T2" fmla="*/ 0 w 1662"/>
                  <a:gd name="T3" fmla="*/ 0 h 599"/>
                  <a:gd name="T4" fmla="*/ 0 w 1662"/>
                  <a:gd name="T5" fmla="*/ 0 h 599"/>
                  <a:gd name="T6" fmla="*/ 0 w 1662"/>
                  <a:gd name="T7" fmla="*/ 0 h 599"/>
                  <a:gd name="T8" fmla="*/ 0 w 1662"/>
                  <a:gd name="T9" fmla="*/ 0 h 599"/>
                  <a:gd name="T10" fmla="*/ 0 w 1662"/>
                  <a:gd name="T11" fmla="*/ 0 h 599"/>
                  <a:gd name="T12" fmla="*/ 0 w 1662"/>
                  <a:gd name="T13" fmla="*/ 0 h 599"/>
                  <a:gd name="T14" fmla="*/ 0 w 1662"/>
                  <a:gd name="T15" fmla="*/ 0 h 599"/>
                  <a:gd name="T16" fmla="*/ 0 w 1662"/>
                  <a:gd name="T17" fmla="*/ 0 h 599"/>
                  <a:gd name="T18" fmla="*/ 0 w 1662"/>
                  <a:gd name="T19" fmla="*/ 0 h 599"/>
                  <a:gd name="T20" fmla="*/ 0 w 1662"/>
                  <a:gd name="T21" fmla="*/ 0 h 599"/>
                  <a:gd name="T22" fmla="*/ 0 w 1662"/>
                  <a:gd name="T23" fmla="*/ 0 h 599"/>
                  <a:gd name="T24" fmla="*/ 0 w 1662"/>
                  <a:gd name="T25" fmla="*/ 0 h 599"/>
                  <a:gd name="T26" fmla="*/ 0 w 1662"/>
                  <a:gd name="T27" fmla="*/ 0 h 599"/>
                  <a:gd name="T28" fmla="*/ 0 w 1662"/>
                  <a:gd name="T29" fmla="*/ 0 h 599"/>
                  <a:gd name="T30" fmla="*/ 0 w 1662"/>
                  <a:gd name="T31" fmla="*/ 0 h 599"/>
                  <a:gd name="T32" fmla="*/ 0 w 1662"/>
                  <a:gd name="T33" fmla="*/ 0 h 599"/>
                  <a:gd name="T34" fmla="*/ 0 w 1662"/>
                  <a:gd name="T35" fmla="*/ 0 h 599"/>
                  <a:gd name="T36" fmla="*/ 0 w 1662"/>
                  <a:gd name="T37" fmla="*/ 0 h 599"/>
                  <a:gd name="T38" fmla="*/ 0 w 1662"/>
                  <a:gd name="T39" fmla="*/ 0 h 599"/>
                  <a:gd name="T40" fmla="*/ 0 w 1662"/>
                  <a:gd name="T41" fmla="*/ 0 h 599"/>
                  <a:gd name="T42" fmla="*/ 0 w 1662"/>
                  <a:gd name="T43" fmla="*/ 0 h 599"/>
                  <a:gd name="T44" fmla="*/ 0 w 1662"/>
                  <a:gd name="T45" fmla="*/ 0 h 599"/>
                  <a:gd name="T46" fmla="*/ 0 w 1662"/>
                  <a:gd name="T47" fmla="*/ 0 h 599"/>
                  <a:gd name="T48" fmla="*/ 0 w 1662"/>
                  <a:gd name="T49" fmla="*/ 0 h 599"/>
                  <a:gd name="T50" fmla="*/ 0 w 1662"/>
                  <a:gd name="T51" fmla="*/ 0 h 599"/>
                  <a:gd name="T52" fmla="*/ 0 w 1662"/>
                  <a:gd name="T53" fmla="*/ 0 h 599"/>
                  <a:gd name="T54" fmla="*/ 0 w 1662"/>
                  <a:gd name="T55" fmla="*/ 0 h 599"/>
                  <a:gd name="T56" fmla="*/ 0 w 1662"/>
                  <a:gd name="T57" fmla="*/ 0 h 599"/>
                  <a:gd name="T58" fmla="*/ 0 w 1662"/>
                  <a:gd name="T59" fmla="*/ 0 h 599"/>
                  <a:gd name="T60" fmla="*/ 0 w 1662"/>
                  <a:gd name="T61" fmla="*/ 0 h 599"/>
                  <a:gd name="T62" fmla="*/ 0 w 1662"/>
                  <a:gd name="T63" fmla="*/ 0 h 599"/>
                  <a:gd name="T64" fmla="*/ 0 w 1662"/>
                  <a:gd name="T65" fmla="*/ 0 h 599"/>
                  <a:gd name="T66" fmla="*/ 0 w 1662"/>
                  <a:gd name="T67" fmla="*/ 0 h 599"/>
                  <a:gd name="T68" fmla="*/ 0 w 1662"/>
                  <a:gd name="T69" fmla="*/ 0 h 599"/>
                  <a:gd name="T70" fmla="*/ 0 w 1662"/>
                  <a:gd name="T71" fmla="*/ 0 h 599"/>
                  <a:gd name="T72" fmla="*/ 0 w 1662"/>
                  <a:gd name="T73" fmla="*/ 0 h 599"/>
                  <a:gd name="T74" fmla="*/ 0 w 1662"/>
                  <a:gd name="T75" fmla="*/ 0 h 599"/>
                  <a:gd name="T76" fmla="*/ 0 w 1662"/>
                  <a:gd name="T77" fmla="*/ 0 h 599"/>
                  <a:gd name="T78" fmla="*/ 0 w 1662"/>
                  <a:gd name="T79" fmla="*/ 0 h 599"/>
                  <a:gd name="T80" fmla="*/ 0 w 1662"/>
                  <a:gd name="T81" fmla="*/ 0 h 599"/>
                  <a:gd name="T82" fmla="*/ 0 w 1662"/>
                  <a:gd name="T83" fmla="*/ 0 h 599"/>
                  <a:gd name="T84" fmla="*/ 0 w 1662"/>
                  <a:gd name="T85" fmla="*/ 0 h 599"/>
                  <a:gd name="T86" fmla="*/ 0 w 1662"/>
                  <a:gd name="T87" fmla="*/ 0 h 599"/>
                  <a:gd name="T88" fmla="*/ 0 w 1662"/>
                  <a:gd name="T89" fmla="*/ 0 h 599"/>
                  <a:gd name="T90" fmla="*/ 0 w 1662"/>
                  <a:gd name="T91" fmla="*/ 0 h 599"/>
                  <a:gd name="T92" fmla="*/ 0 w 1662"/>
                  <a:gd name="T93" fmla="*/ 0 h 599"/>
                  <a:gd name="T94" fmla="*/ 0 w 1662"/>
                  <a:gd name="T95" fmla="*/ 0 h 599"/>
                  <a:gd name="T96" fmla="*/ 0 w 1662"/>
                  <a:gd name="T97" fmla="*/ 0 h 599"/>
                  <a:gd name="T98" fmla="*/ 0 w 1662"/>
                  <a:gd name="T99" fmla="*/ 0 h 599"/>
                  <a:gd name="T100" fmla="*/ 0 w 1662"/>
                  <a:gd name="T101" fmla="*/ 0 h 599"/>
                  <a:gd name="T102" fmla="*/ 0 w 1662"/>
                  <a:gd name="T103" fmla="*/ 0 h 599"/>
                  <a:gd name="T104" fmla="*/ 0 w 1662"/>
                  <a:gd name="T105" fmla="*/ 0 h 599"/>
                  <a:gd name="T106" fmla="*/ 0 w 1662"/>
                  <a:gd name="T107" fmla="*/ 0 h 599"/>
                  <a:gd name="T108" fmla="*/ 0 w 1662"/>
                  <a:gd name="T109" fmla="*/ 0 h 599"/>
                  <a:gd name="T110" fmla="*/ 0 w 1662"/>
                  <a:gd name="T111" fmla="*/ 0 h 5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662"/>
                  <a:gd name="T169" fmla="*/ 0 h 599"/>
                  <a:gd name="T170" fmla="*/ 1662 w 1662"/>
                  <a:gd name="T171" fmla="*/ 599 h 59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662" h="599">
                    <a:moveTo>
                      <a:pt x="1438" y="580"/>
                    </a:moveTo>
                    <a:lnTo>
                      <a:pt x="1438" y="435"/>
                    </a:lnTo>
                    <a:lnTo>
                      <a:pt x="1438" y="426"/>
                    </a:lnTo>
                    <a:lnTo>
                      <a:pt x="1438" y="415"/>
                    </a:lnTo>
                    <a:lnTo>
                      <a:pt x="1438" y="400"/>
                    </a:lnTo>
                    <a:lnTo>
                      <a:pt x="1436" y="382"/>
                    </a:lnTo>
                    <a:lnTo>
                      <a:pt x="1433" y="364"/>
                    </a:lnTo>
                    <a:lnTo>
                      <a:pt x="1426" y="347"/>
                    </a:lnTo>
                    <a:lnTo>
                      <a:pt x="1417" y="329"/>
                    </a:lnTo>
                    <a:lnTo>
                      <a:pt x="1405" y="314"/>
                    </a:lnTo>
                    <a:lnTo>
                      <a:pt x="1392" y="303"/>
                    </a:lnTo>
                    <a:lnTo>
                      <a:pt x="1380" y="294"/>
                    </a:lnTo>
                    <a:lnTo>
                      <a:pt x="1367" y="287"/>
                    </a:lnTo>
                    <a:lnTo>
                      <a:pt x="1357" y="281"/>
                    </a:lnTo>
                    <a:lnTo>
                      <a:pt x="1346" y="278"/>
                    </a:lnTo>
                    <a:lnTo>
                      <a:pt x="1339" y="275"/>
                    </a:lnTo>
                    <a:lnTo>
                      <a:pt x="1334" y="273"/>
                    </a:lnTo>
                    <a:lnTo>
                      <a:pt x="1330" y="273"/>
                    </a:lnTo>
                    <a:lnTo>
                      <a:pt x="1327" y="272"/>
                    </a:lnTo>
                    <a:lnTo>
                      <a:pt x="952" y="272"/>
                    </a:lnTo>
                    <a:lnTo>
                      <a:pt x="942" y="299"/>
                    </a:lnTo>
                    <a:lnTo>
                      <a:pt x="934" y="319"/>
                    </a:lnTo>
                    <a:lnTo>
                      <a:pt x="924" y="339"/>
                    </a:lnTo>
                    <a:lnTo>
                      <a:pt x="913" y="356"/>
                    </a:lnTo>
                    <a:lnTo>
                      <a:pt x="899" y="373"/>
                    </a:lnTo>
                    <a:lnTo>
                      <a:pt x="886" y="389"/>
                    </a:lnTo>
                    <a:lnTo>
                      <a:pt x="871" y="404"/>
                    </a:lnTo>
                    <a:lnTo>
                      <a:pt x="853" y="418"/>
                    </a:lnTo>
                    <a:lnTo>
                      <a:pt x="836" y="431"/>
                    </a:lnTo>
                    <a:lnTo>
                      <a:pt x="818" y="442"/>
                    </a:lnTo>
                    <a:lnTo>
                      <a:pt x="798" y="453"/>
                    </a:lnTo>
                    <a:lnTo>
                      <a:pt x="777" y="461"/>
                    </a:lnTo>
                    <a:lnTo>
                      <a:pt x="755" y="469"/>
                    </a:lnTo>
                    <a:lnTo>
                      <a:pt x="733" y="473"/>
                    </a:lnTo>
                    <a:lnTo>
                      <a:pt x="712" y="478"/>
                    </a:lnTo>
                    <a:lnTo>
                      <a:pt x="687" y="480"/>
                    </a:lnTo>
                    <a:lnTo>
                      <a:pt x="664" y="481"/>
                    </a:lnTo>
                    <a:lnTo>
                      <a:pt x="648" y="481"/>
                    </a:lnTo>
                    <a:lnTo>
                      <a:pt x="632" y="480"/>
                    </a:lnTo>
                    <a:lnTo>
                      <a:pt x="616" y="478"/>
                    </a:lnTo>
                    <a:lnTo>
                      <a:pt x="600" y="475"/>
                    </a:lnTo>
                    <a:lnTo>
                      <a:pt x="585" y="471"/>
                    </a:lnTo>
                    <a:lnTo>
                      <a:pt x="569" y="466"/>
                    </a:lnTo>
                    <a:lnTo>
                      <a:pt x="554" y="462"/>
                    </a:lnTo>
                    <a:lnTo>
                      <a:pt x="539" y="456"/>
                    </a:lnTo>
                    <a:lnTo>
                      <a:pt x="525" y="449"/>
                    </a:lnTo>
                    <a:lnTo>
                      <a:pt x="511" y="442"/>
                    </a:lnTo>
                    <a:lnTo>
                      <a:pt x="497" y="434"/>
                    </a:lnTo>
                    <a:lnTo>
                      <a:pt x="485" y="425"/>
                    </a:lnTo>
                    <a:lnTo>
                      <a:pt x="472" y="416"/>
                    </a:lnTo>
                    <a:lnTo>
                      <a:pt x="459" y="407"/>
                    </a:lnTo>
                    <a:lnTo>
                      <a:pt x="448" y="396"/>
                    </a:lnTo>
                    <a:lnTo>
                      <a:pt x="437" y="385"/>
                    </a:lnTo>
                    <a:lnTo>
                      <a:pt x="427" y="374"/>
                    </a:lnTo>
                    <a:lnTo>
                      <a:pt x="412" y="372"/>
                    </a:lnTo>
                    <a:lnTo>
                      <a:pt x="395" y="370"/>
                    </a:lnTo>
                    <a:lnTo>
                      <a:pt x="376" y="370"/>
                    </a:lnTo>
                    <a:lnTo>
                      <a:pt x="359" y="370"/>
                    </a:lnTo>
                    <a:lnTo>
                      <a:pt x="341" y="371"/>
                    </a:lnTo>
                    <a:lnTo>
                      <a:pt x="322" y="374"/>
                    </a:lnTo>
                    <a:lnTo>
                      <a:pt x="305" y="378"/>
                    </a:lnTo>
                    <a:lnTo>
                      <a:pt x="287" y="384"/>
                    </a:lnTo>
                    <a:lnTo>
                      <a:pt x="269" y="389"/>
                    </a:lnTo>
                    <a:lnTo>
                      <a:pt x="254" y="395"/>
                    </a:lnTo>
                    <a:lnTo>
                      <a:pt x="239" y="401"/>
                    </a:lnTo>
                    <a:lnTo>
                      <a:pt x="227" y="405"/>
                    </a:lnTo>
                    <a:lnTo>
                      <a:pt x="215" y="410"/>
                    </a:lnTo>
                    <a:lnTo>
                      <a:pt x="205" y="415"/>
                    </a:lnTo>
                    <a:lnTo>
                      <a:pt x="194" y="418"/>
                    </a:lnTo>
                    <a:lnTo>
                      <a:pt x="186" y="422"/>
                    </a:lnTo>
                    <a:lnTo>
                      <a:pt x="178" y="424"/>
                    </a:lnTo>
                    <a:lnTo>
                      <a:pt x="166" y="428"/>
                    </a:lnTo>
                    <a:lnTo>
                      <a:pt x="156" y="432"/>
                    </a:lnTo>
                    <a:lnTo>
                      <a:pt x="149" y="435"/>
                    </a:lnTo>
                    <a:lnTo>
                      <a:pt x="145" y="437"/>
                    </a:lnTo>
                    <a:lnTo>
                      <a:pt x="140" y="438"/>
                    </a:lnTo>
                    <a:lnTo>
                      <a:pt x="136" y="438"/>
                    </a:lnTo>
                    <a:lnTo>
                      <a:pt x="132" y="438"/>
                    </a:lnTo>
                    <a:lnTo>
                      <a:pt x="128" y="438"/>
                    </a:lnTo>
                    <a:lnTo>
                      <a:pt x="122" y="438"/>
                    </a:lnTo>
                    <a:lnTo>
                      <a:pt x="115" y="438"/>
                    </a:lnTo>
                    <a:lnTo>
                      <a:pt x="108" y="438"/>
                    </a:lnTo>
                    <a:lnTo>
                      <a:pt x="99" y="438"/>
                    </a:lnTo>
                    <a:lnTo>
                      <a:pt x="94" y="438"/>
                    </a:lnTo>
                    <a:lnTo>
                      <a:pt x="90" y="437"/>
                    </a:lnTo>
                    <a:lnTo>
                      <a:pt x="85" y="435"/>
                    </a:lnTo>
                    <a:lnTo>
                      <a:pt x="80" y="433"/>
                    </a:lnTo>
                    <a:lnTo>
                      <a:pt x="75" y="430"/>
                    </a:lnTo>
                    <a:lnTo>
                      <a:pt x="70" y="426"/>
                    </a:lnTo>
                    <a:lnTo>
                      <a:pt x="65" y="423"/>
                    </a:lnTo>
                    <a:lnTo>
                      <a:pt x="61" y="418"/>
                    </a:lnTo>
                    <a:lnTo>
                      <a:pt x="48" y="402"/>
                    </a:lnTo>
                    <a:lnTo>
                      <a:pt x="35" y="384"/>
                    </a:lnTo>
                    <a:lnTo>
                      <a:pt x="25" y="362"/>
                    </a:lnTo>
                    <a:lnTo>
                      <a:pt x="17" y="337"/>
                    </a:lnTo>
                    <a:lnTo>
                      <a:pt x="9" y="312"/>
                    </a:lnTo>
                    <a:lnTo>
                      <a:pt x="4" y="284"/>
                    </a:lnTo>
                    <a:lnTo>
                      <a:pt x="1" y="256"/>
                    </a:lnTo>
                    <a:lnTo>
                      <a:pt x="0" y="226"/>
                    </a:lnTo>
                    <a:lnTo>
                      <a:pt x="1" y="196"/>
                    </a:lnTo>
                    <a:lnTo>
                      <a:pt x="4" y="166"/>
                    </a:lnTo>
                    <a:lnTo>
                      <a:pt x="9" y="138"/>
                    </a:lnTo>
                    <a:lnTo>
                      <a:pt x="17" y="112"/>
                    </a:lnTo>
                    <a:lnTo>
                      <a:pt x="25" y="88"/>
                    </a:lnTo>
                    <a:lnTo>
                      <a:pt x="35" y="66"/>
                    </a:lnTo>
                    <a:lnTo>
                      <a:pt x="48" y="47"/>
                    </a:lnTo>
                    <a:lnTo>
                      <a:pt x="61" y="31"/>
                    </a:lnTo>
                    <a:lnTo>
                      <a:pt x="65" y="26"/>
                    </a:lnTo>
                    <a:lnTo>
                      <a:pt x="70" y="23"/>
                    </a:lnTo>
                    <a:lnTo>
                      <a:pt x="75" y="20"/>
                    </a:lnTo>
                    <a:lnTo>
                      <a:pt x="80" y="17"/>
                    </a:lnTo>
                    <a:lnTo>
                      <a:pt x="85" y="15"/>
                    </a:lnTo>
                    <a:lnTo>
                      <a:pt x="90" y="14"/>
                    </a:lnTo>
                    <a:lnTo>
                      <a:pt x="94" y="13"/>
                    </a:lnTo>
                    <a:lnTo>
                      <a:pt x="99" y="13"/>
                    </a:lnTo>
                    <a:lnTo>
                      <a:pt x="109" y="13"/>
                    </a:lnTo>
                    <a:lnTo>
                      <a:pt x="119" y="15"/>
                    </a:lnTo>
                    <a:lnTo>
                      <a:pt x="129" y="17"/>
                    </a:lnTo>
                    <a:lnTo>
                      <a:pt x="139" y="20"/>
                    </a:lnTo>
                    <a:lnTo>
                      <a:pt x="148" y="23"/>
                    </a:lnTo>
                    <a:lnTo>
                      <a:pt x="158" y="28"/>
                    </a:lnTo>
                    <a:lnTo>
                      <a:pt x="168" y="32"/>
                    </a:lnTo>
                    <a:lnTo>
                      <a:pt x="178" y="38"/>
                    </a:lnTo>
                    <a:lnTo>
                      <a:pt x="187" y="43"/>
                    </a:lnTo>
                    <a:lnTo>
                      <a:pt x="196" y="47"/>
                    </a:lnTo>
                    <a:lnTo>
                      <a:pt x="206" y="51"/>
                    </a:lnTo>
                    <a:lnTo>
                      <a:pt x="215" y="55"/>
                    </a:lnTo>
                    <a:lnTo>
                      <a:pt x="225" y="60"/>
                    </a:lnTo>
                    <a:lnTo>
                      <a:pt x="236" y="63"/>
                    </a:lnTo>
                    <a:lnTo>
                      <a:pt x="247" y="68"/>
                    </a:lnTo>
                    <a:lnTo>
                      <a:pt x="259" y="71"/>
                    </a:lnTo>
                    <a:lnTo>
                      <a:pt x="272" y="74"/>
                    </a:lnTo>
                    <a:lnTo>
                      <a:pt x="284" y="77"/>
                    </a:lnTo>
                    <a:lnTo>
                      <a:pt x="298" y="79"/>
                    </a:lnTo>
                    <a:lnTo>
                      <a:pt x="312" y="81"/>
                    </a:lnTo>
                    <a:lnTo>
                      <a:pt x="327" y="82"/>
                    </a:lnTo>
                    <a:lnTo>
                      <a:pt x="343" y="83"/>
                    </a:lnTo>
                    <a:lnTo>
                      <a:pt x="360" y="83"/>
                    </a:lnTo>
                    <a:lnTo>
                      <a:pt x="378" y="82"/>
                    </a:lnTo>
                    <a:lnTo>
                      <a:pt x="383" y="82"/>
                    </a:lnTo>
                    <a:lnTo>
                      <a:pt x="389" y="81"/>
                    </a:lnTo>
                    <a:lnTo>
                      <a:pt x="395" y="81"/>
                    </a:lnTo>
                    <a:lnTo>
                      <a:pt x="401" y="79"/>
                    </a:lnTo>
                    <a:lnTo>
                      <a:pt x="406" y="79"/>
                    </a:lnTo>
                    <a:lnTo>
                      <a:pt x="411" y="78"/>
                    </a:lnTo>
                    <a:lnTo>
                      <a:pt x="413" y="78"/>
                    </a:lnTo>
                    <a:lnTo>
                      <a:pt x="414" y="78"/>
                    </a:lnTo>
                    <a:lnTo>
                      <a:pt x="417" y="76"/>
                    </a:lnTo>
                    <a:lnTo>
                      <a:pt x="421" y="71"/>
                    </a:lnTo>
                    <a:lnTo>
                      <a:pt x="425" y="67"/>
                    </a:lnTo>
                    <a:lnTo>
                      <a:pt x="427" y="64"/>
                    </a:lnTo>
                    <a:lnTo>
                      <a:pt x="435" y="55"/>
                    </a:lnTo>
                    <a:lnTo>
                      <a:pt x="443" y="46"/>
                    </a:lnTo>
                    <a:lnTo>
                      <a:pt x="452" y="38"/>
                    </a:lnTo>
                    <a:lnTo>
                      <a:pt x="462" y="29"/>
                    </a:lnTo>
                    <a:lnTo>
                      <a:pt x="471" y="22"/>
                    </a:lnTo>
                    <a:lnTo>
                      <a:pt x="481" y="14"/>
                    </a:lnTo>
                    <a:lnTo>
                      <a:pt x="492" y="7"/>
                    </a:lnTo>
                    <a:lnTo>
                      <a:pt x="502" y="0"/>
                    </a:lnTo>
                    <a:lnTo>
                      <a:pt x="518" y="8"/>
                    </a:lnTo>
                    <a:lnTo>
                      <a:pt x="535" y="15"/>
                    </a:lnTo>
                    <a:lnTo>
                      <a:pt x="554" y="21"/>
                    </a:lnTo>
                    <a:lnTo>
                      <a:pt x="573" y="25"/>
                    </a:lnTo>
                    <a:lnTo>
                      <a:pt x="595" y="30"/>
                    </a:lnTo>
                    <a:lnTo>
                      <a:pt x="617" y="32"/>
                    </a:lnTo>
                    <a:lnTo>
                      <a:pt x="640" y="33"/>
                    </a:lnTo>
                    <a:lnTo>
                      <a:pt x="664" y="35"/>
                    </a:lnTo>
                    <a:lnTo>
                      <a:pt x="687" y="33"/>
                    </a:lnTo>
                    <a:lnTo>
                      <a:pt x="710" y="32"/>
                    </a:lnTo>
                    <a:lnTo>
                      <a:pt x="732" y="30"/>
                    </a:lnTo>
                    <a:lnTo>
                      <a:pt x="753" y="25"/>
                    </a:lnTo>
                    <a:lnTo>
                      <a:pt x="774" y="21"/>
                    </a:lnTo>
                    <a:lnTo>
                      <a:pt x="792" y="15"/>
                    </a:lnTo>
                    <a:lnTo>
                      <a:pt x="810" y="8"/>
                    </a:lnTo>
                    <a:lnTo>
                      <a:pt x="824" y="0"/>
                    </a:lnTo>
                    <a:lnTo>
                      <a:pt x="838" y="9"/>
                    </a:lnTo>
                    <a:lnTo>
                      <a:pt x="852" y="18"/>
                    </a:lnTo>
                    <a:lnTo>
                      <a:pt x="865" y="29"/>
                    </a:lnTo>
                    <a:lnTo>
                      <a:pt x="876" y="39"/>
                    </a:lnTo>
                    <a:lnTo>
                      <a:pt x="888" y="51"/>
                    </a:lnTo>
                    <a:lnTo>
                      <a:pt x="899" y="63"/>
                    </a:lnTo>
                    <a:lnTo>
                      <a:pt x="909" y="76"/>
                    </a:lnTo>
                    <a:lnTo>
                      <a:pt x="918" y="89"/>
                    </a:lnTo>
                    <a:lnTo>
                      <a:pt x="930" y="108"/>
                    </a:lnTo>
                    <a:lnTo>
                      <a:pt x="1420" y="108"/>
                    </a:lnTo>
                    <a:lnTo>
                      <a:pt x="1428" y="109"/>
                    </a:lnTo>
                    <a:lnTo>
                      <a:pt x="1438" y="111"/>
                    </a:lnTo>
                    <a:lnTo>
                      <a:pt x="1450" y="112"/>
                    </a:lnTo>
                    <a:lnTo>
                      <a:pt x="1463" y="114"/>
                    </a:lnTo>
                    <a:lnTo>
                      <a:pt x="1475" y="116"/>
                    </a:lnTo>
                    <a:lnTo>
                      <a:pt x="1489" y="120"/>
                    </a:lnTo>
                    <a:lnTo>
                      <a:pt x="1504" y="124"/>
                    </a:lnTo>
                    <a:lnTo>
                      <a:pt x="1519" y="129"/>
                    </a:lnTo>
                    <a:lnTo>
                      <a:pt x="1533" y="135"/>
                    </a:lnTo>
                    <a:lnTo>
                      <a:pt x="1548" y="141"/>
                    </a:lnTo>
                    <a:lnTo>
                      <a:pt x="1562" y="147"/>
                    </a:lnTo>
                    <a:lnTo>
                      <a:pt x="1576" y="155"/>
                    </a:lnTo>
                    <a:lnTo>
                      <a:pt x="1588" y="165"/>
                    </a:lnTo>
                    <a:lnTo>
                      <a:pt x="1601" y="174"/>
                    </a:lnTo>
                    <a:lnTo>
                      <a:pt x="1611" y="184"/>
                    </a:lnTo>
                    <a:lnTo>
                      <a:pt x="1620" y="196"/>
                    </a:lnTo>
                    <a:lnTo>
                      <a:pt x="1639" y="228"/>
                    </a:lnTo>
                    <a:lnTo>
                      <a:pt x="1650" y="264"/>
                    </a:lnTo>
                    <a:lnTo>
                      <a:pt x="1658" y="299"/>
                    </a:lnTo>
                    <a:lnTo>
                      <a:pt x="1662" y="334"/>
                    </a:lnTo>
                    <a:lnTo>
                      <a:pt x="1662" y="365"/>
                    </a:lnTo>
                    <a:lnTo>
                      <a:pt x="1662" y="389"/>
                    </a:lnTo>
                    <a:lnTo>
                      <a:pt x="1661" y="407"/>
                    </a:lnTo>
                    <a:lnTo>
                      <a:pt x="1660" y="412"/>
                    </a:lnTo>
                    <a:lnTo>
                      <a:pt x="1660" y="418"/>
                    </a:lnTo>
                    <a:lnTo>
                      <a:pt x="1660" y="586"/>
                    </a:lnTo>
                    <a:lnTo>
                      <a:pt x="1655" y="589"/>
                    </a:lnTo>
                    <a:lnTo>
                      <a:pt x="1648" y="590"/>
                    </a:lnTo>
                    <a:lnTo>
                      <a:pt x="1640" y="592"/>
                    </a:lnTo>
                    <a:lnTo>
                      <a:pt x="1630" y="594"/>
                    </a:lnTo>
                    <a:lnTo>
                      <a:pt x="1616" y="597"/>
                    </a:lnTo>
                    <a:lnTo>
                      <a:pt x="1601" y="598"/>
                    </a:lnTo>
                    <a:lnTo>
                      <a:pt x="1582" y="599"/>
                    </a:lnTo>
                    <a:lnTo>
                      <a:pt x="1561" y="599"/>
                    </a:lnTo>
                    <a:lnTo>
                      <a:pt x="1535" y="599"/>
                    </a:lnTo>
                    <a:lnTo>
                      <a:pt x="1514" y="597"/>
                    </a:lnTo>
                    <a:lnTo>
                      <a:pt x="1495" y="595"/>
                    </a:lnTo>
                    <a:lnTo>
                      <a:pt x="1479" y="592"/>
                    </a:lnTo>
                    <a:lnTo>
                      <a:pt x="1465" y="590"/>
                    </a:lnTo>
                    <a:lnTo>
                      <a:pt x="1453" y="586"/>
                    </a:lnTo>
                    <a:lnTo>
                      <a:pt x="1445" y="583"/>
                    </a:lnTo>
                    <a:lnTo>
                      <a:pt x="1438" y="58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33" name="Freeform 135"/>
              <p:cNvSpPr>
                <a:spLocks/>
              </p:cNvSpPr>
              <p:nvPr/>
            </p:nvSpPr>
            <p:spPr bwMode="auto">
              <a:xfrm>
                <a:off x="4152" y="2109"/>
                <a:ext cx="43" cy="97"/>
              </a:xfrm>
              <a:custGeom>
                <a:avLst/>
                <a:gdLst>
                  <a:gd name="T0" fmla="*/ 0 w 130"/>
                  <a:gd name="T1" fmla="*/ 0 h 285"/>
                  <a:gd name="T2" fmla="*/ 0 w 130"/>
                  <a:gd name="T3" fmla="*/ 0 h 285"/>
                  <a:gd name="T4" fmla="*/ 0 w 130"/>
                  <a:gd name="T5" fmla="*/ 0 h 285"/>
                  <a:gd name="T6" fmla="*/ 0 w 130"/>
                  <a:gd name="T7" fmla="*/ 0 h 285"/>
                  <a:gd name="T8" fmla="*/ 0 w 130"/>
                  <a:gd name="T9" fmla="*/ 0 h 285"/>
                  <a:gd name="T10" fmla="*/ 0 w 130"/>
                  <a:gd name="T11" fmla="*/ 0 h 285"/>
                  <a:gd name="T12" fmla="*/ 0 w 130"/>
                  <a:gd name="T13" fmla="*/ 0 h 285"/>
                  <a:gd name="T14" fmla="*/ 0 w 130"/>
                  <a:gd name="T15" fmla="*/ 0 h 285"/>
                  <a:gd name="T16" fmla="*/ 0 w 130"/>
                  <a:gd name="T17" fmla="*/ 0 h 285"/>
                  <a:gd name="T18" fmla="*/ 0 w 130"/>
                  <a:gd name="T19" fmla="*/ 0 h 285"/>
                  <a:gd name="T20" fmla="*/ 0 w 130"/>
                  <a:gd name="T21" fmla="*/ 0 h 285"/>
                  <a:gd name="T22" fmla="*/ 0 w 130"/>
                  <a:gd name="T23" fmla="*/ 0 h 285"/>
                  <a:gd name="T24" fmla="*/ 0 w 130"/>
                  <a:gd name="T25" fmla="*/ 0 h 285"/>
                  <a:gd name="T26" fmla="*/ 0 w 130"/>
                  <a:gd name="T27" fmla="*/ 0 h 285"/>
                  <a:gd name="T28" fmla="*/ 0 w 130"/>
                  <a:gd name="T29" fmla="*/ 0 h 285"/>
                  <a:gd name="T30" fmla="*/ 0 w 130"/>
                  <a:gd name="T31" fmla="*/ 0 h 285"/>
                  <a:gd name="T32" fmla="*/ 0 w 130"/>
                  <a:gd name="T33" fmla="*/ 0 h 285"/>
                  <a:gd name="T34" fmla="*/ 0 w 130"/>
                  <a:gd name="T35" fmla="*/ 0 h 285"/>
                  <a:gd name="T36" fmla="*/ 0 w 130"/>
                  <a:gd name="T37" fmla="*/ 0 h 285"/>
                  <a:gd name="T38" fmla="*/ 0 w 130"/>
                  <a:gd name="T39" fmla="*/ 0 h 285"/>
                  <a:gd name="T40" fmla="*/ 0 w 130"/>
                  <a:gd name="T41" fmla="*/ 0 h 285"/>
                  <a:gd name="T42" fmla="*/ 0 w 130"/>
                  <a:gd name="T43" fmla="*/ 0 h 285"/>
                  <a:gd name="T44" fmla="*/ 0 w 130"/>
                  <a:gd name="T45" fmla="*/ 0 h 285"/>
                  <a:gd name="T46" fmla="*/ 0 w 130"/>
                  <a:gd name="T47" fmla="*/ 0 h 285"/>
                  <a:gd name="T48" fmla="*/ 0 w 130"/>
                  <a:gd name="T49" fmla="*/ 0 h 285"/>
                  <a:gd name="T50" fmla="*/ 0 w 130"/>
                  <a:gd name="T51" fmla="*/ 0 h 285"/>
                  <a:gd name="T52" fmla="*/ 0 w 130"/>
                  <a:gd name="T53" fmla="*/ 0 h 285"/>
                  <a:gd name="T54" fmla="*/ 0 w 130"/>
                  <a:gd name="T55" fmla="*/ 0 h 285"/>
                  <a:gd name="T56" fmla="*/ 0 w 130"/>
                  <a:gd name="T57" fmla="*/ 0 h 285"/>
                  <a:gd name="T58" fmla="*/ 0 w 130"/>
                  <a:gd name="T59" fmla="*/ 0 h 285"/>
                  <a:gd name="T60" fmla="*/ 0 w 130"/>
                  <a:gd name="T61" fmla="*/ 0 h 285"/>
                  <a:gd name="T62" fmla="*/ 0 w 130"/>
                  <a:gd name="T63" fmla="*/ 0 h 285"/>
                  <a:gd name="T64" fmla="*/ 0 w 130"/>
                  <a:gd name="T65" fmla="*/ 0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0"/>
                  <a:gd name="T100" fmla="*/ 0 h 285"/>
                  <a:gd name="T101" fmla="*/ 130 w 130"/>
                  <a:gd name="T102" fmla="*/ 285 h 28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0" h="285">
                    <a:moveTo>
                      <a:pt x="65" y="285"/>
                    </a:moveTo>
                    <a:lnTo>
                      <a:pt x="78" y="284"/>
                    </a:lnTo>
                    <a:lnTo>
                      <a:pt x="90" y="281"/>
                    </a:lnTo>
                    <a:lnTo>
                      <a:pt x="101" y="274"/>
                    </a:lnTo>
                    <a:lnTo>
                      <a:pt x="112" y="266"/>
                    </a:lnTo>
                    <a:lnTo>
                      <a:pt x="119" y="257"/>
                    </a:lnTo>
                    <a:lnTo>
                      <a:pt x="126" y="245"/>
                    </a:lnTo>
                    <a:lnTo>
                      <a:pt x="129" y="233"/>
                    </a:lnTo>
                    <a:lnTo>
                      <a:pt x="130" y="220"/>
                    </a:lnTo>
                    <a:lnTo>
                      <a:pt x="128" y="200"/>
                    </a:lnTo>
                    <a:lnTo>
                      <a:pt x="120" y="170"/>
                    </a:lnTo>
                    <a:lnTo>
                      <a:pt x="110" y="134"/>
                    </a:lnTo>
                    <a:lnTo>
                      <a:pt x="98" y="96"/>
                    </a:lnTo>
                    <a:lnTo>
                      <a:pt x="85" y="60"/>
                    </a:lnTo>
                    <a:lnTo>
                      <a:pt x="75" y="28"/>
                    </a:lnTo>
                    <a:lnTo>
                      <a:pt x="67" y="8"/>
                    </a:lnTo>
                    <a:lnTo>
                      <a:pt x="65" y="0"/>
                    </a:lnTo>
                    <a:lnTo>
                      <a:pt x="62" y="8"/>
                    </a:lnTo>
                    <a:lnTo>
                      <a:pt x="54" y="28"/>
                    </a:lnTo>
                    <a:lnTo>
                      <a:pt x="44" y="60"/>
                    </a:lnTo>
                    <a:lnTo>
                      <a:pt x="32" y="96"/>
                    </a:lnTo>
                    <a:lnTo>
                      <a:pt x="21" y="134"/>
                    </a:lnTo>
                    <a:lnTo>
                      <a:pt x="10" y="170"/>
                    </a:lnTo>
                    <a:lnTo>
                      <a:pt x="2" y="200"/>
                    </a:lnTo>
                    <a:lnTo>
                      <a:pt x="0" y="220"/>
                    </a:lnTo>
                    <a:lnTo>
                      <a:pt x="1" y="233"/>
                    </a:lnTo>
                    <a:lnTo>
                      <a:pt x="5" y="245"/>
                    </a:lnTo>
                    <a:lnTo>
                      <a:pt x="12" y="257"/>
                    </a:lnTo>
                    <a:lnTo>
                      <a:pt x="19" y="266"/>
                    </a:lnTo>
                    <a:lnTo>
                      <a:pt x="29" y="274"/>
                    </a:lnTo>
                    <a:lnTo>
                      <a:pt x="39" y="281"/>
                    </a:lnTo>
                    <a:lnTo>
                      <a:pt x="52" y="284"/>
                    </a:lnTo>
                    <a:lnTo>
                      <a:pt x="65" y="28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34" name="Freeform 136"/>
              <p:cNvSpPr>
                <a:spLocks/>
              </p:cNvSpPr>
              <p:nvPr/>
            </p:nvSpPr>
            <p:spPr bwMode="auto">
              <a:xfrm>
                <a:off x="4152" y="2244"/>
                <a:ext cx="43" cy="97"/>
              </a:xfrm>
              <a:custGeom>
                <a:avLst/>
                <a:gdLst>
                  <a:gd name="T0" fmla="*/ 0 w 130"/>
                  <a:gd name="T1" fmla="*/ 0 h 286"/>
                  <a:gd name="T2" fmla="*/ 0 w 130"/>
                  <a:gd name="T3" fmla="*/ 0 h 286"/>
                  <a:gd name="T4" fmla="*/ 0 w 130"/>
                  <a:gd name="T5" fmla="*/ 0 h 286"/>
                  <a:gd name="T6" fmla="*/ 0 w 130"/>
                  <a:gd name="T7" fmla="*/ 0 h 286"/>
                  <a:gd name="T8" fmla="*/ 0 w 130"/>
                  <a:gd name="T9" fmla="*/ 0 h 286"/>
                  <a:gd name="T10" fmla="*/ 0 w 130"/>
                  <a:gd name="T11" fmla="*/ 0 h 286"/>
                  <a:gd name="T12" fmla="*/ 0 w 130"/>
                  <a:gd name="T13" fmla="*/ 0 h 286"/>
                  <a:gd name="T14" fmla="*/ 0 w 130"/>
                  <a:gd name="T15" fmla="*/ 0 h 286"/>
                  <a:gd name="T16" fmla="*/ 0 w 130"/>
                  <a:gd name="T17" fmla="*/ 0 h 286"/>
                  <a:gd name="T18" fmla="*/ 0 w 130"/>
                  <a:gd name="T19" fmla="*/ 0 h 286"/>
                  <a:gd name="T20" fmla="*/ 0 w 130"/>
                  <a:gd name="T21" fmla="*/ 0 h 286"/>
                  <a:gd name="T22" fmla="*/ 0 w 130"/>
                  <a:gd name="T23" fmla="*/ 0 h 286"/>
                  <a:gd name="T24" fmla="*/ 0 w 130"/>
                  <a:gd name="T25" fmla="*/ 0 h 286"/>
                  <a:gd name="T26" fmla="*/ 0 w 130"/>
                  <a:gd name="T27" fmla="*/ 0 h 286"/>
                  <a:gd name="T28" fmla="*/ 0 w 130"/>
                  <a:gd name="T29" fmla="*/ 0 h 286"/>
                  <a:gd name="T30" fmla="*/ 0 w 130"/>
                  <a:gd name="T31" fmla="*/ 0 h 286"/>
                  <a:gd name="T32" fmla="*/ 0 w 130"/>
                  <a:gd name="T33" fmla="*/ 0 h 286"/>
                  <a:gd name="T34" fmla="*/ 0 w 130"/>
                  <a:gd name="T35" fmla="*/ 0 h 286"/>
                  <a:gd name="T36" fmla="*/ 0 w 130"/>
                  <a:gd name="T37" fmla="*/ 0 h 286"/>
                  <a:gd name="T38" fmla="*/ 0 w 130"/>
                  <a:gd name="T39" fmla="*/ 0 h 286"/>
                  <a:gd name="T40" fmla="*/ 0 w 130"/>
                  <a:gd name="T41" fmla="*/ 0 h 286"/>
                  <a:gd name="T42" fmla="*/ 0 w 130"/>
                  <a:gd name="T43" fmla="*/ 0 h 286"/>
                  <a:gd name="T44" fmla="*/ 0 w 130"/>
                  <a:gd name="T45" fmla="*/ 0 h 286"/>
                  <a:gd name="T46" fmla="*/ 0 w 130"/>
                  <a:gd name="T47" fmla="*/ 0 h 286"/>
                  <a:gd name="T48" fmla="*/ 0 w 130"/>
                  <a:gd name="T49" fmla="*/ 0 h 286"/>
                  <a:gd name="T50" fmla="*/ 0 w 130"/>
                  <a:gd name="T51" fmla="*/ 0 h 286"/>
                  <a:gd name="T52" fmla="*/ 0 w 130"/>
                  <a:gd name="T53" fmla="*/ 0 h 286"/>
                  <a:gd name="T54" fmla="*/ 0 w 130"/>
                  <a:gd name="T55" fmla="*/ 0 h 286"/>
                  <a:gd name="T56" fmla="*/ 0 w 130"/>
                  <a:gd name="T57" fmla="*/ 0 h 286"/>
                  <a:gd name="T58" fmla="*/ 0 w 130"/>
                  <a:gd name="T59" fmla="*/ 0 h 286"/>
                  <a:gd name="T60" fmla="*/ 0 w 130"/>
                  <a:gd name="T61" fmla="*/ 0 h 286"/>
                  <a:gd name="T62" fmla="*/ 0 w 130"/>
                  <a:gd name="T63" fmla="*/ 0 h 286"/>
                  <a:gd name="T64" fmla="*/ 0 w 130"/>
                  <a:gd name="T65" fmla="*/ 0 h 2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0"/>
                  <a:gd name="T100" fmla="*/ 0 h 286"/>
                  <a:gd name="T101" fmla="*/ 130 w 130"/>
                  <a:gd name="T102" fmla="*/ 286 h 2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0" h="286">
                    <a:moveTo>
                      <a:pt x="65" y="286"/>
                    </a:moveTo>
                    <a:lnTo>
                      <a:pt x="78" y="285"/>
                    </a:lnTo>
                    <a:lnTo>
                      <a:pt x="90" y="280"/>
                    </a:lnTo>
                    <a:lnTo>
                      <a:pt x="101" y="274"/>
                    </a:lnTo>
                    <a:lnTo>
                      <a:pt x="112" y="266"/>
                    </a:lnTo>
                    <a:lnTo>
                      <a:pt x="119" y="257"/>
                    </a:lnTo>
                    <a:lnTo>
                      <a:pt x="126" y="246"/>
                    </a:lnTo>
                    <a:lnTo>
                      <a:pt x="129" y="233"/>
                    </a:lnTo>
                    <a:lnTo>
                      <a:pt x="130" y="220"/>
                    </a:lnTo>
                    <a:lnTo>
                      <a:pt x="128" y="201"/>
                    </a:lnTo>
                    <a:lnTo>
                      <a:pt x="120" y="171"/>
                    </a:lnTo>
                    <a:lnTo>
                      <a:pt x="110" y="135"/>
                    </a:lnTo>
                    <a:lnTo>
                      <a:pt x="98" y="97"/>
                    </a:lnTo>
                    <a:lnTo>
                      <a:pt x="85" y="60"/>
                    </a:lnTo>
                    <a:lnTo>
                      <a:pt x="75" y="29"/>
                    </a:lnTo>
                    <a:lnTo>
                      <a:pt x="67" y="8"/>
                    </a:lnTo>
                    <a:lnTo>
                      <a:pt x="65" y="0"/>
                    </a:lnTo>
                    <a:lnTo>
                      <a:pt x="62" y="8"/>
                    </a:lnTo>
                    <a:lnTo>
                      <a:pt x="54" y="29"/>
                    </a:lnTo>
                    <a:lnTo>
                      <a:pt x="44" y="60"/>
                    </a:lnTo>
                    <a:lnTo>
                      <a:pt x="32" y="97"/>
                    </a:lnTo>
                    <a:lnTo>
                      <a:pt x="21" y="135"/>
                    </a:lnTo>
                    <a:lnTo>
                      <a:pt x="10" y="171"/>
                    </a:lnTo>
                    <a:lnTo>
                      <a:pt x="2" y="201"/>
                    </a:lnTo>
                    <a:lnTo>
                      <a:pt x="0" y="220"/>
                    </a:lnTo>
                    <a:lnTo>
                      <a:pt x="1" y="233"/>
                    </a:lnTo>
                    <a:lnTo>
                      <a:pt x="5" y="246"/>
                    </a:lnTo>
                    <a:lnTo>
                      <a:pt x="12" y="257"/>
                    </a:lnTo>
                    <a:lnTo>
                      <a:pt x="19" y="266"/>
                    </a:lnTo>
                    <a:lnTo>
                      <a:pt x="29" y="274"/>
                    </a:lnTo>
                    <a:lnTo>
                      <a:pt x="39" y="280"/>
                    </a:lnTo>
                    <a:lnTo>
                      <a:pt x="52" y="285"/>
                    </a:lnTo>
                    <a:lnTo>
                      <a:pt x="65" y="2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35" name="Freeform 137"/>
              <p:cNvSpPr>
                <a:spLocks/>
              </p:cNvSpPr>
              <p:nvPr/>
            </p:nvSpPr>
            <p:spPr bwMode="auto">
              <a:xfrm>
                <a:off x="3866" y="1937"/>
                <a:ext cx="90" cy="53"/>
              </a:xfrm>
              <a:custGeom>
                <a:avLst/>
                <a:gdLst>
                  <a:gd name="T0" fmla="*/ 0 w 268"/>
                  <a:gd name="T1" fmla="*/ 0 h 158"/>
                  <a:gd name="T2" fmla="*/ 0 w 268"/>
                  <a:gd name="T3" fmla="*/ 0 h 158"/>
                  <a:gd name="T4" fmla="*/ 0 w 268"/>
                  <a:gd name="T5" fmla="*/ 0 h 158"/>
                  <a:gd name="T6" fmla="*/ 0 w 268"/>
                  <a:gd name="T7" fmla="*/ 0 h 158"/>
                  <a:gd name="T8" fmla="*/ 0 w 268"/>
                  <a:gd name="T9" fmla="*/ 0 h 158"/>
                  <a:gd name="T10" fmla="*/ 0 w 268"/>
                  <a:gd name="T11" fmla="*/ 0 h 158"/>
                  <a:gd name="T12" fmla="*/ 0 w 268"/>
                  <a:gd name="T13" fmla="*/ 0 h 158"/>
                  <a:gd name="T14" fmla="*/ 0 w 268"/>
                  <a:gd name="T15" fmla="*/ 0 h 158"/>
                  <a:gd name="T16" fmla="*/ 0 w 268"/>
                  <a:gd name="T17" fmla="*/ 0 h 158"/>
                  <a:gd name="T18" fmla="*/ 0 w 268"/>
                  <a:gd name="T19" fmla="*/ 0 h 158"/>
                  <a:gd name="T20" fmla="*/ 0 w 268"/>
                  <a:gd name="T21" fmla="*/ 0 h 158"/>
                  <a:gd name="T22" fmla="*/ 0 w 268"/>
                  <a:gd name="T23" fmla="*/ 0 h 158"/>
                  <a:gd name="T24" fmla="*/ 0 w 268"/>
                  <a:gd name="T25" fmla="*/ 0 h 158"/>
                  <a:gd name="T26" fmla="*/ 0 w 268"/>
                  <a:gd name="T27" fmla="*/ 0 h 158"/>
                  <a:gd name="T28" fmla="*/ 0 w 268"/>
                  <a:gd name="T29" fmla="*/ 0 h 158"/>
                  <a:gd name="T30" fmla="*/ 0 w 268"/>
                  <a:gd name="T31" fmla="*/ 0 h 158"/>
                  <a:gd name="T32" fmla="*/ 0 w 268"/>
                  <a:gd name="T33" fmla="*/ 0 h 158"/>
                  <a:gd name="T34" fmla="*/ 0 w 268"/>
                  <a:gd name="T35" fmla="*/ 0 h 158"/>
                  <a:gd name="T36" fmla="*/ 0 w 268"/>
                  <a:gd name="T37" fmla="*/ 0 h 158"/>
                  <a:gd name="T38" fmla="*/ 0 w 268"/>
                  <a:gd name="T39" fmla="*/ 0 h 158"/>
                  <a:gd name="T40" fmla="*/ 0 w 268"/>
                  <a:gd name="T41" fmla="*/ 0 h 158"/>
                  <a:gd name="T42" fmla="*/ 0 w 268"/>
                  <a:gd name="T43" fmla="*/ 0 h 158"/>
                  <a:gd name="T44" fmla="*/ 0 w 268"/>
                  <a:gd name="T45" fmla="*/ 0 h 158"/>
                  <a:gd name="T46" fmla="*/ 0 w 268"/>
                  <a:gd name="T47" fmla="*/ 0 h 158"/>
                  <a:gd name="T48" fmla="*/ 0 w 268"/>
                  <a:gd name="T49" fmla="*/ 0 h 158"/>
                  <a:gd name="T50" fmla="*/ 0 w 268"/>
                  <a:gd name="T51" fmla="*/ 0 h 158"/>
                  <a:gd name="T52" fmla="*/ 0 w 268"/>
                  <a:gd name="T53" fmla="*/ 0 h 158"/>
                  <a:gd name="T54" fmla="*/ 0 w 268"/>
                  <a:gd name="T55" fmla="*/ 0 h 158"/>
                  <a:gd name="T56" fmla="*/ 0 w 268"/>
                  <a:gd name="T57" fmla="*/ 0 h 158"/>
                  <a:gd name="T58" fmla="*/ 0 w 268"/>
                  <a:gd name="T59" fmla="*/ 0 h 158"/>
                  <a:gd name="T60" fmla="*/ 0 w 268"/>
                  <a:gd name="T61" fmla="*/ 0 h 158"/>
                  <a:gd name="T62" fmla="*/ 0 w 268"/>
                  <a:gd name="T63" fmla="*/ 0 h 158"/>
                  <a:gd name="T64" fmla="*/ 0 w 268"/>
                  <a:gd name="T65" fmla="*/ 0 h 1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8"/>
                  <a:gd name="T100" fmla="*/ 0 h 158"/>
                  <a:gd name="T101" fmla="*/ 268 w 268"/>
                  <a:gd name="T102" fmla="*/ 158 h 1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8" h="158">
                    <a:moveTo>
                      <a:pt x="268" y="0"/>
                    </a:moveTo>
                    <a:lnTo>
                      <a:pt x="267" y="4"/>
                    </a:lnTo>
                    <a:lnTo>
                      <a:pt x="262" y="14"/>
                    </a:lnTo>
                    <a:lnTo>
                      <a:pt x="255" y="29"/>
                    </a:lnTo>
                    <a:lnTo>
                      <a:pt x="243" y="47"/>
                    </a:lnTo>
                    <a:lnTo>
                      <a:pt x="228" y="69"/>
                    </a:lnTo>
                    <a:lnTo>
                      <a:pt x="208" y="91"/>
                    </a:lnTo>
                    <a:lnTo>
                      <a:pt x="181" y="114"/>
                    </a:lnTo>
                    <a:lnTo>
                      <a:pt x="149" y="135"/>
                    </a:lnTo>
                    <a:lnTo>
                      <a:pt x="116" y="150"/>
                    </a:lnTo>
                    <a:lnTo>
                      <a:pt x="83" y="157"/>
                    </a:lnTo>
                    <a:lnTo>
                      <a:pt x="56" y="158"/>
                    </a:lnTo>
                    <a:lnTo>
                      <a:pt x="33" y="154"/>
                    </a:lnTo>
                    <a:lnTo>
                      <a:pt x="14" y="148"/>
                    </a:lnTo>
                    <a:lnTo>
                      <a:pt x="4" y="138"/>
                    </a:lnTo>
                    <a:lnTo>
                      <a:pt x="0" y="130"/>
                    </a:lnTo>
                    <a:lnTo>
                      <a:pt x="6" y="122"/>
                    </a:lnTo>
                    <a:lnTo>
                      <a:pt x="20" y="116"/>
                    </a:lnTo>
                    <a:lnTo>
                      <a:pt x="38" y="112"/>
                    </a:lnTo>
                    <a:lnTo>
                      <a:pt x="59" y="110"/>
                    </a:lnTo>
                    <a:lnTo>
                      <a:pt x="83" y="106"/>
                    </a:lnTo>
                    <a:lnTo>
                      <a:pt x="108" y="103"/>
                    </a:lnTo>
                    <a:lnTo>
                      <a:pt x="131" y="98"/>
                    </a:lnTo>
                    <a:lnTo>
                      <a:pt x="154" y="93"/>
                    </a:lnTo>
                    <a:lnTo>
                      <a:pt x="173" y="85"/>
                    </a:lnTo>
                    <a:lnTo>
                      <a:pt x="192" y="75"/>
                    </a:lnTo>
                    <a:lnTo>
                      <a:pt x="209" y="62"/>
                    </a:lnTo>
                    <a:lnTo>
                      <a:pt x="225" y="49"/>
                    </a:lnTo>
                    <a:lnTo>
                      <a:pt x="239" y="34"/>
                    </a:lnTo>
                    <a:lnTo>
                      <a:pt x="250" y="21"/>
                    </a:lnTo>
                    <a:lnTo>
                      <a:pt x="260" y="11"/>
                    </a:lnTo>
                    <a:lnTo>
                      <a:pt x="265" y="2"/>
                    </a:lnTo>
                    <a:lnTo>
                      <a:pt x="26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36" name="Freeform 138"/>
              <p:cNvSpPr>
                <a:spLocks/>
              </p:cNvSpPr>
              <p:nvPr/>
            </p:nvSpPr>
            <p:spPr bwMode="auto">
              <a:xfrm>
                <a:off x="3974" y="1623"/>
                <a:ext cx="28" cy="22"/>
              </a:xfrm>
              <a:custGeom>
                <a:avLst/>
                <a:gdLst>
                  <a:gd name="T0" fmla="*/ 0 w 83"/>
                  <a:gd name="T1" fmla="*/ 0 h 64"/>
                  <a:gd name="T2" fmla="*/ 0 w 83"/>
                  <a:gd name="T3" fmla="*/ 0 h 64"/>
                  <a:gd name="T4" fmla="*/ 0 w 83"/>
                  <a:gd name="T5" fmla="*/ 0 h 64"/>
                  <a:gd name="T6" fmla="*/ 0 w 83"/>
                  <a:gd name="T7" fmla="*/ 0 h 64"/>
                  <a:gd name="T8" fmla="*/ 0 w 83"/>
                  <a:gd name="T9" fmla="*/ 0 h 64"/>
                  <a:gd name="T10" fmla="*/ 0 w 83"/>
                  <a:gd name="T11" fmla="*/ 0 h 64"/>
                  <a:gd name="T12" fmla="*/ 0 w 83"/>
                  <a:gd name="T13" fmla="*/ 0 h 64"/>
                  <a:gd name="T14" fmla="*/ 0 w 83"/>
                  <a:gd name="T15" fmla="*/ 0 h 64"/>
                  <a:gd name="T16" fmla="*/ 0 w 83"/>
                  <a:gd name="T17" fmla="*/ 0 h 64"/>
                  <a:gd name="T18" fmla="*/ 0 w 83"/>
                  <a:gd name="T19" fmla="*/ 0 h 64"/>
                  <a:gd name="T20" fmla="*/ 0 w 83"/>
                  <a:gd name="T21" fmla="*/ 0 h 64"/>
                  <a:gd name="T22" fmla="*/ 0 w 83"/>
                  <a:gd name="T23" fmla="*/ 0 h 64"/>
                  <a:gd name="T24" fmla="*/ 0 w 83"/>
                  <a:gd name="T25" fmla="*/ 0 h 64"/>
                  <a:gd name="T26" fmla="*/ 0 w 83"/>
                  <a:gd name="T27" fmla="*/ 0 h 64"/>
                  <a:gd name="T28" fmla="*/ 0 w 83"/>
                  <a:gd name="T29" fmla="*/ 0 h 64"/>
                  <a:gd name="T30" fmla="*/ 0 w 83"/>
                  <a:gd name="T31" fmla="*/ 0 h 64"/>
                  <a:gd name="T32" fmla="*/ 0 w 83"/>
                  <a:gd name="T33" fmla="*/ 0 h 64"/>
                  <a:gd name="T34" fmla="*/ 0 w 83"/>
                  <a:gd name="T35" fmla="*/ 0 h 64"/>
                  <a:gd name="T36" fmla="*/ 0 w 83"/>
                  <a:gd name="T37" fmla="*/ 0 h 64"/>
                  <a:gd name="T38" fmla="*/ 0 w 83"/>
                  <a:gd name="T39" fmla="*/ 0 h 64"/>
                  <a:gd name="T40" fmla="*/ 0 w 83"/>
                  <a:gd name="T41" fmla="*/ 0 h 64"/>
                  <a:gd name="T42" fmla="*/ 0 w 83"/>
                  <a:gd name="T43" fmla="*/ 0 h 64"/>
                  <a:gd name="T44" fmla="*/ 0 w 83"/>
                  <a:gd name="T45" fmla="*/ 0 h 64"/>
                  <a:gd name="T46" fmla="*/ 0 w 83"/>
                  <a:gd name="T47" fmla="*/ 0 h 64"/>
                  <a:gd name="T48" fmla="*/ 0 w 83"/>
                  <a:gd name="T49" fmla="*/ 0 h 64"/>
                  <a:gd name="T50" fmla="*/ 0 w 83"/>
                  <a:gd name="T51" fmla="*/ 0 h 64"/>
                  <a:gd name="T52" fmla="*/ 0 w 83"/>
                  <a:gd name="T53" fmla="*/ 0 h 64"/>
                  <a:gd name="T54" fmla="*/ 0 w 83"/>
                  <a:gd name="T55" fmla="*/ 0 h 64"/>
                  <a:gd name="T56" fmla="*/ 0 w 83"/>
                  <a:gd name="T57" fmla="*/ 0 h 6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83"/>
                  <a:gd name="T88" fmla="*/ 0 h 64"/>
                  <a:gd name="T89" fmla="*/ 83 w 83"/>
                  <a:gd name="T90" fmla="*/ 64 h 6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83" h="64">
                    <a:moveTo>
                      <a:pt x="83" y="0"/>
                    </a:moveTo>
                    <a:lnTo>
                      <a:pt x="83" y="1"/>
                    </a:lnTo>
                    <a:lnTo>
                      <a:pt x="82" y="6"/>
                    </a:lnTo>
                    <a:lnTo>
                      <a:pt x="79" y="11"/>
                    </a:lnTo>
                    <a:lnTo>
                      <a:pt x="76" y="19"/>
                    </a:lnTo>
                    <a:lnTo>
                      <a:pt x="71" y="27"/>
                    </a:lnTo>
                    <a:lnTo>
                      <a:pt x="64" y="37"/>
                    </a:lnTo>
                    <a:lnTo>
                      <a:pt x="57" y="46"/>
                    </a:lnTo>
                    <a:lnTo>
                      <a:pt x="47" y="55"/>
                    </a:lnTo>
                    <a:lnTo>
                      <a:pt x="37" y="61"/>
                    </a:lnTo>
                    <a:lnTo>
                      <a:pt x="26" y="64"/>
                    </a:lnTo>
                    <a:lnTo>
                      <a:pt x="17" y="64"/>
                    </a:lnTo>
                    <a:lnTo>
                      <a:pt x="10" y="62"/>
                    </a:lnTo>
                    <a:lnTo>
                      <a:pt x="4" y="60"/>
                    </a:lnTo>
                    <a:lnTo>
                      <a:pt x="1" y="56"/>
                    </a:lnTo>
                    <a:lnTo>
                      <a:pt x="0" y="53"/>
                    </a:lnTo>
                    <a:lnTo>
                      <a:pt x="2" y="49"/>
                    </a:lnTo>
                    <a:lnTo>
                      <a:pt x="7" y="47"/>
                    </a:lnTo>
                    <a:lnTo>
                      <a:pt x="12" y="46"/>
                    </a:lnTo>
                    <a:lnTo>
                      <a:pt x="18" y="45"/>
                    </a:lnTo>
                    <a:lnTo>
                      <a:pt x="26" y="44"/>
                    </a:lnTo>
                    <a:lnTo>
                      <a:pt x="33" y="41"/>
                    </a:lnTo>
                    <a:lnTo>
                      <a:pt x="41" y="40"/>
                    </a:lnTo>
                    <a:lnTo>
                      <a:pt x="48" y="38"/>
                    </a:lnTo>
                    <a:lnTo>
                      <a:pt x="54" y="34"/>
                    </a:lnTo>
                    <a:lnTo>
                      <a:pt x="64" y="25"/>
                    </a:lnTo>
                    <a:lnTo>
                      <a:pt x="74" y="14"/>
                    </a:lnTo>
                    <a:lnTo>
                      <a:pt x="80" y="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37" name="Freeform 139"/>
              <p:cNvSpPr>
                <a:spLocks/>
              </p:cNvSpPr>
              <p:nvPr/>
            </p:nvSpPr>
            <p:spPr bwMode="auto">
              <a:xfrm>
                <a:off x="3611" y="1792"/>
                <a:ext cx="132" cy="160"/>
              </a:xfrm>
              <a:custGeom>
                <a:avLst/>
                <a:gdLst>
                  <a:gd name="T0" fmla="*/ 0 w 392"/>
                  <a:gd name="T1" fmla="*/ 0 h 472"/>
                  <a:gd name="T2" fmla="*/ 0 w 392"/>
                  <a:gd name="T3" fmla="*/ 0 h 472"/>
                  <a:gd name="T4" fmla="*/ 0 w 392"/>
                  <a:gd name="T5" fmla="*/ 0 h 472"/>
                  <a:gd name="T6" fmla="*/ 0 w 392"/>
                  <a:gd name="T7" fmla="*/ 0 h 472"/>
                  <a:gd name="T8" fmla="*/ 0 w 392"/>
                  <a:gd name="T9" fmla="*/ 0 h 472"/>
                  <a:gd name="T10" fmla="*/ 0 w 392"/>
                  <a:gd name="T11" fmla="*/ 0 h 472"/>
                  <a:gd name="T12" fmla="*/ 0 w 392"/>
                  <a:gd name="T13" fmla="*/ 0 h 472"/>
                  <a:gd name="T14" fmla="*/ 0 w 392"/>
                  <a:gd name="T15" fmla="*/ 0 h 472"/>
                  <a:gd name="T16" fmla="*/ 0 w 392"/>
                  <a:gd name="T17" fmla="*/ 0 h 472"/>
                  <a:gd name="T18" fmla="*/ 0 w 392"/>
                  <a:gd name="T19" fmla="*/ 0 h 472"/>
                  <a:gd name="T20" fmla="*/ 0 w 392"/>
                  <a:gd name="T21" fmla="*/ 0 h 472"/>
                  <a:gd name="T22" fmla="*/ 0 w 392"/>
                  <a:gd name="T23" fmla="*/ 0 h 472"/>
                  <a:gd name="T24" fmla="*/ 0 w 392"/>
                  <a:gd name="T25" fmla="*/ 0 h 472"/>
                  <a:gd name="T26" fmla="*/ 0 w 392"/>
                  <a:gd name="T27" fmla="*/ 0 h 472"/>
                  <a:gd name="T28" fmla="*/ 0 w 392"/>
                  <a:gd name="T29" fmla="*/ 0 h 472"/>
                  <a:gd name="T30" fmla="*/ 0 w 392"/>
                  <a:gd name="T31" fmla="*/ 0 h 472"/>
                  <a:gd name="T32" fmla="*/ 0 w 392"/>
                  <a:gd name="T33" fmla="*/ 0 h 472"/>
                  <a:gd name="T34" fmla="*/ 0 w 392"/>
                  <a:gd name="T35" fmla="*/ 0 h 472"/>
                  <a:gd name="T36" fmla="*/ 0 w 392"/>
                  <a:gd name="T37" fmla="*/ 0 h 472"/>
                  <a:gd name="T38" fmla="*/ 0 w 392"/>
                  <a:gd name="T39" fmla="*/ 0 h 472"/>
                  <a:gd name="T40" fmla="*/ 0 w 392"/>
                  <a:gd name="T41" fmla="*/ 0 h 472"/>
                  <a:gd name="T42" fmla="*/ 0 w 392"/>
                  <a:gd name="T43" fmla="*/ 0 h 472"/>
                  <a:gd name="T44" fmla="*/ 0 w 392"/>
                  <a:gd name="T45" fmla="*/ 0 h 472"/>
                  <a:gd name="T46" fmla="*/ 0 w 392"/>
                  <a:gd name="T47" fmla="*/ 0 h 472"/>
                  <a:gd name="T48" fmla="*/ 0 w 392"/>
                  <a:gd name="T49" fmla="*/ 0 h 472"/>
                  <a:gd name="T50" fmla="*/ 0 w 392"/>
                  <a:gd name="T51" fmla="*/ 0 h 472"/>
                  <a:gd name="T52" fmla="*/ 0 w 392"/>
                  <a:gd name="T53" fmla="*/ 0 h 472"/>
                  <a:gd name="T54" fmla="*/ 0 w 392"/>
                  <a:gd name="T55" fmla="*/ 0 h 472"/>
                  <a:gd name="T56" fmla="*/ 0 w 392"/>
                  <a:gd name="T57" fmla="*/ 0 h 472"/>
                  <a:gd name="T58" fmla="*/ 0 w 392"/>
                  <a:gd name="T59" fmla="*/ 0 h 472"/>
                  <a:gd name="T60" fmla="*/ 0 w 392"/>
                  <a:gd name="T61" fmla="*/ 0 h 472"/>
                  <a:gd name="T62" fmla="*/ 0 w 392"/>
                  <a:gd name="T63" fmla="*/ 0 h 472"/>
                  <a:gd name="T64" fmla="*/ 0 w 392"/>
                  <a:gd name="T65" fmla="*/ 0 h 472"/>
                  <a:gd name="T66" fmla="*/ 0 w 392"/>
                  <a:gd name="T67" fmla="*/ 0 h 472"/>
                  <a:gd name="T68" fmla="*/ 0 w 392"/>
                  <a:gd name="T69" fmla="*/ 0 h 472"/>
                  <a:gd name="T70" fmla="*/ 0 w 392"/>
                  <a:gd name="T71" fmla="*/ 0 h 472"/>
                  <a:gd name="T72" fmla="*/ 0 w 392"/>
                  <a:gd name="T73" fmla="*/ 0 h 472"/>
                  <a:gd name="T74" fmla="*/ 0 w 392"/>
                  <a:gd name="T75" fmla="*/ 0 h 472"/>
                  <a:gd name="T76" fmla="*/ 0 w 392"/>
                  <a:gd name="T77" fmla="*/ 0 h 472"/>
                  <a:gd name="T78" fmla="*/ 0 w 392"/>
                  <a:gd name="T79" fmla="*/ 0 h 472"/>
                  <a:gd name="T80" fmla="*/ 0 w 392"/>
                  <a:gd name="T81" fmla="*/ 0 h 472"/>
                  <a:gd name="T82" fmla="*/ 0 w 392"/>
                  <a:gd name="T83" fmla="*/ 0 h 472"/>
                  <a:gd name="T84" fmla="*/ 0 w 392"/>
                  <a:gd name="T85" fmla="*/ 0 h 472"/>
                  <a:gd name="T86" fmla="*/ 0 w 392"/>
                  <a:gd name="T87" fmla="*/ 0 h 472"/>
                  <a:gd name="T88" fmla="*/ 0 w 392"/>
                  <a:gd name="T89" fmla="*/ 0 h 472"/>
                  <a:gd name="T90" fmla="*/ 0 w 392"/>
                  <a:gd name="T91" fmla="*/ 0 h 472"/>
                  <a:gd name="T92" fmla="*/ 0 w 392"/>
                  <a:gd name="T93" fmla="*/ 0 h 472"/>
                  <a:gd name="T94" fmla="*/ 0 w 392"/>
                  <a:gd name="T95" fmla="*/ 0 h 472"/>
                  <a:gd name="T96" fmla="*/ 0 w 392"/>
                  <a:gd name="T97" fmla="*/ 0 h 472"/>
                  <a:gd name="T98" fmla="*/ 0 w 392"/>
                  <a:gd name="T99" fmla="*/ 0 h 472"/>
                  <a:gd name="T100" fmla="*/ 0 w 392"/>
                  <a:gd name="T101" fmla="*/ 0 h 472"/>
                  <a:gd name="T102" fmla="*/ 0 w 392"/>
                  <a:gd name="T103" fmla="*/ 0 h 472"/>
                  <a:gd name="T104" fmla="*/ 0 w 392"/>
                  <a:gd name="T105" fmla="*/ 0 h 472"/>
                  <a:gd name="T106" fmla="*/ 0 w 392"/>
                  <a:gd name="T107" fmla="*/ 0 h 47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92"/>
                  <a:gd name="T163" fmla="*/ 0 h 472"/>
                  <a:gd name="T164" fmla="*/ 392 w 392"/>
                  <a:gd name="T165" fmla="*/ 472 h 47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92" h="472">
                    <a:moveTo>
                      <a:pt x="37" y="373"/>
                    </a:moveTo>
                    <a:lnTo>
                      <a:pt x="43" y="317"/>
                    </a:lnTo>
                    <a:lnTo>
                      <a:pt x="54" y="264"/>
                    </a:lnTo>
                    <a:lnTo>
                      <a:pt x="71" y="216"/>
                    </a:lnTo>
                    <a:lnTo>
                      <a:pt x="93" y="175"/>
                    </a:lnTo>
                    <a:lnTo>
                      <a:pt x="120" y="141"/>
                    </a:lnTo>
                    <a:lnTo>
                      <a:pt x="150" y="117"/>
                    </a:lnTo>
                    <a:lnTo>
                      <a:pt x="183" y="101"/>
                    </a:lnTo>
                    <a:lnTo>
                      <a:pt x="219" y="95"/>
                    </a:lnTo>
                    <a:lnTo>
                      <a:pt x="236" y="97"/>
                    </a:lnTo>
                    <a:lnTo>
                      <a:pt x="252" y="99"/>
                    </a:lnTo>
                    <a:lnTo>
                      <a:pt x="268" y="102"/>
                    </a:lnTo>
                    <a:lnTo>
                      <a:pt x="283" y="107"/>
                    </a:lnTo>
                    <a:lnTo>
                      <a:pt x="297" y="112"/>
                    </a:lnTo>
                    <a:lnTo>
                      <a:pt x="310" y="117"/>
                    </a:lnTo>
                    <a:lnTo>
                      <a:pt x="324" y="124"/>
                    </a:lnTo>
                    <a:lnTo>
                      <a:pt x="336" y="130"/>
                    </a:lnTo>
                    <a:lnTo>
                      <a:pt x="343" y="133"/>
                    </a:lnTo>
                    <a:lnTo>
                      <a:pt x="349" y="137"/>
                    </a:lnTo>
                    <a:lnTo>
                      <a:pt x="356" y="140"/>
                    </a:lnTo>
                    <a:lnTo>
                      <a:pt x="363" y="143"/>
                    </a:lnTo>
                    <a:lnTo>
                      <a:pt x="370" y="146"/>
                    </a:lnTo>
                    <a:lnTo>
                      <a:pt x="377" y="148"/>
                    </a:lnTo>
                    <a:lnTo>
                      <a:pt x="385" y="152"/>
                    </a:lnTo>
                    <a:lnTo>
                      <a:pt x="392" y="154"/>
                    </a:lnTo>
                    <a:lnTo>
                      <a:pt x="375" y="120"/>
                    </a:lnTo>
                    <a:lnTo>
                      <a:pt x="357" y="90"/>
                    </a:lnTo>
                    <a:lnTo>
                      <a:pt x="336" y="63"/>
                    </a:lnTo>
                    <a:lnTo>
                      <a:pt x="314" y="41"/>
                    </a:lnTo>
                    <a:lnTo>
                      <a:pt x="291" y="24"/>
                    </a:lnTo>
                    <a:lnTo>
                      <a:pt x="268" y="10"/>
                    </a:lnTo>
                    <a:lnTo>
                      <a:pt x="244" y="2"/>
                    </a:lnTo>
                    <a:lnTo>
                      <a:pt x="219" y="0"/>
                    </a:lnTo>
                    <a:lnTo>
                      <a:pt x="203" y="1"/>
                    </a:lnTo>
                    <a:lnTo>
                      <a:pt x="187" y="4"/>
                    </a:lnTo>
                    <a:lnTo>
                      <a:pt x="172" y="9"/>
                    </a:lnTo>
                    <a:lnTo>
                      <a:pt x="159" y="16"/>
                    </a:lnTo>
                    <a:lnTo>
                      <a:pt x="146" y="23"/>
                    </a:lnTo>
                    <a:lnTo>
                      <a:pt x="135" y="31"/>
                    </a:lnTo>
                    <a:lnTo>
                      <a:pt x="124" y="40"/>
                    </a:lnTo>
                    <a:lnTo>
                      <a:pt x="115" y="48"/>
                    </a:lnTo>
                    <a:lnTo>
                      <a:pt x="90" y="78"/>
                    </a:lnTo>
                    <a:lnTo>
                      <a:pt x="67" y="113"/>
                    </a:lnTo>
                    <a:lnTo>
                      <a:pt x="47" y="152"/>
                    </a:lnTo>
                    <a:lnTo>
                      <a:pt x="31" y="194"/>
                    </a:lnTo>
                    <a:lnTo>
                      <a:pt x="17" y="241"/>
                    </a:lnTo>
                    <a:lnTo>
                      <a:pt x="8" y="290"/>
                    </a:lnTo>
                    <a:lnTo>
                      <a:pt x="2" y="341"/>
                    </a:lnTo>
                    <a:lnTo>
                      <a:pt x="0" y="394"/>
                    </a:lnTo>
                    <a:lnTo>
                      <a:pt x="0" y="413"/>
                    </a:lnTo>
                    <a:lnTo>
                      <a:pt x="1" y="433"/>
                    </a:lnTo>
                    <a:lnTo>
                      <a:pt x="2" y="452"/>
                    </a:lnTo>
                    <a:lnTo>
                      <a:pt x="5" y="472"/>
                    </a:lnTo>
                    <a:lnTo>
                      <a:pt x="37" y="3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38" name="Freeform 140"/>
              <p:cNvSpPr>
                <a:spLocks/>
              </p:cNvSpPr>
              <p:nvPr/>
            </p:nvSpPr>
            <p:spPr bwMode="auto">
              <a:xfrm>
                <a:off x="3696" y="2012"/>
                <a:ext cx="45" cy="44"/>
              </a:xfrm>
              <a:custGeom>
                <a:avLst/>
                <a:gdLst>
                  <a:gd name="T0" fmla="*/ 0 w 132"/>
                  <a:gd name="T1" fmla="*/ 0 h 133"/>
                  <a:gd name="T2" fmla="*/ 0 w 132"/>
                  <a:gd name="T3" fmla="*/ 0 h 133"/>
                  <a:gd name="T4" fmla="*/ 0 w 132"/>
                  <a:gd name="T5" fmla="*/ 0 h 133"/>
                  <a:gd name="T6" fmla="*/ 0 w 132"/>
                  <a:gd name="T7" fmla="*/ 0 h 133"/>
                  <a:gd name="T8" fmla="*/ 0 w 132"/>
                  <a:gd name="T9" fmla="*/ 0 h 133"/>
                  <a:gd name="T10" fmla="*/ 0 w 132"/>
                  <a:gd name="T11" fmla="*/ 0 h 133"/>
                  <a:gd name="T12" fmla="*/ 0 w 132"/>
                  <a:gd name="T13" fmla="*/ 0 h 133"/>
                  <a:gd name="T14" fmla="*/ 0 w 132"/>
                  <a:gd name="T15" fmla="*/ 0 h 133"/>
                  <a:gd name="T16" fmla="*/ 0 w 132"/>
                  <a:gd name="T17" fmla="*/ 0 h 133"/>
                  <a:gd name="T18" fmla="*/ 0 w 132"/>
                  <a:gd name="T19" fmla="*/ 0 h 133"/>
                  <a:gd name="T20" fmla="*/ 0 w 132"/>
                  <a:gd name="T21" fmla="*/ 0 h 133"/>
                  <a:gd name="T22" fmla="*/ 0 w 132"/>
                  <a:gd name="T23" fmla="*/ 0 h 133"/>
                  <a:gd name="T24" fmla="*/ 0 w 132"/>
                  <a:gd name="T25" fmla="*/ 0 h 133"/>
                  <a:gd name="T26" fmla="*/ 0 w 132"/>
                  <a:gd name="T27" fmla="*/ 0 h 133"/>
                  <a:gd name="T28" fmla="*/ 0 w 132"/>
                  <a:gd name="T29" fmla="*/ 0 h 133"/>
                  <a:gd name="T30" fmla="*/ 0 w 132"/>
                  <a:gd name="T31" fmla="*/ 0 h 133"/>
                  <a:gd name="T32" fmla="*/ 0 w 132"/>
                  <a:gd name="T33" fmla="*/ 0 h 133"/>
                  <a:gd name="T34" fmla="*/ 0 w 132"/>
                  <a:gd name="T35" fmla="*/ 0 h 133"/>
                  <a:gd name="T36" fmla="*/ 0 w 132"/>
                  <a:gd name="T37" fmla="*/ 0 h 133"/>
                  <a:gd name="T38" fmla="*/ 0 w 132"/>
                  <a:gd name="T39" fmla="*/ 0 h 133"/>
                  <a:gd name="T40" fmla="*/ 0 w 132"/>
                  <a:gd name="T41" fmla="*/ 0 h 133"/>
                  <a:gd name="T42" fmla="*/ 0 w 132"/>
                  <a:gd name="T43" fmla="*/ 0 h 133"/>
                  <a:gd name="T44" fmla="*/ 0 w 132"/>
                  <a:gd name="T45" fmla="*/ 0 h 133"/>
                  <a:gd name="T46" fmla="*/ 0 w 132"/>
                  <a:gd name="T47" fmla="*/ 0 h 133"/>
                  <a:gd name="T48" fmla="*/ 0 w 132"/>
                  <a:gd name="T49" fmla="*/ 0 h 133"/>
                  <a:gd name="T50" fmla="*/ 0 w 132"/>
                  <a:gd name="T51" fmla="*/ 0 h 13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2"/>
                  <a:gd name="T79" fmla="*/ 0 h 133"/>
                  <a:gd name="T80" fmla="*/ 132 w 132"/>
                  <a:gd name="T81" fmla="*/ 133 h 13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2" h="133">
                    <a:moveTo>
                      <a:pt x="40" y="36"/>
                    </a:moveTo>
                    <a:lnTo>
                      <a:pt x="0" y="133"/>
                    </a:lnTo>
                    <a:lnTo>
                      <a:pt x="19" y="126"/>
                    </a:lnTo>
                    <a:lnTo>
                      <a:pt x="38" y="117"/>
                    </a:lnTo>
                    <a:lnTo>
                      <a:pt x="55" y="104"/>
                    </a:lnTo>
                    <a:lnTo>
                      <a:pt x="72" y="88"/>
                    </a:lnTo>
                    <a:lnTo>
                      <a:pt x="89" y="70"/>
                    </a:lnTo>
                    <a:lnTo>
                      <a:pt x="105" y="49"/>
                    </a:lnTo>
                    <a:lnTo>
                      <a:pt x="119" y="26"/>
                    </a:lnTo>
                    <a:lnTo>
                      <a:pt x="132" y="0"/>
                    </a:lnTo>
                    <a:lnTo>
                      <a:pt x="124" y="4"/>
                    </a:lnTo>
                    <a:lnTo>
                      <a:pt x="116" y="7"/>
                    </a:lnTo>
                    <a:lnTo>
                      <a:pt x="109" y="10"/>
                    </a:lnTo>
                    <a:lnTo>
                      <a:pt x="102" y="13"/>
                    </a:lnTo>
                    <a:lnTo>
                      <a:pt x="97" y="15"/>
                    </a:lnTo>
                    <a:lnTo>
                      <a:pt x="91" y="18"/>
                    </a:lnTo>
                    <a:lnTo>
                      <a:pt x="85" y="20"/>
                    </a:lnTo>
                    <a:lnTo>
                      <a:pt x="79" y="22"/>
                    </a:lnTo>
                    <a:lnTo>
                      <a:pt x="74" y="25"/>
                    </a:lnTo>
                    <a:lnTo>
                      <a:pt x="67" y="27"/>
                    </a:lnTo>
                    <a:lnTo>
                      <a:pt x="62" y="29"/>
                    </a:lnTo>
                    <a:lnTo>
                      <a:pt x="56" y="30"/>
                    </a:lnTo>
                    <a:lnTo>
                      <a:pt x="52" y="33"/>
                    </a:lnTo>
                    <a:lnTo>
                      <a:pt x="48" y="34"/>
                    </a:lnTo>
                    <a:lnTo>
                      <a:pt x="44" y="35"/>
                    </a:lnTo>
                    <a:lnTo>
                      <a:pt x="40" y="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8209" name="AutoShape 141"/>
            <p:cNvCxnSpPr>
              <a:cxnSpLocks noChangeShapeType="1"/>
              <a:stCxn id="8210" idx="40"/>
            </p:cNvCxnSpPr>
            <p:nvPr/>
          </p:nvCxnSpPr>
          <p:spPr bwMode="auto">
            <a:xfrm rot="10800000" flipV="1">
              <a:off x="2456" y="1693"/>
              <a:ext cx="950" cy="1642"/>
            </a:xfrm>
            <a:prstGeom prst="bentConnector3">
              <a:avLst>
                <a:gd name="adj1" fmla="val 73894"/>
              </a:avLst>
            </a:prstGeom>
            <a:noFill/>
            <a:ln w="152400">
              <a:solidFill>
                <a:schemeClr val="tx1"/>
              </a:solidFill>
              <a:miter lim="800000"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 e 12.jpg"/>
          <p:cNvPicPr>
            <a:picLocks noChangeAspect="1"/>
          </p:cNvPicPr>
          <p:nvPr/>
        </p:nvPicPr>
        <p:blipFill>
          <a:blip r:embed="rId2"/>
          <a:srcRect l="49934"/>
          <a:stretch>
            <a:fillRect/>
          </a:stretch>
        </p:blipFill>
        <p:spPr bwMode="auto">
          <a:xfrm>
            <a:off x="2000250" y="142875"/>
            <a:ext cx="4643438" cy="658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6923984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3 e 10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 bwMode="auto">
          <a:xfrm>
            <a:off x="4572000" y="158750"/>
            <a:ext cx="4572000" cy="648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Imagem 4" descr="2 e 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214313"/>
            <a:ext cx="45085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66074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 e 9.jpg"/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 bwMode="auto">
          <a:xfrm>
            <a:off x="0" y="182563"/>
            <a:ext cx="4572000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 descr="5 e 8.jpg"/>
          <p:cNvPicPr>
            <a:picLocks noChangeAspect="1"/>
          </p:cNvPicPr>
          <p:nvPr/>
        </p:nvPicPr>
        <p:blipFill>
          <a:blip r:embed="rId3"/>
          <a:srcRect l="50000"/>
          <a:stretch>
            <a:fillRect/>
          </a:stretch>
        </p:blipFill>
        <p:spPr bwMode="auto">
          <a:xfrm>
            <a:off x="4572000" y="182563"/>
            <a:ext cx="4572000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4694748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6 e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150"/>
            <a:ext cx="914400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 descr="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2357438"/>
            <a:ext cx="13525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785938" y="2357438"/>
            <a:ext cx="1357312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6" name="Imagem 5" descr="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2357438"/>
            <a:ext cx="13525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0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4286250"/>
            <a:ext cx="2020888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0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4913" y="4281488"/>
            <a:ext cx="2025650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0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4500563"/>
            <a:ext cx="10175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06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34213" y="714375"/>
            <a:ext cx="903287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902236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5 e 8.jpg"/>
          <p:cNvPicPr>
            <a:picLocks noChangeAspect="1"/>
          </p:cNvPicPr>
          <p:nvPr/>
        </p:nvPicPr>
        <p:blipFill>
          <a:blip r:embed="rId2"/>
          <a:srcRect r="49219"/>
          <a:stretch>
            <a:fillRect/>
          </a:stretch>
        </p:blipFill>
        <p:spPr bwMode="auto">
          <a:xfrm>
            <a:off x="0" y="182563"/>
            <a:ext cx="4643438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4 e 9.jpg"/>
          <p:cNvPicPr>
            <a:picLocks noChangeAspect="1"/>
          </p:cNvPicPr>
          <p:nvPr/>
        </p:nvPicPr>
        <p:blipFill>
          <a:blip r:embed="rId3"/>
          <a:srcRect l="50000"/>
          <a:stretch>
            <a:fillRect/>
          </a:stretch>
        </p:blipFill>
        <p:spPr bwMode="auto">
          <a:xfrm>
            <a:off x="4572000" y="182563"/>
            <a:ext cx="4572000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8914947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3 e 10.jpg"/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 bwMode="auto">
          <a:xfrm>
            <a:off x="0" y="185738"/>
            <a:ext cx="457200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2 e 11.jpg"/>
          <p:cNvPicPr>
            <a:picLocks noChangeAspect="1"/>
          </p:cNvPicPr>
          <p:nvPr/>
        </p:nvPicPr>
        <p:blipFill>
          <a:blip r:embed="rId3"/>
          <a:srcRect l="50000"/>
          <a:stretch>
            <a:fillRect/>
          </a:stretch>
        </p:blipFill>
        <p:spPr bwMode="auto">
          <a:xfrm>
            <a:off x="4572000" y="184150"/>
            <a:ext cx="457200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0963956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 e 12.jpg"/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 bwMode="auto">
          <a:xfrm>
            <a:off x="4429125" y="182563"/>
            <a:ext cx="4572000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032775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2" descr="DIPLOMA SAA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57188"/>
            <a:ext cx="8793163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776846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3" descr="CARTEIRINH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714375"/>
            <a:ext cx="88328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977826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3" descr="CARTEIRINHA VERS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3" y="642938"/>
            <a:ext cx="8875712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529377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323850" y="533400"/>
            <a:ext cx="86106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2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PRINCIPAIS PROBLEMAS AMBIENTAIS DO MUNDO ATUAL</a:t>
            </a:r>
          </a:p>
          <a:p>
            <a:pPr>
              <a:spcBef>
                <a:spcPct val="50000"/>
              </a:spcBef>
            </a:pP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  EFEITO ESTUFA –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aumento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temperatura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ambiente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  BURACO NA CAMADA DE OZÔNIO</a:t>
            </a:r>
          </a:p>
          <a:p>
            <a:pPr algn="l">
              <a:spcBef>
                <a:spcPct val="50000"/>
              </a:spcBef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  DESMATAMENTO &amp; PERDA DA BIODIVERSIDADE</a:t>
            </a:r>
          </a:p>
          <a:p>
            <a:pPr algn="l">
              <a:spcBef>
                <a:spcPct val="50000"/>
              </a:spcBef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  POLUIÇÃO DO SOLO, DO AR E DAS ÁGUAS</a:t>
            </a:r>
          </a:p>
          <a:p>
            <a:pPr algn="l">
              <a:spcBef>
                <a:spcPct val="50000"/>
              </a:spcBef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  POLUIÇÃO SONORA E  VISUAL</a:t>
            </a:r>
          </a:p>
          <a:p>
            <a:pPr algn="l">
              <a:spcBef>
                <a:spcPct val="50000"/>
              </a:spcBef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  EXCESSO DE RESÍDUOS SÓLIDOS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3" descr="CAMIS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3" y="303213"/>
            <a:ext cx="8740775" cy="625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95373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28925" cy="868362"/>
          </a:xfrm>
        </p:spPr>
        <p:txBody>
          <a:bodyPr/>
          <a:lstStyle/>
          <a:p>
            <a:pPr eaLnBrk="1" hangingPunct="1"/>
            <a:r>
              <a:rPr lang="pt-BR" smtClean="0">
                <a:latin typeface="Berlin Sans FB" pitchFamily="34" charset="0"/>
              </a:rPr>
              <a:t>PARCERIA:</a:t>
            </a:r>
          </a:p>
        </p:txBody>
      </p:sp>
      <p:pic>
        <p:nvPicPr>
          <p:cNvPr id="5" name="Imagem 4" descr="Logo Prefeitur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4357688"/>
            <a:ext cx="235743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281111135441saaeindaiatub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785938"/>
            <a:ext cx="22113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Imagem 8" descr="Educaçã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4357688"/>
            <a:ext cx="2357437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Imagem 9" descr="Meio Ambient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3" y="4357688"/>
            <a:ext cx="2347912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Imagem 10" descr="Imeph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25" y="1928813"/>
            <a:ext cx="22987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DELL\Desktop\Professores_SANE\Imagens\downloa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62" y="1785938"/>
            <a:ext cx="2347913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05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 dir="d"/>
      </p:transition>
    </mc:Choice>
    <mc:Fallback xmlns="">
      <p:transition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Política Nacional de Educação Ambiental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José Garcia Alves de Lima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8834"/>
            <a:ext cx="7200800" cy="334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4" y="3861048"/>
            <a:ext cx="8413028" cy="273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244" y="332656"/>
            <a:ext cx="8975941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4664"/>
            <a:ext cx="9166046" cy="62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13"/>
          <p:cNvSpPr/>
          <p:nvPr/>
        </p:nvSpPr>
        <p:spPr>
          <a:xfrm>
            <a:off x="-3429000" y="0"/>
            <a:ext cx="6858000" cy="68580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Oval 14"/>
          <p:cNvSpPr/>
          <p:nvPr/>
        </p:nvSpPr>
        <p:spPr>
          <a:xfrm>
            <a:off x="2721676" y="1370363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Oval 15"/>
          <p:cNvSpPr/>
          <p:nvPr/>
        </p:nvSpPr>
        <p:spPr>
          <a:xfrm>
            <a:off x="3220192" y="2638879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Oval 16"/>
          <p:cNvSpPr/>
          <p:nvPr/>
        </p:nvSpPr>
        <p:spPr>
          <a:xfrm>
            <a:off x="3222174" y="3907395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Oval 17"/>
          <p:cNvSpPr/>
          <p:nvPr/>
        </p:nvSpPr>
        <p:spPr>
          <a:xfrm>
            <a:off x="2733551" y="5175910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19"/>
          <p:cNvSpPr>
            <a:spLocks noChangeArrowheads="1"/>
          </p:cNvSpPr>
          <p:nvPr/>
        </p:nvSpPr>
        <p:spPr bwMode="auto">
          <a:xfrm>
            <a:off x="3276600" y="1196975"/>
            <a:ext cx="46799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1981 - </a:t>
            </a:r>
            <a:r>
              <a:rPr lang="pt-BR" dirty="0">
                <a:latin typeface="Arial" pitchFamily="34" charset="0"/>
                <a:cs typeface="Arial" pitchFamily="34" charset="0"/>
              </a:rPr>
              <a:t>“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Política Nacional do Meio Ambiente”  ...</a:t>
            </a:r>
            <a:r>
              <a:rPr lang="pt-BR" dirty="0">
                <a:latin typeface="Arial" pitchFamily="34" charset="0"/>
                <a:cs typeface="Arial" pitchFamily="34" charset="0"/>
              </a:rPr>
              <a:t>é dever de todos defendê-lo e preservá-lo </a:t>
            </a:r>
          </a:p>
        </p:txBody>
      </p:sp>
      <p:sp>
        <p:nvSpPr>
          <p:cNvPr id="9" name="Retângulo 22"/>
          <p:cNvSpPr>
            <a:spLocks noChangeArrowheads="1"/>
          </p:cNvSpPr>
          <p:nvPr/>
        </p:nvSpPr>
        <p:spPr bwMode="auto">
          <a:xfrm>
            <a:off x="3635375" y="2349500"/>
            <a:ext cx="48974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1996 - Lei de Diretrizes e Bases da Educação </a:t>
            </a:r>
            <a:r>
              <a:rPr lang="pt-BR" dirty="0">
                <a:latin typeface="Arial" pitchFamily="34" charset="0"/>
                <a:cs typeface="Arial" pitchFamily="34" charset="0"/>
              </a:rPr>
              <a:t>reafirma os princípios definidos na Constituição (1988) com relação à Educação Ambiental </a:t>
            </a:r>
          </a:p>
        </p:txBody>
      </p:sp>
      <p:sp>
        <p:nvSpPr>
          <p:cNvPr id="10" name="Retângulo 24"/>
          <p:cNvSpPr>
            <a:spLocks noChangeArrowheads="1"/>
          </p:cNvSpPr>
          <p:nvPr/>
        </p:nvSpPr>
        <p:spPr bwMode="auto">
          <a:xfrm>
            <a:off x="3635375" y="3644900"/>
            <a:ext cx="48974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1997 - Parâmetros Curriculares Nacionais – PCN </a:t>
            </a:r>
            <a:r>
              <a:rPr lang="pt-BR" dirty="0">
                <a:latin typeface="Arial" pitchFamily="34" charset="0"/>
                <a:cs typeface="Arial" pitchFamily="34" charset="0"/>
              </a:rPr>
              <a:t>desenvolvidos pelo MEC com o objetivo de fornecer orientação para os professores. </a:t>
            </a:r>
          </a:p>
        </p:txBody>
      </p:sp>
      <p:sp>
        <p:nvSpPr>
          <p:cNvPr id="11" name="Retângulo 25"/>
          <p:cNvSpPr>
            <a:spLocks noChangeArrowheads="1"/>
          </p:cNvSpPr>
          <p:nvPr/>
        </p:nvSpPr>
        <p:spPr bwMode="auto">
          <a:xfrm>
            <a:off x="3276600" y="5084763"/>
            <a:ext cx="5183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1999– Política Nacional de Educação Ambiental -PNEA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pt-BR" sz="3600" b="1">
                <a:solidFill>
                  <a:schemeClr val="accent2"/>
                </a:solidFill>
              </a:rPr>
              <a:t>POLÍTICA NACIONAL DE EDUCAÇÃO AMBIENTAL: Lei 9795/1999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FontTx/>
              <a:buNone/>
            </a:pPr>
            <a:endParaRPr lang="pt-BR" sz="1800" dirty="0" smtClean="0"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</a:pPr>
            <a:endParaRPr lang="pt-BR" sz="1800" dirty="0" smtClean="0"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</a:pPr>
            <a:endParaRPr lang="pt-BR" sz="1800" dirty="0" smtClean="0"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</a:pPr>
            <a:endParaRPr lang="pt-BR" sz="1800" dirty="0" smtClean="0"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pt-BR" sz="1800" dirty="0" smtClean="0">
                <a:latin typeface="Arial" pitchFamily="34" charset="0"/>
                <a:cs typeface="Arial" pitchFamily="34" charset="0"/>
              </a:rPr>
              <a:t>DISPÕE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SOBRE A EDUCAÇÃO AMBIENTAL, INSTITUI A POLÍTICA NACIONAL DE EDUCAÇÃO AMBIENTAL E DÁ OUTRAS PROVIDÊNCIAS</a:t>
            </a:r>
            <a:r>
              <a:rPr lang="pt-BR" sz="1800" i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buFontTx/>
              <a:buNone/>
            </a:pPr>
            <a:endParaRPr lang="pt-BR" sz="1800" i="1" dirty="0" smtClean="0"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</a:pPr>
            <a:endParaRPr lang="pt-BR" sz="1800" i="1" dirty="0" smtClean="0"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</a:pPr>
            <a:endParaRPr lang="pt-BR" sz="1800" i="1" dirty="0"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A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POLÍTICA NACIONAL DE EDUCAÇÃO AMBIENTAL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 é uma proposta programática de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promoção da educação ambiental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 em todos os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setores da sociedade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. Diferente de outras Leis, não estabelece regras ou sanções, mas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estabelece responsabilidades e obrigações.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Princípios básicos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412875"/>
            <a:ext cx="8229600" cy="5445125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 - o enfoque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humanista, holístico, democrático e participativo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II - a concepção do meio ambiente em sua totalidade, considerando a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interdependência entre o meio natural, o </a:t>
            </a: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socioeconômico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e o cultural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, sob o enfoque da sustentabilidade;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III - o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pluralismo de </a:t>
            </a: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ideias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e concepções pedagógicas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, na perspectiva da inter, multi e </a:t>
            </a:r>
            <a:r>
              <a:rPr lang="pt-BR" sz="1800" dirty="0" err="1">
                <a:latin typeface="Arial" pitchFamily="34" charset="0"/>
                <a:cs typeface="Arial" pitchFamily="34" charset="0"/>
              </a:rPr>
              <a:t>transdisciplinaridade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IV - a vinculação entre a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ética, a educação, o trabalho e as práticas sociais;</a:t>
            </a: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V - a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garantia de continuidade e permanência do processo educativo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VI - a permanente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avaliação crítica do processo educativo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VII - a abordagem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articulada das questões ambientais locais, regionais, nacionais e globais;</a:t>
            </a: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VIII - o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reconhecimento e o respeito à pluralidade e à diversidade individual e cultural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pt-BR" sz="2000" dirty="0"/>
              <a:t/>
            </a:r>
            <a:br>
              <a:rPr lang="pt-BR" sz="2000" dirty="0"/>
            </a:br>
            <a:r>
              <a:rPr lang="pt-BR" sz="1800" dirty="0"/>
              <a:t/>
            </a:r>
            <a:br>
              <a:rPr lang="pt-BR" sz="1800" dirty="0"/>
            </a:br>
            <a:endParaRPr lang="pt-B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m">
  <a:themeElements>
    <a:clrScheme name="Áp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rigem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m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243</TotalTime>
  <Words>1052</Words>
  <Application>Microsoft Office PowerPoint</Application>
  <PresentationFormat>Apresentação na tela (4:3)</PresentationFormat>
  <Paragraphs>120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Origem</vt:lpstr>
      <vt:lpstr>Política Nacional de Educação Ambiental</vt:lpstr>
      <vt:lpstr>Planeta Terra - Sistema Fechado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POLÍTICA NACIONAL DE EDUCAÇÃO AMBIENTAL: Lei 9795/1999</vt:lpstr>
      <vt:lpstr>Princípios básicos</vt:lpstr>
      <vt:lpstr>Objetivos</vt:lpstr>
      <vt:lpstr>Educação Ambiental Formal</vt:lpstr>
      <vt:lpstr>Educação Ambiental Não formal</vt:lpstr>
      <vt:lpstr>Apresentação do PowerPoint</vt:lpstr>
      <vt:lpstr>Apresentação do PowerPoint</vt:lpstr>
      <vt:lpstr>Apresentação do PowerPoint</vt:lpstr>
      <vt:lpstr>Apresentação do PowerPoint</vt:lpstr>
      <vt:lpstr>Cartilha Paradidática: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PARCERIA:</vt:lpstr>
      <vt:lpstr>Política Nacional de Educação Ambiental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Política Nacional de Educação Ambiental</dc:title>
  <dc:creator>DELL</dc:creator>
  <cp:lastModifiedBy>ctbc</cp:lastModifiedBy>
  <cp:revision>16</cp:revision>
  <dcterms:created xsi:type="dcterms:W3CDTF">2015-05-14T23:26:04Z</dcterms:created>
  <dcterms:modified xsi:type="dcterms:W3CDTF">2015-05-28T11:24:42Z</dcterms:modified>
</cp:coreProperties>
</file>