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68" r:id="rId2"/>
    <p:sldId id="257" r:id="rId3"/>
    <p:sldId id="258" r:id="rId4"/>
    <p:sldId id="259" r:id="rId5"/>
    <p:sldId id="266" r:id="rId6"/>
    <p:sldId id="262" r:id="rId7"/>
    <p:sldId id="267" r:id="rId8"/>
    <p:sldId id="263" r:id="rId9"/>
    <p:sldId id="264" r:id="rId10"/>
    <p:sldId id="269" r:id="rId11"/>
  </p:sldIdLst>
  <p:sldSz cx="12192000" cy="6858000"/>
  <p:notesSz cx="6864350" cy="999648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-6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Maia\Documents\Material%20de%20estudo\Artigo%20IPEAxIBGE\Assemae_2016\Valendo\Pearso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95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pt-BR" dirty="0" smtClean="0"/>
              <a:t>Regressão Linear Simples</a:t>
            </a:r>
            <a:r>
              <a:rPr lang="pt-BR" baseline="0" dirty="0" smtClean="0"/>
              <a:t> - </a:t>
            </a:r>
            <a:r>
              <a:rPr lang="pt-BR" dirty="0" smtClean="0"/>
              <a:t>Acesso </a:t>
            </a:r>
            <a:r>
              <a:rPr lang="pt-BR" dirty="0"/>
              <a:t>a esgotamento sanitário (x) e Mortalidade infantil (y)</a:t>
            </a:r>
          </a:p>
        </c:rich>
      </c:tx>
      <c:layout>
        <c:manualLayout>
          <c:xMode val="edge"/>
          <c:yMode val="edge"/>
          <c:x val="2.5035649921806024E-2"/>
          <c:y val="2.122006792301602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circle"/>
            <c:size val="6"/>
            <c:spPr>
              <a:solidFill>
                <a:schemeClr val="accent1"/>
              </a:solidFill>
              <a:ln w="22225">
                <a:solidFill>
                  <a:schemeClr val="lt1"/>
                </a:solidFill>
                <a:round/>
              </a:ln>
              <a:effectLst/>
            </c:spPr>
          </c:marker>
          <c:trendline>
            <c:spPr>
              <a:ln w="28575" cap="rnd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0.15450394610075943"/>
                  <c:y val="-0.38106529504727654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</c:trendlineLbl>
          </c:trendline>
          <c:xVal>
            <c:numRef>
              <c:f>Plan2!$A$1:$A$27</c:f>
              <c:numCache>
                <c:formatCode>General</c:formatCode>
                <c:ptCount val="27"/>
                <c:pt idx="0">
                  <c:v>2.62</c:v>
                </c:pt>
                <c:pt idx="1">
                  <c:v>12.56</c:v>
                </c:pt>
                <c:pt idx="2">
                  <c:v>27.44</c:v>
                </c:pt>
                <c:pt idx="3">
                  <c:v>18.98</c:v>
                </c:pt>
                <c:pt idx="4">
                  <c:v>16.87</c:v>
                </c:pt>
                <c:pt idx="5">
                  <c:v>1.76</c:v>
                </c:pt>
                <c:pt idx="6">
                  <c:v>32.28</c:v>
                </c:pt>
                <c:pt idx="7">
                  <c:v>0.48</c:v>
                </c:pt>
                <c:pt idx="8">
                  <c:v>0.46</c:v>
                </c:pt>
                <c:pt idx="9">
                  <c:v>26.02</c:v>
                </c:pt>
                <c:pt idx="10">
                  <c:v>17.170000000000002</c:v>
                </c:pt>
                <c:pt idx="11">
                  <c:v>4.13</c:v>
                </c:pt>
                <c:pt idx="12">
                  <c:v>13.27</c:v>
                </c:pt>
                <c:pt idx="13">
                  <c:v>21.82</c:v>
                </c:pt>
                <c:pt idx="14">
                  <c:v>49.31</c:v>
                </c:pt>
                <c:pt idx="15">
                  <c:v>21</c:v>
                </c:pt>
                <c:pt idx="16">
                  <c:v>13.29</c:v>
                </c:pt>
                <c:pt idx="17">
                  <c:v>1.58</c:v>
                </c:pt>
                <c:pt idx="18">
                  <c:v>5.77</c:v>
                </c:pt>
                <c:pt idx="19">
                  <c:v>18.829999999999998</c:v>
                </c:pt>
                <c:pt idx="20">
                  <c:v>23.27</c:v>
                </c:pt>
                <c:pt idx="21">
                  <c:v>0.24</c:v>
                </c:pt>
                <c:pt idx="22">
                  <c:v>21.09</c:v>
                </c:pt>
                <c:pt idx="23">
                  <c:v>31.41</c:v>
                </c:pt>
                <c:pt idx="24">
                  <c:v>22.04</c:v>
                </c:pt>
                <c:pt idx="25">
                  <c:v>67.81</c:v>
                </c:pt>
                <c:pt idx="26">
                  <c:v>10.82</c:v>
                </c:pt>
              </c:numCache>
            </c:numRef>
          </c:xVal>
          <c:yVal>
            <c:numRef>
              <c:f>Plan2!$B$1:$B$27</c:f>
              <c:numCache>
                <c:formatCode>General</c:formatCode>
                <c:ptCount val="27"/>
                <c:pt idx="0">
                  <c:v>24.6</c:v>
                </c:pt>
                <c:pt idx="1">
                  <c:v>21.7</c:v>
                </c:pt>
                <c:pt idx="2">
                  <c:v>23.3</c:v>
                </c:pt>
                <c:pt idx="3">
                  <c:v>30.5</c:v>
                </c:pt>
                <c:pt idx="4">
                  <c:v>23.9</c:v>
                </c:pt>
                <c:pt idx="5">
                  <c:v>30.2</c:v>
                </c:pt>
                <c:pt idx="6">
                  <c:v>16.48</c:v>
                </c:pt>
                <c:pt idx="7">
                  <c:v>21.7</c:v>
                </c:pt>
                <c:pt idx="8">
                  <c:v>25.2</c:v>
                </c:pt>
                <c:pt idx="9">
                  <c:v>30</c:v>
                </c:pt>
                <c:pt idx="10">
                  <c:v>17.2</c:v>
                </c:pt>
                <c:pt idx="11">
                  <c:v>24.5</c:v>
                </c:pt>
                <c:pt idx="12">
                  <c:v>29.2</c:v>
                </c:pt>
                <c:pt idx="13">
                  <c:v>24.8</c:v>
                </c:pt>
                <c:pt idx="14">
                  <c:v>24.7</c:v>
                </c:pt>
                <c:pt idx="15">
                  <c:v>22.7</c:v>
                </c:pt>
                <c:pt idx="16">
                  <c:v>17.899999999999999</c:v>
                </c:pt>
                <c:pt idx="17">
                  <c:v>21.8</c:v>
                </c:pt>
                <c:pt idx="18">
                  <c:v>25.1</c:v>
                </c:pt>
                <c:pt idx="19">
                  <c:v>25.7</c:v>
                </c:pt>
                <c:pt idx="20">
                  <c:v>21.6</c:v>
                </c:pt>
                <c:pt idx="21">
                  <c:v>25.7</c:v>
                </c:pt>
                <c:pt idx="22">
                  <c:v>31.2</c:v>
                </c:pt>
                <c:pt idx="23">
                  <c:v>20</c:v>
                </c:pt>
                <c:pt idx="24">
                  <c:v>20.8</c:v>
                </c:pt>
                <c:pt idx="25">
                  <c:v>13.58</c:v>
                </c:pt>
                <c:pt idx="26">
                  <c:v>25.8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171648"/>
        <c:axId val="26189824"/>
      </c:scatterChart>
      <c:valAx>
        <c:axId val="261716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189824"/>
        <c:crosses val="autoZero"/>
        <c:crossBetween val="midCat"/>
      </c:valAx>
      <c:valAx>
        <c:axId val="26189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1716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7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>
            <a:alpha val="25000"/>
          </a:schemeClr>
        </a:solidFill>
        <a:round/>
      </a:ln>
    </cs:spPr>
    <cs:defRPr sz="1197" b="0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gradFill>
          <a:gsLst>
            <a:gs pos="79000">
              <a:schemeClr val="phClr"/>
            </a:gs>
            <a:gs pos="0">
              <a:schemeClr val="lt1">
                <a:alpha val="6000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7F122A-832B-4F38-9834-D3C6AA6C589C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01CB9D31-4E57-4CB1-991F-C2E255C51E49}">
      <dgm:prSet phldrT="[Texto]"/>
      <dgm:spPr/>
      <dgm:t>
        <a:bodyPr/>
        <a:lstStyle/>
        <a:p>
          <a:r>
            <a:rPr lang="pt-BR" dirty="0" smtClean="0"/>
            <a:t>Saneamento Básico (Lei Federal n° 11.445)</a:t>
          </a:r>
          <a:endParaRPr lang="pt-BR" dirty="0"/>
        </a:p>
      </dgm:t>
    </dgm:pt>
    <dgm:pt modelId="{5C33924B-8F51-45B4-815B-F79265485568}" type="parTrans" cxnId="{76D34E19-9659-46FF-9057-224CB69D8985}">
      <dgm:prSet/>
      <dgm:spPr/>
      <dgm:t>
        <a:bodyPr/>
        <a:lstStyle/>
        <a:p>
          <a:endParaRPr lang="pt-BR"/>
        </a:p>
      </dgm:t>
    </dgm:pt>
    <dgm:pt modelId="{B5558BC0-32D9-4B12-8602-980FEA541748}" type="sibTrans" cxnId="{76D34E19-9659-46FF-9057-224CB69D8985}">
      <dgm:prSet/>
      <dgm:spPr/>
      <dgm:t>
        <a:bodyPr/>
        <a:lstStyle/>
        <a:p>
          <a:endParaRPr lang="pt-BR"/>
        </a:p>
      </dgm:t>
    </dgm:pt>
    <dgm:pt modelId="{59804080-FF4B-4D06-A596-8A897F04063E}">
      <dgm:prSet phldrT="[Texto]"/>
      <dgm:spPr/>
      <dgm:t>
        <a:bodyPr/>
        <a:lstStyle/>
        <a:p>
          <a:r>
            <a:rPr lang="pt-BR" dirty="0" smtClean="0"/>
            <a:t>Articulação com outras políticas públicas</a:t>
          </a:r>
          <a:endParaRPr lang="pt-BR" dirty="0"/>
        </a:p>
      </dgm:t>
    </dgm:pt>
    <dgm:pt modelId="{67DF0277-76B3-4A0D-B8F2-9C8D30A4D22A}" type="parTrans" cxnId="{F20F8DD1-A66C-4294-851C-B1AECE2729CC}">
      <dgm:prSet/>
      <dgm:spPr/>
      <dgm:t>
        <a:bodyPr/>
        <a:lstStyle/>
        <a:p>
          <a:endParaRPr lang="pt-BR"/>
        </a:p>
      </dgm:t>
    </dgm:pt>
    <dgm:pt modelId="{32610B67-0BC5-4C19-ABF9-D4C14ECBD862}" type="sibTrans" cxnId="{F20F8DD1-A66C-4294-851C-B1AECE2729CC}">
      <dgm:prSet/>
      <dgm:spPr/>
      <dgm:t>
        <a:bodyPr/>
        <a:lstStyle/>
        <a:p>
          <a:endParaRPr lang="pt-BR"/>
        </a:p>
      </dgm:t>
    </dgm:pt>
    <dgm:pt modelId="{14F0DC3E-A20A-4D1B-8D18-8DF64FF160B6}">
      <dgm:prSet phldrT="[Texto]"/>
      <dgm:spPr/>
      <dgm:t>
        <a:bodyPr/>
        <a:lstStyle/>
        <a:p>
          <a:r>
            <a:rPr lang="pt-BR" dirty="0" smtClean="0"/>
            <a:t>Qualidade de vida</a:t>
          </a:r>
          <a:endParaRPr lang="pt-BR" dirty="0"/>
        </a:p>
      </dgm:t>
    </dgm:pt>
    <dgm:pt modelId="{E5D28A9F-84FD-46B6-8CA6-320CDA1B6B4A}" type="parTrans" cxnId="{DE1BEA3B-C718-4DB0-8CDA-BE43B7BC940C}">
      <dgm:prSet/>
      <dgm:spPr/>
      <dgm:t>
        <a:bodyPr/>
        <a:lstStyle/>
        <a:p>
          <a:endParaRPr lang="pt-BR"/>
        </a:p>
      </dgm:t>
    </dgm:pt>
    <dgm:pt modelId="{330B06A3-65A8-42B9-9016-C86F67AB3998}" type="sibTrans" cxnId="{DE1BEA3B-C718-4DB0-8CDA-BE43B7BC940C}">
      <dgm:prSet/>
      <dgm:spPr/>
      <dgm:t>
        <a:bodyPr/>
        <a:lstStyle/>
        <a:p>
          <a:endParaRPr lang="pt-BR"/>
        </a:p>
      </dgm:t>
    </dgm:pt>
    <dgm:pt modelId="{C27C70AE-E1D7-4955-A1CE-96E06EDC4D34}">
      <dgm:prSet phldrT="[Texto]"/>
      <dgm:spPr/>
      <dgm:t>
        <a:bodyPr/>
        <a:lstStyle/>
        <a:p>
          <a:r>
            <a:rPr lang="pt-BR" dirty="0" smtClean="0"/>
            <a:t>Qualidade de vida</a:t>
          </a:r>
          <a:endParaRPr lang="pt-BR" dirty="0"/>
        </a:p>
      </dgm:t>
    </dgm:pt>
    <dgm:pt modelId="{0462A55C-DEDF-48CE-ABC9-1E8F5DFE10B8}" type="parTrans" cxnId="{BEB2965C-97BB-471A-96A9-D4D110E9099A}">
      <dgm:prSet/>
      <dgm:spPr/>
      <dgm:t>
        <a:bodyPr/>
        <a:lstStyle/>
        <a:p>
          <a:endParaRPr lang="pt-BR"/>
        </a:p>
      </dgm:t>
    </dgm:pt>
    <dgm:pt modelId="{695F91E2-3CBD-4356-82D1-0A4C2878A491}" type="sibTrans" cxnId="{BEB2965C-97BB-471A-96A9-D4D110E9099A}">
      <dgm:prSet/>
      <dgm:spPr/>
      <dgm:t>
        <a:bodyPr/>
        <a:lstStyle/>
        <a:p>
          <a:endParaRPr lang="pt-BR"/>
        </a:p>
      </dgm:t>
    </dgm:pt>
    <dgm:pt modelId="{D8891AF6-92D2-428E-9D5B-34E7A4039924}">
      <dgm:prSet phldrT="[Texto]"/>
      <dgm:spPr/>
      <dgm:t>
        <a:bodyPr/>
        <a:lstStyle/>
        <a:p>
          <a:r>
            <a:rPr lang="pt-BR" dirty="0" smtClean="0"/>
            <a:t>Caráter qualitativo (bem estar)</a:t>
          </a:r>
          <a:endParaRPr lang="pt-BR" dirty="0"/>
        </a:p>
      </dgm:t>
    </dgm:pt>
    <dgm:pt modelId="{C9CF6403-610D-4FCB-A17C-A45F80E0AFE2}" type="parTrans" cxnId="{4F71FA4A-313E-4067-B5A0-D80DE3B39CA9}">
      <dgm:prSet/>
      <dgm:spPr/>
      <dgm:t>
        <a:bodyPr/>
        <a:lstStyle/>
        <a:p>
          <a:endParaRPr lang="pt-BR"/>
        </a:p>
      </dgm:t>
    </dgm:pt>
    <dgm:pt modelId="{F741C934-2297-4DD7-80C9-52EC33609EC2}" type="sibTrans" cxnId="{4F71FA4A-313E-4067-B5A0-D80DE3B39CA9}">
      <dgm:prSet/>
      <dgm:spPr/>
      <dgm:t>
        <a:bodyPr/>
        <a:lstStyle/>
        <a:p>
          <a:endParaRPr lang="pt-BR"/>
        </a:p>
      </dgm:t>
    </dgm:pt>
    <dgm:pt modelId="{57E7FA81-41CD-4E23-B76A-EAAC38BE0456}">
      <dgm:prSet phldrT="[Texto]"/>
      <dgm:spPr/>
      <dgm:t>
        <a:bodyPr/>
        <a:lstStyle/>
        <a:p>
          <a:r>
            <a:rPr lang="pt-BR" dirty="0" smtClean="0"/>
            <a:t>Possibilidade de mensuração</a:t>
          </a:r>
          <a:endParaRPr lang="pt-BR" dirty="0"/>
        </a:p>
      </dgm:t>
    </dgm:pt>
    <dgm:pt modelId="{EC7FCD6A-F55C-417C-8155-CA419D026E1E}" type="parTrans" cxnId="{E174462D-A6C0-4351-B952-07839E806DD5}">
      <dgm:prSet/>
      <dgm:spPr/>
      <dgm:t>
        <a:bodyPr/>
        <a:lstStyle/>
        <a:p>
          <a:endParaRPr lang="pt-BR"/>
        </a:p>
      </dgm:t>
    </dgm:pt>
    <dgm:pt modelId="{F88196F7-EAC5-4BCE-83EF-59B74C46A9C4}" type="sibTrans" cxnId="{E174462D-A6C0-4351-B952-07839E806DD5}">
      <dgm:prSet/>
      <dgm:spPr/>
      <dgm:t>
        <a:bodyPr/>
        <a:lstStyle/>
        <a:p>
          <a:endParaRPr lang="pt-BR"/>
        </a:p>
      </dgm:t>
    </dgm:pt>
    <dgm:pt modelId="{4B19EF54-5F56-4F2D-9A73-175E973325D8}">
      <dgm:prSet phldrT="[Texto]"/>
      <dgm:spPr/>
      <dgm:t>
        <a:bodyPr/>
        <a:lstStyle/>
        <a:p>
          <a:r>
            <a:rPr lang="pt-BR" dirty="0" smtClean="0"/>
            <a:t>Indicadores</a:t>
          </a:r>
          <a:endParaRPr lang="pt-BR" dirty="0"/>
        </a:p>
      </dgm:t>
    </dgm:pt>
    <dgm:pt modelId="{59574EBA-B880-4E31-8AD8-1A3655EB4177}" type="parTrans" cxnId="{E50065E1-4D8C-4BD7-B970-567B593D844C}">
      <dgm:prSet/>
      <dgm:spPr/>
      <dgm:t>
        <a:bodyPr/>
        <a:lstStyle/>
        <a:p>
          <a:endParaRPr lang="pt-BR"/>
        </a:p>
      </dgm:t>
    </dgm:pt>
    <dgm:pt modelId="{3AEDD4EA-4054-4CB4-BF3F-A7375FEE4B1D}" type="sibTrans" cxnId="{E50065E1-4D8C-4BD7-B970-567B593D844C}">
      <dgm:prSet/>
      <dgm:spPr/>
      <dgm:t>
        <a:bodyPr/>
        <a:lstStyle/>
        <a:p>
          <a:endParaRPr lang="pt-BR"/>
        </a:p>
      </dgm:t>
    </dgm:pt>
    <dgm:pt modelId="{F6DA5A1F-5DF0-4D49-B716-3A91FB8D0CF7}">
      <dgm:prSet phldrT="[Texto]"/>
      <dgm:spPr/>
      <dgm:t>
        <a:bodyPr/>
        <a:lstStyle/>
        <a:p>
          <a:r>
            <a:rPr lang="pt-BR" dirty="0" smtClean="0"/>
            <a:t>Mortalidade infantil</a:t>
          </a:r>
          <a:endParaRPr lang="pt-BR" dirty="0"/>
        </a:p>
      </dgm:t>
    </dgm:pt>
    <dgm:pt modelId="{D4706D98-518C-41C3-B39B-6E81C46A872E}" type="parTrans" cxnId="{7D4732D6-DB08-48B1-9EFB-3DC18CFEC021}">
      <dgm:prSet/>
      <dgm:spPr/>
      <dgm:t>
        <a:bodyPr/>
        <a:lstStyle/>
        <a:p>
          <a:endParaRPr lang="pt-BR"/>
        </a:p>
      </dgm:t>
    </dgm:pt>
    <dgm:pt modelId="{95D30830-27D1-45EA-A2DA-E837D26D79DC}" type="sibTrans" cxnId="{7D4732D6-DB08-48B1-9EFB-3DC18CFEC021}">
      <dgm:prSet/>
      <dgm:spPr/>
      <dgm:t>
        <a:bodyPr/>
        <a:lstStyle/>
        <a:p>
          <a:endParaRPr lang="pt-BR"/>
        </a:p>
      </dgm:t>
    </dgm:pt>
    <dgm:pt modelId="{3A04D453-FFC1-40E5-9EC5-508A37239142}">
      <dgm:prSet phldrT="[Texto]"/>
      <dgm:spPr/>
      <dgm:t>
        <a:bodyPr/>
        <a:lstStyle/>
        <a:p>
          <a:r>
            <a:rPr lang="pt-BR" dirty="0" smtClean="0"/>
            <a:t>Analfabetismo em menores de 5 anos</a:t>
          </a:r>
          <a:endParaRPr lang="pt-BR" dirty="0"/>
        </a:p>
      </dgm:t>
    </dgm:pt>
    <dgm:pt modelId="{A11193F5-D368-4EF0-89F4-F71C7C242040}" type="parTrans" cxnId="{77A1A47A-C49E-4411-8185-F01743364561}">
      <dgm:prSet/>
      <dgm:spPr/>
      <dgm:t>
        <a:bodyPr/>
        <a:lstStyle/>
        <a:p>
          <a:endParaRPr lang="pt-BR"/>
        </a:p>
      </dgm:t>
    </dgm:pt>
    <dgm:pt modelId="{E6C84F8C-B92F-401B-A01F-0C19B7FD4BD5}" type="sibTrans" cxnId="{77A1A47A-C49E-4411-8185-F01743364561}">
      <dgm:prSet/>
      <dgm:spPr/>
      <dgm:t>
        <a:bodyPr/>
        <a:lstStyle/>
        <a:p>
          <a:endParaRPr lang="pt-BR"/>
        </a:p>
      </dgm:t>
    </dgm:pt>
    <dgm:pt modelId="{8D4B8708-B236-47B4-9442-02F412F3452A}" type="pres">
      <dgm:prSet presAssocID="{3C7F122A-832B-4F38-9834-D3C6AA6C58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F6DA468-3485-4562-825C-F7421486DFA1}" type="pres">
      <dgm:prSet presAssocID="{4B19EF54-5F56-4F2D-9A73-175E973325D8}" presName="boxAndChildren" presStyleCnt="0"/>
      <dgm:spPr/>
    </dgm:pt>
    <dgm:pt modelId="{870B6A67-D358-4981-9F9E-10CB03C3B1D2}" type="pres">
      <dgm:prSet presAssocID="{4B19EF54-5F56-4F2D-9A73-175E973325D8}" presName="parentTextBox" presStyleLbl="node1" presStyleIdx="0" presStyleCnt="3"/>
      <dgm:spPr/>
      <dgm:t>
        <a:bodyPr/>
        <a:lstStyle/>
        <a:p>
          <a:endParaRPr lang="pt-BR"/>
        </a:p>
      </dgm:t>
    </dgm:pt>
    <dgm:pt modelId="{02F85EA3-1345-46F8-AF0C-9D7A781A6732}" type="pres">
      <dgm:prSet presAssocID="{4B19EF54-5F56-4F2D-9A73-175E973325D8}" presName="entireBox" presStyleLbl="node1" presStyleIdx="0" presStyleCnt="3"/>
      <dgm:spPr/>
      <dgm:t>
        <a:bodyPr/>
        <a:lstStyle/>
        <a:p>
          <a:endParaRPr lang="pt-BR"/>
        </a:p>
      </dgm:t>
    </dgm:pt>
    <dgm:pt modelId="{F1229564-5DBF-4DDA-A49F-1164C0E73161}" type="pres">
      <dgm:prSet presAssocID="{4B19EF54-5F56-4F2D-9A73-175E973325D8}" presName="descendantBox" presStyleCnt="0"/>
      <dgm:spPr/>
    </dgm:pt>
    <dgm:pt modelId="{C66192F8-776D-4122-B75E-EA3BFA93C515}" type="pres">
      <dgm:prSet presAssocID="{F6DA5A1F-5DF0-4D49-B716-3A91FB8D0CF7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EE0C1E-D0D3-4E50-AB98-7139DA2F8779}" type="pres">
      <dgm:prSet presAssocID="{3A04D453-FFC1-40E5-9EC5-508A3723914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9F94E69-3F8E-4F33-BE4D-CF566DC1423B}" type="pres">
      <dgm:prSet presAssocID="{695F91E2-3CBD-4356-82D1-0A4C2878A491}" presName="sp" presStyleCnt="0"/>
      <dgm:spPr/>
    </dgm:pt>
    <dgm:pt modelId="{05BE6F94-685F-477F-9BC5-D911F778E9A5}" type="pres">
      <dgm:prSet presAssocID="{C27C70AE-E1D7-4955-A1CE-96E06EDC4D34}" presName="arrowAndChildren" presStyleCnt="0"/>
      <dgm:spPr/>
    </dgm:pt>
    <dgm:pt modelId="{1DFB2FA4-A7A9-4832-933F-CBD001D1C015}" type="pres">
      <dgm:prSet presAssocID="{C27C70AE-E1D7-4955-A1CE-96E06EDC4D34}" presName="parentTextArrow" presStyleLbl="node1" presStyleIdx="0" presStyleCnt="3"/>
      <dgm:spPr/>
      <dgm:t>
        <a:bodyPr/>
        <a:lstStyle/>
        <a:p>
          <a:endParaRPr lang="pt-BR"/>
        </a:p>
      </dgm:t>
    </dgm:pt>
    <dgm:pt modelId="{BEA630D5-BCEB-4DE5-8379-D737BDBEECB0}" type="pres">
      <dgm:prSet presAssocID="{C27C70AE-E1D7-4955-A1CE-96E06EDC4D34}" presName="arrow" presStyleLbl="node1" presStyleIdx="1" presStyleCnt="3"/>
      <dgm:spPr/>
      <dgm:t>
        <a:bodyPr/>
        <a:lstStyle/>
        <a:p>
          <a:endParaRPr lang="pt-BR"/>
        </a:p>
      </dgm:t>
    </dgm:pt>
    <dgm:pt modelId="{83469E67-1239-4746-A6CB-0962C3D3FF90}" type="pres">
      <dgm:prSet presAssocID="{C27C70AE-E1D7-4955-A1CE-96E06EDC4D34}" presName="descendantArrow" presStyleCnt="0"/>
      <dgm:spPr/>
    </dgm:pt>
    <dgm:pt modelId="{EB7EC4B9-524D-47DD-B7CF-CCE5ECE8E946}" type="pres">
      <dgm:prSet presAssocID="{D8891AF6-92D2-428E-9D5B-34E7A4039924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7E3BBC2-80BD-4F3D-97F8-B995ED9BEF91}" type="pres">
      <dgm:prSet presAssocID="{57E7FA81-41CD-4E23-B76A-EAAC38BE0456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C7B8733-AAF0-49D6-8280-A339A5D7A804}" type="pres">
      <dgm:prSet presAssocID="{B5558BC0-32D9-4B12-8602-980FEA541748}" presName="sp" presStyleCnt="0"/>
      <dgm:spPr/>
    </dgm:pt>
    <dgm:pt modelId="{923DEA27-5C05-4295-8886-77E390FE0624}" type="pres">
      <dgm:prSet presAssocID="{01CB9D31-4E57-4CB1-991F-C2E255C51E49}" presName="arrowAndChildren" presStyleCnt="0"/>
      <dgm:spPr/>
    </dgm:pt>
    <dgm:pt modelId="{EB35A696-D1A2-4DAC-99E5-6B758734EB01}" type="pres">
      <dgm:prSet presAssocID="{01CB9D31-4E57-4CB1-991F-C2E255C51E49}" presName="parentTextArrow" presStyleLbl="node1" presStyleIdx="1" presStyleCnt="3"/>
      <dgm:spPr/>
      <dgm:t>
        <a:bodyPr/>
        <a:lstStyle/>
        <a:p>
          <a:endParaRPr lang="pt-BR"/>
        </a:p>
      </dgm:t>
    </dgm:pt>
    <dgm:pt modelId="{A3F503DF-6E0F-4059-AD9D-30DAC6E33528}" type="pres">
      <dgm:prSet presAssocID="{01CB9D31-4E57-4CB1-991F-C2E255C51E49}" presName="arrow" presStyleLbl="node1" presStyleIdx="2" presStyleCnt="3"/>
      <dgm:spPr/>
      <dgm:t>
        <a:bodyPr/>
        <a:lstStyle/>
        <a:p>
          <a:endParaRPr lang="pt-BR"/>
        </a:p>
      </dgm:t>
    </dgm:pt>
    <dgm:pt modelId="{B96FF0D2-616B-4942-AA2B-BEC453E1A759}" type="pres">
      <dgm:prSet presAssocID="{01CB9D31-4E57-4CB1-991F-C2E255C51E49}" presName="descendantArrow" presStyleCnt="0"/>
      <dgm:spPr/>
    </dgm:pt>
    <dgm:pt modelId="{8A25D913-F610-486F-879C-FE10109CE777}" type="pres">
      <dgm:prSet presAssocID="{59804080-FF4B-4D06-A596-8A897F04063E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6B011E-C1F8-484A-B119-86A15271CC16}" type="pres">
      <dgm:prSet presAssocID="{14F0DC3E-A20A-4D1B-8D18-8DF64FF160B6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D4732D6-DB08-48B1-9EFB-3DC18CFEC021}" srcId="{4B19EF54-5F56-4F2D-9A73-175E973325D8}" destId="{F6DA5A1F-5DF0-4D49-B716-3A91FB8D0CF7}" srcOrd="0" destOrd="0" parTransId="{D4706D98-518C-41C3-B39B-6E81C46A872E}" sibTransId="{95D30830-27D1-45EA-A2DA-E837D26D79DC}"/>
    <dgm:cxn modelId="{8C3AD7A6-EEFB-48FC-96DC-B4BD4BC47F95}" type="presOf" srcId="{C27C70AE-E1D7-4955-A1CE-96E06EDC4D34}" destId="{1DFB2FA4-A7A9-4832-933F-CBD001D1C015}" srcOrd="0" destOrd="0" presId="urn:microsoft.com/office/officeart/2005/8/layout/process4"/>
    <dgm:cxn modelId="{DE1BEA3B-C718-4DB0-8CDA-BE43B7BC940C}" srcId="{01CB9D31-4E57-4CB1-991F-C2E255C51E49}" destId="{14F0DC3E-A20A-4D1B-8D18-8DF64FF160B6}" srcOrd="1" destOrd="0" parTransId="{E5D28A9F-84FD-46B6-8CA6-320CDA1B6B4A}" sibTransId="{330B06A3-65A8-42B9-9016-C86F67AB3998}"/>
    <dgm:cxn modelId="{F20F8DD1-A66C-4294-851C-B1AECE2729CC}" srcId="{01CB9D31-4E57-4CB1-991F-C2E255C51E49}" destId="{59804080-FF4B-4D06-A596-8A897F04063E}" srcOrd="0" destOrd="0" parTransId="{67DF0277-76B3-4A0D-B8F2-9C8D30A4D22A}" sibTransId="{32610B67-0BC5-4C19-ABF9-D4C14ECBD862}"/>
    <dgm:cxn modelId="{BDDE8A5B-5C22-46A4-A892-79F9AB137E51}" type="presOf" srcId="{57E7FA81-41CD-4E23-B76A-EAAC38BE0456}" destId="{87E3BBC2-80BD-4F3D-97F8-B995ED9BEF91}" srcOrd="0" destOrd="0" presId="urn:microsoft.com/office/officeart/2005/8/layout/process4"/>
    <dgm:cxn modelId="{136060E6-CFE1-430F-A2A6-B4FA9A15A74C}" type="presOf" srcId="{14F0DC3E-A20A-4D1B-8D18-8DF64FF160B6}" destId="{B46B011E-C1F8-484A-B119-86A15271CC16}" srcOrd="0" destOrd="0" presId="urn:microsoft.com/office/officeart/2005/8/layout/process4"/>
    <dgm:cxn modelId="{EC7518D8-F1C6-43A4-964C-7AD36E82AB6D}" type="presOf" srcId="{59804080-FF4B-4D06-A596-8A897F04063E}" destId="{8A25D913-F610-486F-879C-FE10109CE777}" srcOrd="0" destOrd="0" presId="urn:microsoft.com/office/officeart/2005/8/layout/process4"/>
    <dgm:cxn modelId="{76D34E19-9659-46FF-9057-224CB69D8985}" srcId="{3C7F122A-832B-4F38-9834-D3C6AA6C589C}" destId="{01CB9D31-4E57-4CB1-991F-C2E255C51E49}" srcOrd="0" destOrd="0" parTransId="{5C33924B-8F51-45B4-815B-F79265485568}" sibTransId="{B5558BC0-32D9-4B12-8602-980FEA541748}"/>
    <dgm:cxn modelId="{4F71FA4A-313E-4067-B5A0-D80DE3B39CA9}" srcId="{C27C70AE-E1D7-4955-A1CE-96E06EDC4D34}" destId="{D8891AF6-92D2-428E-9D5B-34E7A4039924}" srcOrd="0" destOrd="0" parTransId="{C9CF6403-610D-4FCB-A17C-A45F80E0AFE2}" sibTransId="{F741C934-2297-4DD7-80C9-52EC33609EC2}"/>
    <dgm:cxn modelId="{1338DE31-5C97-4CE1-B1E9-28A0E666B802}" type="presOf" srcId="{D8891AF6-92D2-428E-9D5B-34E7A4039924}" destId="{EB7EC4B9-524D-47DD-B7CF-CCE5ECE8E946}" srcOrd="0" destOrd="0" presId="urn:microsoft.com/office/officeart/2005/8/layout/process4"/>
    <dgm:cxn modelId="{E50065E1-4D8C-4BD7-B970-567B593D844C}" srcId="{3C7F122A-832B-4F38-9834-D3C6AA6C589C}" destId="{4B19EF54-5F56-4F2D-9A73-175E973325D8}" srcOrd="2" destOrd="0" parTransId="{59574EBA-B880-4E31-8AD8-1A3655EB4177}" sibTransId="{3AEDD4EA-4054-4CB4-BF3F-A7375FEE4B1D}"/>
    <dgm:cxn modelId="{E174462D-A6C0-4351-B952-07839E806DD5}" srcId="{C27C70AE-E1D7-4955-A1CE-96E06EDC4D34}" destId="{57E7FA81-41CD-4E23-B76A-EAAC38BE0456}" srcOrd="1" destOrd="0" parTransId="{EC7FCD6A-F55C-417C-8155-CA419D026E1E}" sibTransId="{F88196F7-EAC5-4BCE-83EF-59B74C46A9C4}"/>
    <dgm:cxn modelId="{77A1A47A-C49E-4411-8185-F01743364561}" srcId="{4B19EF54-5F56-4F2D-9A73-175E973325D8}" destId="{3A04D453-FFC1-40E5-9EC5-508A37239142}" srcOrd="1" destOrd="0" parTransId="{A11193F5-D368-4EF0-89F4-F71C7C242040}" sibTransId="{E6C84F8C-B92F-401B-A01F-0C19B7FD4BD5}"/>
    <dgm:cxn modelId="{A64DCC58-5AC0-4FAC-889C-480CAA64AFA3}" type="presOf" srcId="{C27C70AE-E1D7-4955-A1CE-96E06EDC4D34}" destId="{BEA630D5-BCEB-4DE5-8379-D737BDBEECB0}" srcOrd="1" destOrd="0" presId="urn:microsoft.com/office/officeart/2005/8/layout/process4"/>
    <dgm:cxn modelId="{5AF64AD9-3A6F-4879-80AE-3184DDE71923}" type="presOf" srcId="{01CB9D31-4E57-4CB1-991F-C2E255C51E49}" destId="{A3F503DF-6E0F-4059-AD9D-30DAC6E33528}" srcOrd="1" destOrd="0" presId="urn:microsoft.com/office/officeart/2005/8/layout/process4"/>
    <dgm:cxn modelId="{32CABE44-4A16-42BD-B1AC-E78648DF795C}" type="presOf" srcId="{F6DA5A1F-5DF0-4D49-B716-3A91FB8D0CF7}" destId="{C66192F8-776D-4122-B75E-EA3BFA93C515}" srcOrd="0" destOrd="0" presId="urn:microsoft.com/office/officeart/2005/8/layout/process4"/>
    <dgm:cxn modelId="{D24CE984-8C3B-4E91-A4B1-CD125DF9AF16}" type="presOf" srcId="{4B19EF54-5F56-4F2D-9A73-175E973325D8}" destId="{02F85EA3-1345-46F8-AF0C-9D7A781A6732}" srcOrd="1" destOrd="0" presId="urn:microsoft.com/office/officeart/2005/8/layout/process4"/>
    <dgm:cxn modelId="{0AC09E17-078A-4658-B22A-918AEB529CE6}" type="presOf" srcId="{4B19EF54-5F56-4F2D-9A73-175E973325D8}" destId="{870B6A67-D358-4981-9F9E-10CB03C3B1D2}" srcOrd="0" destOrd="0" presId="urn:microsoft.com/office/officeart/2005/8/layout/process4"/>
    <dgm:cxn modelId="{2BE9AE9B-9DAE-4FE1-B687-8C9751AF007C}" type="presOf" srcId="{3C7F122A-832B-4F38-9834-D3C6AA6C589C}" destId="{8D4B8708-B236-47B4-9442-02F412F3452A}" srcOrd="0" destOrd="0" presId="urn:microsoft.com/office/officeart/2005/8/layout/process4"/>
    <dgm:cxn modelId="{BEBFCAFE-CBE5-4033-BBFC-5C0F86C6E326}" type="presOf" srcId="{01CB9D31-4E57-4CB1-991F-C2E255C51E49}" destId="{EB35A696-D1A2-4DAC-99E5-6B758734EB01}" srcOrd="0" destOrd="0" presId="urn:microsoft.com/office/officeart/2005/8/layout/process4"/>
    <dgm:cxn modelId="{BEB2965C-97BB-471A-96A9-D4D110E9099A}" srcId="{3C7F122A-832B-4F38-9834-D3C6AA6C589C}" destId="{C27C70AE-E1D7-4955-A1CE-96E06EDC4D34}" srcOrd="1" destOrd="0" parTransId="{0462A55C-DEDF-48CE-ABC9-1E8F5DFE10B8}" sibTransId="{695F91E2-3CBD-4356-82D1-0A4C2878A491}"/>
    <dgm:cxn modelId="{89A95B09-E96D-417F-A4C9-71D7E50D3D2C}" type="presOf" srcId="{3A04D453-FFC1-40E5-9EC5-508A37239142}" destId="{90EE0C1E-D0D3-4E50-AB98-7139DA2F8779}" srcOrd="0" destOrd="0" presId="urn:microsoft.com/office/officeart/2005/8/layout/process4"/>
    <dgm:cxn modelId="{7BE374D4-B7CC-4C8D-B029-C6D32FC1C164}" type="presParOf" srcId="{8D4B8708-B236-47B4-9442-02F412F3452A}" destId="{6F6DA468-3485-4562-825C-F7421486DFA1}" srcOrd="0" destOrd="0" presId="urn:microsoft.com/office/officeart/2005/8/layout/process4"/>
    <dgm:cxn modelId="{175A0EE3-1C4F-474E-9574-630AA029E4F3}" type="presParOf" srcId="{6F6DA468-3485-4562-825C-F7421486DFA1}" destId="{870B6A67-D358-4981-9F9E-10CB03C3B1D2}" srcOrd="0" destOrd="0" presId="urn:microsoft.com/office/officeart/2005/8/layout/process4"/>
    <dgm:cxn modelId="{FC09BCB2-8044-4FCD-A5A1-B0A03B65A25A}" type="presParOf" srcId="{6F6DA468-3485-4562-825C-F7421486DFA1}" destId="{02F85EA3-1345-46F8-AF0C-9D7A781A6732}" srcOrd="1" destOrd="0" presId="urn:microsoft.com/office/officeart/2005/8/layout/process4"/>
    <dgm:cxn modelId="{3C643210-5612-4D68-BAB8-BB708A457693}" type="presParOf" srcId="{6F6DA468-3485-4562-825C-F7421486DFA1}" destId="{F1229564-5DBF-4DDA-A49F-1164C0E73161}" srcOrd="2" destOrd="0" presId="urn:microsoft.com/office/officeart/2005/8/layout/process4"/>
    <dgm:cxn modelId="{589DDA8D-CF76-4A2E-832F-A8B3BFA207B7}" type="presParOf" srcId="{F1229564-5DBF-4DDA-A49F-1164C0E73161}" destId="{C66192F8-776D-4122-B75E-EA3BFA93C515}" srcOrd="0" destOrd="0" presId="urn:microsoft.com/office/officeart/2005/8/layout/process4"/>
    <dgm:cxn modelId="{27CE2AFA-6DBA-4865-98C3-43024097154F}" type="presParOf" srcId="{F1229564-5DBF-4DDA-A49F-1164C0E73161}" destId="{90EE0C1E-D0D3-4E50-AB98-7139DA2F8779}" srcOrd="1" destOrd="0" presId="urn:microsoft.com/office/officeart/2005/8/layout/process4"/>
    <dgm:cxn modelId="{90D0646B-4DDE-4823-97DB-C46CCF549774}" type="presParOf" srcId="{8D4B8708-B236-47B4-9442-02F412F3452A}" destId="{39F94E69-3F8E-4F33-BE4D-CF566DC1423B}" srcOrd="1" destOrd="0" presId="urn:microsoft.com/office/officeart/2005/8/layout/process4"/>
    <dgm:cxn modelId="{2E2C1B17-2C2C-4809-A0D4-1F443396E307}" type="presParOf" srcId="{8D4B8708-B236-47B4-9442-02F412F3452A}" destId="{05BE6F94-685F-477F-9BC5-D911F778E9A5}" srcOrd="2" destOrd="0" presId="urn:microsoft.com/office/officeart/2005/8/layout/process4"/>
    <dgm:cxn modelId="{6C73FE1F-9522-4232-8D1F-406AC1BCBFB9}" type="presParOf" srcId="{05BE6F94-685F-477F-9BC5-D911F778E9A5}" destId="{1DFB2FA4-A7A9-4832-933F-CBD001D1C015}" srcOrd="0" destOrd="0" presId="urn:microsoft.com/office/officeart/2005/8/layout/process4"/>
    <dgm:cxn modelId="{996C4AF2-D784-4E53-9768-E48BC6930C14}" type="presParOf" srcId="{05BE6F94-685F-477F-9BC5-D911F778E9A5}" destId="{BEA630D5-BCEB-4DE5-8379-D737BDBEECB0}" srcOrd="1" destOrd="0" presId="urn:microsoft.com/office/officeart/2005/8/layout/process4"/>
    <dgm:cxn modelId="{0F67F3E9-CE8D-4671-811C-9C9A82280753}" type="presParOf" srcId="{05BE6F94-685F-477F-9BC5-D911F778E9A5}" destId="{83469E67-1239-4746-A6CB-0962C3D3FF90}" srcOrd="2" destOrd="0" presId="urn:microsoft.com/office/officeart/2005/8/layout/process4"/>
    <dgm:cxn modelId="{8900ABE4-7523-491C-8724-927332E15834}" type="presParOf" srcId="{83469E67-1239-4746-A6CB-0962C3D3FF90}" destId="{EB7EC4B9-524D-47DD-B7CF-CCE5ECE8E946}" srcOrd="0" destOrd="0" presId="urn:microsoft.com/office/officeart/2005/8/layout/process4"/>
    <dgm:cxn modelId="{68402640-CC45-4254-A89E-DDF69FF42480}" type="presParOf" srcId="{83469E67-1239-4746-A6CB-0962C3D3FF90}" destId="{87E3BBC2-80BD-4F3D-97F8-B995ED9BEF91}" srcOrd="1" destOrd="0" presId="urn:microsoft.com/office/officeart/2005/8/layout/process4"/>
    <dgm:cxn modelId="{C0041DB7-1E16-4F9E-8AB5-789E32FA5A25}" type="presParOf" srcId="{8D4B8708-B236-47B4-9442-02F412F3452A}" destId="{BC7B8733-AAF0-49D6-8280-A339A5D7A804}" srcOrd="3" destOrd="0" presId="urn:microsoft.com/office/officeart/2005/8/layout/process4"/>
    <dgm:cxn modelId="{31E20A40-D73C-4A4F-B710-C006402697CA}" type="presParOf" srcId="{8D4B8708-B236-47B4-9442-02F412F3452A}" destId="{923DEA27-5C05-4295-8886-77E390FE0624}" srcOrd="4" destOrd="0" presId="urn:microsoft.com/office/officeart/2005/8/layout/process4"/>
    <dgm:cxn modelId="{1E20495F-52E0-40D6-8396-3B7307308641}" type="presParOf" srcId="{923DEA27-5C05-4295-8886-77E390FE0624}" destId="{EB35A696-D1A2-4DAC-99E5-6B758734EB01}" srcOrd="0" destOrd="0" presId="urn:microsoft.com/office/officeart/2005/8/layout/process4"/>
    <dgm:cxn modelId="{F31A888D-1C3F-47AB-BD2E-179AAACA1083}" type="presParOf" srcId="{923DEA27-5C05-4295-8886-77E390FE0624}" destId="{A3F503DF-6E0F-4059-AD9D-30DAC6E33528}" srcOrd="1" destOrd="0" presId="urn:microsoft.com/office/officeart/2005/8/layout/process4"/>
    <dgm:cxn modelId="{D4CC5AAE-0006-45BF-9A28-1C72B6685D1E}" type="presParOf" srcId="{923DEA27-5C05-4295-8886-77E390FE0624}" destId="{B96FF0D2-616B-4942-AA2B-BEC453E1A759}" srcOrd="2" destOrd="0" presId="urn:microsoft.com/office/officeart/2005/8/layout/process4"/>
    <dgm:cxn modelId="{EB821882-CCA2-470D-BD0C-7490C5A8AE25}" type="presParOf" srcId="{B96FF0D2-616B-4942-AA2B-BEC453E1A759}" destId="{8A25D913-F610-486F-879C-FE10109CE777}" srcOrd="0" destOrd="0" presId="urn:microsoft.com/office/officeart/2005/8/layout/process4"/>
    <dgm:cxn modelId="{B1739B78-6598-457A-BE27-971B0CE05A7C}" type="presParOf" srcId="{B96FF0D2-616B-4942-AA2B-BEC453E1A759}" destId="{B46B011E-C1F8-484A-B119-86A15271CC16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85EA3-1345-46F8-AF0C-9D7A781A6732}">
      <dsp:nvSpPr>
        <dsp:cNvPr id="0" name=""/>
        <dsp:cNvSpPr/>
      </dsp:nvSpPr>
      <dsp:spPr>
        <a:xfrm>
          <a:off x="0" y="4164319"/>
          <a:ext cx="10515600" cy="13668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Indicadores</a:t>
          </a:r>
          <a:endParaRPr lang="pt-BR" sz="2600" kern="1200" dirty="0"/>
        </a:p>
      </dsp:txBody>
      <dsp:txXfrm>
        <a:off x="0" y="4164319"/>
        <a:ext cx="10515600" cy="738084"/>
      </dsp:txXfrm>
    </dsp:sp>
    <dsp:sp modelId="{C66192F8-776D-4122-B75E-EA3BFA93C515}">
      <dsp:nvSpPr>
        <dsp:cNvPr id="0" name=""/>
        <dsp:cNvSpPr/>
      </dsp:nvSpPr>
      <dsp:spPr>
        <a:xfrm>
          <a:off x="0" y="4875067"/>
          <a:ext cx="5257799" cy="62873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Mortalidade infantil</a:t>
          </a:r>
          <a:endParaRPr lang="pt-BR" sz="2000" kern="1200" dirty="0"/>
        </a:p>
      </dsp:txBody>
      <dsp:txXfrm>
        <a:off x="0" y="4875067"/>
        <a:ext cx="5257799" cy="628738"/>
      </dsp:txXfrm>
    </dsp:sp>
    <dsp:sp modelId="{90EE0C1E-D0D3-4E50-AB98-7139DA2F8779}">
      <dsp:nvSpPr>
        <dsp:cNvPr id="0" name=""/>
        <dsp:cNvSpPr/>
      </dsp:nvSpPr>
      <dsp:spPr>
        <a:xfrm>
          <a:off x="5257800" y="4875067"/>
          <a:ext cx="5257799" cy="628738"/>
        </a:xfrm>
        <a:prstGeom prst="rect">
          <a:avLst/>
        </a:prstGeom>
        <a:solidFill>
          <a:schemeClr val="accent2">
            <a:tint val="40000"/>
            <a:alpha val="90000"/>
            <a:hueOff val="325954"/>
            <a:satOff val="-943"/>
            <a:lumOff val="-2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325954"/>
              <a:satOff val="-943"/>
              <a:lumOff val="-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Analfabetismo em menores de 5 anos</a:t>
          </a:r>
          <a:endParaRPr lang="pt-BR" sz="2000" kern="1200" dirty="0"/>
        </a:p>
      </dsp:txBody>
      <dsp:txXfrm>
        <a:off x="5257800" y="4875067"/>
        <a:ext cx="5257799" cy="628738"/>
      </dsp:txXfrm>
    </dsp:sp>
    <dsp:sp modelId="{BEA630D5-BCEB-4DE5-8379-D737BDBEECB0}">
      <dsp:nvSpPr>
        <dsp:cNvPr id="0" name=""/>
        <dsp:cNvSpPr/>
      </dsp:nvSpPr>
      <dsp:spPr>
        <a:xfrm rot="10800000">
          <a:off x="0" y="2082648"/>
          <a:ext cx="10515600" cy="2102173"/>
        </a:xfrm>
        <a:prstGeom prst="upArrowCallout">
          <a:avLst/>
        </a:prstGeom>
        <a:solidFill>
          <a:schemeClr val="accent2">
            <a:hueOff val="677407"/>
            <a:satOff val="-3316"/>
            <a:lumOff val="186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Qualidade de vida</a:t>
          </a:r>
          <a:endParaRPr lang="pt-BR" sz="2600" kern="1200" dirty="0"/>
        </a:p>
      </dsp:txBody>
      <dsp:txXfrm rot="-10800000">
        <a:off x="0" y="2082648"/>
        <a:ext cx="10515600" cy="737862"/>
      </dsp:txXfrm>
    </dsp:sp>
    <dsp:sp modelId="{EB7EC4B9-524D-47DD-B7CF-CCE5ECE8E946}">
      <dsp:nvSpPr>
        <dsp:cNvPr id="0" name=""/>
        <dsp:cNvSpPr/>
      </dsp:nvSpPr>
      <dsp:spPr>
        <a:xfrm>
          <a:off x="0" y="2820511"/>
          <a:ext cx="5257799" cy="628549"/>
        </a:xfrm>
        <a:prstGeom prst="rect">
          <a:avLst/>
        </a:prstGeom>
        <a:solidFill>
          <a:schemeClr val="accent2">
            <a:tint val="40000"/>
            <a:alpha val="90000"/>
            <a:hueOff val="651908"/>
            <a:satOff val="-1885"/>
            <a:lumOff val="-4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651908"/>
              <a:satOff val="-1885"/>
              <a:lumOff val="-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Caráter qualitativo (bem estar)</a:t>
          </a:r>
          <a:endParaRPr lang="pt-BR" sz="2000" kern="1200" dirty="0"/>
        </a:p>
      </dsp:txBody>
      <dsp:txXfrm>
        <a:off x="0" y="2820511"/>
        <a:ext cx="5257799" cy="628549"/>
      </dsp:txXfrm>
    </dsp:sp>
    <dsp:sp modelId="{87E3BBC2-80BD-4F3D-97F8-B995ED9BEF91}">
      <dsp:nvSpPr>
        <dsp:cNvPr id="0" name=""/>
        <dsp:cNvSpPr/>
      </dsp:nvSpPr>
      <dsp:spPr>
        <a:xfrm>
          <a:off x="5257800" y="2820511"/>
          <a:ext cx="5257799" cy="628549"/>
        </a:xfrm>
        <a:prstGeom prst="rect">
          <a:avLst/>
        </a:prstGeom>
        <a:solidFill>
          <a:schemeClr val="accent2">
            <a:tint val="40000"/>
            <a:alpha val="90000"/>
            <a:hueOff val="977861"/>
            <a:satOff val="-2828"/>
            <a:lumOff val="-6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977861"/>
              <a:satOff val="-2828"/>
              <a:lumOff val="-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Possibilidade de mensuração</a:t>
          </a:r>
          <a:endParaRPr lang="pt-BR" sz="2000" kern="1200" dirty="0"/>
        </a:p>
      </dsp:txBody>
      <dsp:txXfrm>
        <a:off x="5257800" y="2820511"/>
        <a:ext cx="5257799" cy="628549"/>
      </dsp:txXfrm>
    </dsp:sp>
    <dsp:sp modelId="{A3F503DF-6E0F-4059-AD9D-30DAC6E33528}">
      <dsp:nvSpPr>
        <dsp:cNvPr id="0" name=""/>
        <dsp:cNvSpPr/>
      </dsp:nvSpPr>
      <dsp:spPr>
        <a:xfrm rot="10800000">
          <a:off x="0" y="977"/>
          <a:ext cx="10515600" cy="2102173"/>
        </a:xfrm>
        <a:prstGeom prst="upArrowCallout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Saneamento Básico (Lei Federal n° 11.445)</a:t>
          </a:r>
          <a:endParaRPr lang="pt-BR" sz="2600" kern="1200" dirty="0"/>
        </a:p>
      </dsp:txBody>
      <dsp:txXfrm rot="-10800000">
        <a:off x="0" y="977"/>
        <a:ext cx="10515600" cy="737862"/>
      </dsp:txXfrm>
    </dsp:sp>
    <dsp:sp modelId="{8A25D913-F610-486F-879C-FE10109CE777}">
      <dsp:nvSpPr>
        <dsp:cNvPr id="0" name=""/>
        <dsp:cNvSpPr/>
      </dsp:nvSpPr>
      <dsp:spPr>
        <a:xfrm>
          <a:off x="0" y="738840"/>
          <a:ext cx="5257799" cy="628549"/>
        </a:xfrm>
        <a:prstGeom prst="rect">
          <a:avLst/>
        </a:prstGeom>
        <a:solidFill>
          <a:schemeClr val="accent2">
            <a:tint val="40000"/>
            <a:alpha val="90000"/>
            <a:hueOff val="1303815"/>
            <a:satOff val="-3770"/>
            <a:lumOff val="-8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303815"/>
              <a:satOff val="-3770"/>
              <a:lumOff val="-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Articulação com outras políticas públicas</a:t>
          </a:r>
          <a:endParaRPr lang="pt-BR" sz="2000" kern="1200" dirty="0"/>
        </a:p>
      </dsp:txBody>
      <dsp:txXfrm>
        <a:off x="0" y="738840"/>
        <a:ext cx="5257799" cy="628549"/>
      </dsp:txXfrm>
    </dsp:sp>
    <dsp:sp modelId="{B46B011E-C1F8-484A-B119-86A15271CC16}">
      <dsp:nvSpPr>
        <dsp:cNvPr id="0" name=""/>
        <dsp:cNvSpPr/>
      </dsp:nvSpPr>
      <dsp:spPr>
        <a:xfrm>
          <a:off x="5257800" y="738840"/>
          <a:ext cx="5257799" cy="628549"/>
        </a:xfrm>
        <a:prstGeom prst="rect">
          <a:avLst/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Qualidade de vida</a:t>
          </a:r>
          <a:endParaRPr lang="pt-BR" sz="2000" kern="1200" dirty="0"/>
        </a:p>
      </dsp:txBody>
      <dsp:txXfrm>
        <a:off x="5257800" y="738840"/>
        <a:ext cx="5257799" cy="628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15B5CD4A-46B9-4C25-927C-395EC5C8E36B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335C5E94-9578-4F6F-B472-E546A468E2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0844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634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17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9629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6088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050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0120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8002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84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384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3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29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41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936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699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504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95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947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A44927F-4697-4163-A2B6-0DC582D8568A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C4E1-424E-4914-B3D1-9923AEAE3F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4423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8365" y="997424"/>
            <a:ext cx="11737074" cy="297407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900" b="1" dirty="0"/>
              <a:t>SANEAMENTO, SAÚDE E EDUCAÇÃO EM MUNICÍPIOS CEARENSES: UMA ANÁLISE COMPARATIVA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8227" y="3426252"/>
            <a:ext cx="8825658" cy="861420"/>
          </a:xfrm>
        </p:spPr>
        <p:txBody>
          <a:bodyPr>
            <a:normAutofit fontScale="25000" lnSpcReduction="20000"/>
          </a:bodyPr>
          <a:lstStyle/>
          <a:p>
            <a:r>
              <a:rPr lang="pt-BR" sz="9600" b="1" dirty="0">
                <a:solidFill>
                  <a:schemeClr val="tx2"/>
                </a:solidFill>
              </a:rPr>
              <a:t>José Garcia Alves </a:t>
            </a:r>
            <a:r>
              <a:rPr lang="pt-BR" sz="9600" b="1" dirty="0" smtClean="0">
                <a:solidFill>
                  <a:schemeClr val="tx2"/>
                </a:solidFill>
              </a:rPr>
              <a:t>Lima</a:t>
            </a:r>
            <a:endParaRPr lang="pt-BR" sz="9600" dirty="0">
              <a:solidFill>
                <a:schemeClr val="tx2"/>
              </a:solidFill>
            </a:endParaRPr>
          </a:p>
          <a:p>
            <a:r>
              <a:rPr lang="pt-BR" sz="9600" b="1" dirty="0" smtClean="0">
                <a:solidFill>
                  <a:schemeClr val="tx2"/>
                </a:solidFill>
              </a:rPr>
              <a:t>Carlos </a:t>
            </a:r>
            <a:r>
              <a:rPr lang="pt-BR" sz="9600" b="1" dirty="0">
                <a:solidFill>
                  <a:schemeClr val="tx2"/>
                </a:solidFill>
              </a:rPr>
              <a:t>Vangerre de Almeida Maia</a:t>
            </a:r>
            <a:endParaRPr lang="pt-BR" sz="9600" dirty="0">
              <a:solidFill>
                <a:schemeClr val="tx2"/>
              </a:solidFill>
            </a:endParaRPr>
          </a:p>
          <a:p>
            <a:r>
              <a:rPr lang="pt-BR" sz="9600" b="1" dirty="0" smtClean="0">
                <a:solidFill>
                  <a:schemeClr val="tx2"/>
                </a:solidFill>
              </a:rPr>
              <a:t>Maria </a:t>
            </a:r>
            <a:r>
              <a:rPr lang="pt-BR" sz="9600" b="1" dirty="0" err="1">
                <a:solidFill>
                  <a:schemeClr val="tx2"/>
                </a:solidFill>
              </a:rPr>
              <a:t>Janainy</a:t>
            </a:r>
            <a:r>
              <a:rPr lang="pt-BR" sz="9600" b="1" dirty="0">
                <a:solidFill>
                  <a:schemeClr val="tx2"/>
                </a:solidFill>
              </a:rPr>
              <a:t> Costa Freitas</a:t>
            </a:r>
            <a:endParaRPr lang="pt-BR" sz="9600" dirty="0">
              <a:solidFill>
                <a:schemeClr val="tx2"/>
              </a:solidFill>
            </a:endParaRPr>
          </a:p>
          <a:p>
            <a:r>
              <a:rPr lang="pt-BR" sz="9600" b="1" dirty="0" smtClean="0">
                <a:solidFill>
                  <a:schemeClr val="tx2"/>
                </a:solidFill>
              </a:rPr>
              <a:t>Francisco </a:t>
            </a:r>
            <a:r>
              <a:rPr lang="pt-BR" sz="9600" b="1" dirty="0">
                <a:solidFill>
                  <a:schemeClr val="tx2"/>
                </a:solidFill>
              </a:rPr>
              <a:t>Ronaldo Nunes</a:t>
            </a:r>
            <a:endParaRPr lang="pt-BR" sz="9600" dirty="0">
              <a:solidFill>
                <a:schemeClr val="tx2"/>
              </a:solidFill>
            </a:endParaRPr>
          </a:p>
          <a:p>
            <a:endParaRPr lang="pt-BR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690228" y="5996580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pt-BR" sz="3200" b="1" cap="none" dirty="0" smtClean="0">
                <a:solidFill>
                  <a:schemeClr val="tx2"/>
                </a:solidFill>
              </a:rPr>
              <a:t>Jaraguá do Sul, Maio de 2016</a:t>
            </a:r>
            <a:endParaRPr lang="pt-BR" sz="3200" cap="none" dirty="0"/>
          </a:p>
        </p:txBody>
      </p:sp>
    </p:spTree>
    <p:extLst>
      <p:ext uri="{BB962C8B-B14F-4D97-AF65-F5344CB8AC3E}">
        <p14:creationId xmlns:p14="http://schemas.microsoft.com/office/powerpoint/2010/main" val="199192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8365" y="997424"/>
            <a:ext cx="11737074" cy="297407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900" b="1" dirty="0"/>
              <a:t>SANEAMENTO, SAÚDE E EDUCAÇÃO EM MUNICÍPIOS CEARENSES: UMA ANÁLISE COMPARATIVA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8227" y="3426252"/>
            <a:ext cx="8825658" cy="861420"/>
          </a:xfrm>
        </p:spPr>
        <p:txBody>
          <a:bodyPr>
            <a:normAutofit fontScale="25000" lnSpcReduction="20000"/>
          </a:bodyPr>
          <a:lstStyle/>
          <a:p>
            <a:r>
              <a:rPr lang="pt-BR" sz="9600" b="1" dirty="0">
                <a:solidFill>
                  <a:schemeClr val="tx2"/>
                </a:solidFill>
              </a:rPr>
              <a:t>José Garcia Alves </a:t>
            </a:r>
            <a:r>
              <a:rPr lang="pt-BR" sz="9600" b="1" dirty="0" smtClean="0">
                <a:solidFill>
                  <a:schemeClr val="tx2"/>
                </a:solidFill>
              </a:rPr>
              <a:t>Lima</a:t>
            </a:r>
            <a:endParaRPr lang="pt-BR" sz="9600" dirty="0">
              <a:solidFill>
                <a:schemeClr val="tx2"/>
              </a:solidFill>
            </a:endParaRPr>
          </a:p>
          <a:p>
            <a:r>
              <a:rPr lang="pt-BR" sz="9600" b="1" dirty="0" smtClean="0">
                <a:solidFill>
                  <a:schemeClr val="tx2"/>
                </a:solidFill>
              </a:rPr>
              <a:t>Carlos </a:t>
            </a:r>
            <a:r>
              <a:rPr lang="pt-BR" sz="9600" b="1" dirty="0">
                <a:solidFill>
                  <a:schemeClr val="tx2"/>
                </a:solidFill>
              </a:rPr>
              <a:t>Vangerre de Almeida Maia</a:t>
            </a:r>
            <a:endParaRPr lang="pt-BR" sz="9600" dirty="0">
              <a:solidFill>
                <a:schemeClr val="tx2"/>
              </a:solidFill>
            </a:endParaRPr>
          </a:p>
          <a:p>
            <a:r>
              <a:rPr lang="pt-BR" sz="9600" b="1" dirty="0" smtClean="0">
                <a:solidFill>
                  <a:schemeClr val="tx2"/>
                </a:solidFill>
              </a:rPr>
              <a:t>Maria </a:t>
            </a:r>
            <a:r>
              <a:rPr lang="pt-BR" sz="9600" b="1" dirty="0" err="1">
                <a:solidFill>
                  <a:schemeClr val="tx2"/>
                </a:solidFill>
              </a:rPr>
              <a:t>Janainy</a:t>
            </a:r>
            <a:r>
              <a:rPr lang="pt-BR" sz="9600" b="1" dirty="0">
                <a:solidFill>
                  <a:schemeClr val="tx2"/>
                </a:solidFill>
              </a:rPr>
              <a:t> Costa Freitas</a:t>
            </a:r>
            <a:endParaRPr lang="pt-BR" sz="9600" dirty="0">
              <a:solidFill>
                <a:schemeClr val="tx2"/>
              </a:solidFill>
            </a:endParaRPr>
          </a:p>
          <a:p>
            <a:r>
              <a:rPr lang="pt-BR" sz="9600" b="1" dirty="0" smtClean="0">
                <a:solidFill>
                  <a:schemeClr val="tx2"/>
                </a:solidFill>
              </a:rPr>
              <a:t>Francisco </a:t>
            </a:r>
            <a:r>
              <a:rPr lang="pt-BR" sz="9600" b="1" dirty="0">
                <a:solidFill>
                  <a:schemeClr val="tx2"/>
                </a:solidFill>
              </a:rPr>
              <a:t>Ronaldo Nunes</a:t>
            </a:r>
            <a:endParaRPr lang="pt-BR" sz="9600" dirty="0">
              <a:solidFill>
                <a:schemeClr val="tx2"/>
              </a:solidFill>
            </a:endParaRPr>
          </a:p>
          <a:p>
            <a:endParaRPr lang="pt-BR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690228" y="5996580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pt-BR" sz="3200" b="1" cap="none" dirty="0" smtClean="0">
                <a:solidFill>
                  <a:schemeClr val="tx2"/>
                </a:solidFill>
              </a:rPr>
              <a:t>Jaraguá do Sul, Maio de 2016</a:t>
            </a:r>
            <a:endParaRPr lang="pt-BR" sz="3200" cap="none" dirty="0"/>
          </a:p>
        </p:txBody>
      </p:sp>
    </p:spTree>
    <p:extLst>
      <p:ext uri="{BB962C8B-B14F-4D97-AF65-F5344CB8AC3E}">
        <p14:creationId xmlns:p14="http://schemas.microsoft.com/office/powerpoint/2010/main" val="25681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411982"/>
              </p:ext>
            </p:extLst>
          </p:nvPr>
        </p:nvGraphicFramePr>
        <p:xfrm>
          <a:off x="838200" y="1325880"/>
          <a:ext cx="10515600" cy="553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147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Materiais e 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400" b="1" dirty="0" smtClean="0"/>
              <a:t>Tipo de estudo: descritivo e analítico (dados secundários);</a:t>
            </a:r>
          </a:p>
          <a:p>
            <a:pPr algn="just"/>
            <a:r>
              <a:rPr lang="pt-BR" sz="2400" b="1" dirty="0" smtClean="0"/>
              <a:t>Base de dados: IBGE (Censos </a:t>
            </a:r>
            <a:r>
              <a:rPr lang="pt-BR" sz="2400" b="1" dirty="0"/>
              <a:t>dos anos 2000 e </a:t>
            </a:r>
            <a:r>
              <a:rPr lang="pt-BR" sz="2400" b="1" dirty="0" smtClean="0"/>
              <a:t>2010) e IPEA (Atlas </a:t>
            </a:r>
            <a:r>
              <a:rPr lang="pt-BR" sz="2400" b="1" dirty="0"/>
              <a:t>da Vulnerabilidade </a:t>
            </a:r>
            <a:r>
              <a:rPr lang="pt-BR" sz="2400" b="1" dirty="0" smtClean="0"/>
              <a:t>Social).</a:t>
            </a:r>
            <a:endParaRPr lang="pt-BR" sz="2400" b="1" dirty="0"/>
          </a:p>
          <a:p>
            <a:pPr algn="just"/>
            <a:r>
              <a:rPr lang="pt-BR" sz="2400" b="1" dirty="0" smtClean="0"/>
              <a:t>Área de Abrangência: </a:t>
            </a:r>
            <a:r>
              <a:rPr lang="pt-BR" sz="2400" b="1" dirty="0"/>
              <a:t>27 municípios cearenses que fazem parte da IV Regional Nordeste da </a:t>
            </a:r>
            <a:r>
              <a:rPr lang="pt-BR" sz="2400" b="1" dirty="0" smtClean="0"/>
              <a:t>ASSEMAE.</a:t>
            </a:r>
          </a:p>
          <a:p>
            <a:pPr algn="just"/>
            <a:r>
              <a:rPr lang="pt-BR" sz="2400" b="1" dirty="0" smtClean="0"/>
              <a:t>Análises: Comparação entre indicadores de cobertura dos serviços de saneamento – 2000 e 2010 – e correlação entre os referidos indicadores e mortalidade infantil (&lt; 5 anos) e analfabetismo (maiores de 15 anos).</a:t>
            </a:r>
          </a:p>
          <a:p>
            <a:pPr algn="just"/>
            <a:r>
              <a:rPr lang="pt-BR" sz="2400" b="1" dirty="0" smtClean="0"/>
              <a:t>Técnicas estatística: Teste t para Amostras Emparelhada, Correlação de Pearson e Regressão Linear Simples (IC = 95%)</a:t>
            </a:r>
            <a:endParaRPr lang="pt-BR" sz="2400" b="1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444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2450" y="0"/>
            <a:ext cx="10515600" cy="1325563"/>
          </a:xfrm>
        </p:spPr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4427914"/>
            <a:ext cx="10694669" cy="2220274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41248"/>
              </p:ext>
            </p:extLst>
          </p:nvPr>
        </p:nvGraphicFramePr>
        <p:xfrm>
          <a:off x="2018353" y="1612166"/>
          <a:ext cx="81280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379"/>
                <a:gridCol w="1768621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Serviço (% de atendimento - Média)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2000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2010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Ampliação (%)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Água (SAA)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49,35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81,8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32,54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Coleta de Resíduos (CRS)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71,53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90,5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18,97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Esgoto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8,53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17,86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9,33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91069" y="1167706"/>
            <a:ext cx="12000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Comparativo entre serviços de saneamento básico nos municípios cearenses com serviços municipalistas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64056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316865"/>
            <a:ext cx="1194054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2400" b="1" dirty="0" smtClean="0"/>
          </a:p>
          <a:p>
            <a:pPr marL="0" indent="0" algn="just">
              <a:buNone/>
            </a:pPr>
            <a:endParaRPr lang="pt-BR" sz="2400" b="1" dirty="0"/>
          </a:p>
          <a:p>
            <a:pPr marL="0" indent="0" algn="just">
              <a:buNone/>
            </a:pPr>
            <a:endParaRPr lang="pt-BR" sz="2400" b="1" dirty="0" smtClean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211283"/>
              </p:ext>
            </p:extLst>
          </p:nvPr>
        </p:nvGraphicFramePr>
        <p:xfrm>
          <a:off x="1105466" y="2019869"/>
          <a:ext cx="9457900" cy="2825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1580"/>
                <a:gridCol w="1891580"/>
                <a:gridCol w="1891580"/>
                <a:gridCol w="1891580"/>
                <a:gridCol w="1891580"/>
              </a:tblGrid>
              <a:tr h="59791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Serviço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ASSEMAE</a:t>
                      </a:r>
                      <a:r>
                        <a:rPr lang="pt-BR" baseline="0" dirty="0" smtClean="0"/>
                        <a:t> – Ce.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Brasil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Nordeste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Ceará</a:t>
                      </a:r>
                      <a:endParaRPr lang="pt-BR" dirty="0"/>
                    </a:p>
                  </a:txBody>
                  <a:tcPr/>
                </a:tc>
              </a:tr>
              <a:tr h="597913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(%)</a:t>
                      </a:r>
                      <a:r>
                        <a:rPr lang="pt-BR" b="1" baseline="0" dirty="0" smtClean="0"/>
                        <a:t> Água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81,8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82,85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76,61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77,27</a:t>
                      </a:r>
                      <a:endParaRPr lang="pt-BR" b="1" dirty="0"/>
                    </a:p>
                  </a:txBody>
                  <a:tcPr/>
                </a:tc>
              </a:tr>
              <a:tr h="597913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(%) Esgoto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17,86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55,45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33,97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32,76</a:t>
                      </a:r>
                      <a:endParaRPr lang="pt-BR" b="1" dirty="0"/>
                    </a:p>
                  </a:txBody>
                  <a:tcPr/>
                </a:tc>
              </a:tr>
              <a:tr h="1032015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(%) Coleta de Resíduos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90,5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87,41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74,97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75,35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282887" y="1473117"/>
            <a:ext cx="9103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Comparativo geopolítico entre as coberturas dos serviços de saneamento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73403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92112" y="614149"/>
            <a:ext cx="55409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CORRELAÇÃO ENTRE VARIÁVEIS</a:t>
            </a:r>
          </a:p>
          <a:p>
            <a:endParaRPr lang="pt-B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% População com água encanada;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% População com coleta de resíduos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% População com esgotamento sanitário;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Taxa de analfabetismo – 15 ano ou mais;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Mortalidade infantil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205318" y="3001422"/>
            <a:ext cx="93202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Correlações significativas</a:t>
            </a:r>
          </a:p>
          <a:p>
            <a:endParaRPr lang="pt-BR" b="1" dirty="0"/>
          </a:p>
          <a:p>
            <a:r>
              <a:rPr lang="pt-BR" b="1" dirty="0" smtClean="0"/>
              <a:t>População com água encanada x Taxa de analfabetismo ( r = - 0,49; p &lt; 0,01)</a:t>
            </a:r>
          </a:p>
          <a:p>
            <a:endParaRPr lang="pt-BR" b="1" dirty="0" smtClean="0"/>
          </a:p>
          <a:p>
            <a:r>
              <a:rPr lang="pt-BR" b="1" dirty="0" smtClean="0"/>
              <a:t>População com esgotamento sanitário x Mortalidade infantil (r = -0,4; p = 0,039) </a:t>
            </a:r>
          </a:p>
          <a:p>
            <a:endParaRPr lang="pt-BR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418721" y="5388695"/>
            <a:ext cx="115777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O fato de serem encontradas correlações inversamente proporcional com significância estatística indica que os serviços de saneamento são fatores de proteção ante o analfabetismo e a mortalidade infantil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78696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45449" y="336244"/>
            <a:ext cx="1115568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</a:t>
            </a:r>
            <a:r>
              <a:rPr lang="pt-BR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B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OMS, 88% das mortes por diarreia são decorrentes da </a:t>
            </a:r>
            <a:r>
              <a:rPr lang="pt-BR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inadequabilidade</a:t>
            </a:r>
            <a:r>
              <a:rPr lang="pt-B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saneamento, onde 84% desses óbitos são infantis, pondo a diarreia como a segunda causa de mortes em crianças abaixo de cinco anos no mundo  (INSTITUTO TRATA BRASIL, 2013, CARVALHO; ADOLFO, 2012).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pt-BR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Brasil, segundo Instituto Trata Brasil (2013), ocorrem cerca de 340 mil internações por doenças infecciosas associadas à falta de saneamento, com mais de duas mil mortes.  Cerca de 50% das internações por diarreias no Brasil ocorreram em crianças com até cinco anos. Exatamente na faixa etária onde a atividade cerebral está em desenvolvimento, cujas diarreias constantes desidratam as crianças, podendo comprometer a capacidade de aprendizado escolar para a vida toda.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pt-BR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um estudo realizado pelo Instituto Trata Brasil (2014), em 2008, 969 mil pessoas se afastaram de suas atividades  </a:t>
            </a:r>
            <a:r>
              <a:rPr lang="pt-BR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</a:t>
            </a:r>
            <a:r>
              <a:rPr lang="pt-B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diarreias. Dos que se afastaram, 707,4 mil pessoas frequentavam escola ou creche, cujos afastamentos podem ser um dos fatores para que crianças com acesso a saneamento básico chegam a </a:t>
            </a:r>
            <a:r>
              <a:rPr lang="pt-B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 </a:t>
            </a:r>
            <a:r>
              <a:rPr lang="pt-B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aproveitamento de 30% no rendimento escolar maior quando comparado a crianças excluídas dos serviços.</a:t>
            </a:r>
            <a:endParaRPr lang="pt-B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83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925022"/>
              </p:ext>
            </p:extLst>
          </p:nvPr>
        </p:nvGraphicFramePr>
        <p:xfrm>
          <a:off x="1624084" y="1255595"/>
          <a:ext cx="8543497" cy="4681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1842448" y="6127845"/>
            <a:ext cx="8557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% pessoas com acesso ao serviço de esgotamento sanitário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241945" y="1147425"/>
            <a:ext cx="28660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Taxa</a:t>
            </a:r>
          </a:p>
          <a:p>
            <a:r>
              <a:rPr lang="pt-BR" sz="1400" dirty="0" smtClean="0"/>
              <a:t> de </a:t>
            </a:r>
          </a:p>
          <a:p>
            <a:endParaRPr lang="pt-BR" sz="1400" dirty="0" smtClean="0"/>
          </a:p>
          <a:p>
            <a:r>
              <a:rPr lang="pt-BR" sz="1400" dirty="0" err="1"/>
              <a:t>m</a:t>
            </a:r>
            <a:r>
              <a:rPr lang="pt-BR" sz="1400" dirty="0" err="1" smtClean="0"/>
              <a:t>o</a:t>
            </a:r>
            <a:endParaRPr lang="pt-BR" sz="1400" dirty="0" smtClean="0"/>
          </a:p>
          <a:p>
            <a:r>
              <a:rPr lang="pt-BR" sz="1400" dirty="0" err="1" smtClean="0"/>
              <a:t>Rtalidade</a:t>
            </a:r>
            <a:endParaRPr lang="pt-BR" sz="1400" dirty="0" smtClean="0"/>
          </a:p>
          <a:p>
            <a:r>
              <a:rPr lang="pt-BR" sz="1400" dirty="0" smtClean="0"/>
              <a:t> infantil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3454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57213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845820"/>
            <a:ext cx="1202436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2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 longo do século XXI, nos municípios estudados, percebeu-se que a hipótese da expansão significativa dos serviços de saneamento foi confirmada, cujo abastecimento de água foi o serviço com o maior incremento no intervalo intercensitário, 32,45¨%, enquanto o serviço de esgotamento sanitário sequer conseguiu avançar, em termos médio, 1% ao ano, no mesmo período.</a:t>
            </a:r>
            <a:endParaRPr lang="pt-BR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2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segunda hipótese a ser testada era sobre a relação inversamente proporcional entre as condições de saneamento e analfabetismo em maiores de 15 anos e com a mortalidade infantil, cujas correlações também foram confirmadas significativamente</a:t>
            </a:r>
            <a:endParaRPr lang="pt-BR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2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 utilizar a técnica de Regressão Linear Simples, constatou-se que cerca de 16% da mortalidade infantil no ano de 2010, nestes municípios, podem ser explicadas pelo déficit de atendimento deste serviço, logo, mortes evitáveis ocorreram.</a:t>
            </a:r>
            <a:endParaRPr lang="pt-BR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30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Í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203</TotalTime>
  <Words>783</Words>
  <Application>Microsoft Office PowerPoint</Application>
  <PresentationFormat>Personalizar</PresentationFormat>
  <Paragraphs>98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Íon</vt:lpstr>
      <vt:lpstr>SANEAMENTO, SAÚDE E EDUCAÇÃO EM MUNICÍPIOS CEARENSES: UMA ANÁLISE COMPARATIVA </vt:lpstr>
      <vt:lpstr>Introdução</vt:lpstr>
      <vt:lpstr>Materiais e métodos</vt:lpstr>
      <vt:lpstr>Resultados</vt:lpstr>
      <vt:lpstr>Apresentação do PowerPoint</vt:lpstr>
      <vt:lpstr>Apresentação do PowerPoint</vt:lpstr>
      <vt:lpstr>Apresentação do PowerPoint</vt:lpstr>
      <vt:lpstr>Apresentação do PowerPoint</vt:lpstr>
      <vt:lpstr>Conclusão</vt:lpstr>
      <vt:lpstr>SANEAMENTO, SAÚDE E EDUCAÇÃO EM MUNICÍPIOS CEARENSES: UMA ANÁLISE COMPARATIVA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SANEAMENTO, SAÚDE E EDUCAÇÃO EM MUNICÍPIOS CEARENSES: UMA ANÁLISE COMPARATIVA</dc:title>
  <dc:creator>Vangerre de Almeida Maia</dc:creator>
  <cp:lastModifiedBy>computer</cp:lastModifiedBy>
  <cp:revision>25</cp:revision>
  <cp:lastPrinted>2016-05-13T21:42:16Z</cp:lastPrinted>
  <dcterms:created xsi:type="dcterms:W3CDTF">2016-05-06T01:53:54Z</dcterms:created>
  <dcterms:modified xsi:type="dcterms:W3CDTF">2016-05-13T21:51:34Z</dcterms:modified>
</cp:coreProperties>
</file>