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5" r:id="rId2"/>
    <p:sldId id="362" r:id="rId3"/>
    <p:sldId id="366" r:id="rId4"/>
    <p:sldId id="367" r:id="rId5"/>
    <p:sldId id="368" r:id="rId6"/>
    <p:sldId id="370" r:id="rId7"/>
    <p:sldId id="372" r:id="rId8"/>
    <p:sldId id="369" r:id="rId9"/>
    <p:sldId id="387" r:id="rId10"/>
    <p:sldId id="388" r:id="rId11"/>
    <p:sldId id="380" r:id="rId12"/>
    <p:sldId id="389" r:id="rId13"/>
    <p:sldId id="386" r:id="rId14"/>
    <p:sldId id="373" r:id="rId15"/>
    <p:sldId id="374" r:id="rId16"/>
    <p:sldId id="361" r:id="rId17"/>
    <p:sldId id="363" r:id="rId18"/>
    <p:sldId id="364" r:id="rId19"/>
    <p:sldId id="365" r:id="rId20"/>
    <p:sldId id="381" r:id="rId21"/>
    <p:sldId id="376" r:id="rId22"/>
    <p:sldId id="375" r:id="rId23"/>
    <p:sldId id="377" r:id="rId24"/>
    <p:sldId id="378" r:id="rId25"/>
    <p:sldId id="382" r:id="rId26"/>
    <p:sldId id="383" r:id="rId27"/>
    <p:sldId id="384" r:id="rId28"/>
    <p:sldId id="385" r:id="rId29"/>
    <p:sldId id="293" r:id="rId30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79">
          <p15:clr>
            <a:srgbClr val="A4A3A4"/>
          </p15:clr>
        </p15:guide>
        <p15:guide id="2" pos="3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7346A"/>
    <a:srgbClr val="79D8E5"/>
    <a:srgbClr val="00FF00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-1830" y="-84"/>
      </p:cViewPr>
      <p:guideLst>
        <p:guide orient="horz" pos="1979"/>
        <p:guide pos="3152"/>
      </p:guideLst>
    </p:cSldViewPr>
  </p:slideViewPr>
  <p:outlineViewPr>
    <p:cViewPr>
      <p:scale>
        <a:sx n="33" d="100"/>
        <a:sy n="33" d="100"/>
      </p:scale>
      <p:origin x="0" y="3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026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-3978" y="-9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27A70-5D00-416D-9AF4-AD777240C9B0}" type="datetimeFigureOut">
              <a:rPr lang="pt-BR" smtClean="0"/>
              <a:pPr/>
              <a:t>03/05/2016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A819B-B5E1-47D2-A51C-8E99ED5797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11571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61A2E-8050-4ADE-BA5A-AC673DD12C0C}" type="datetimeFigureOut">
              <a:rPr lang="pt-BR" smtClean="0"/>
              <a:pPr/>
              <a:t>03/05/2016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70CAD-997B-477A-9C03-6EFEBE3DA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27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70CAD-997B-477A-9C03-6EFEBE3DA39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14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15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17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19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20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22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24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25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26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27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28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4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5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9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10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11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B9C20-5079-4913-B203-F81A031B7DA8}" type="slidenum">
              <a:rPr lang="pt-BR" smtClean="0">
                <a:latin typeface="Arial" pitchFamily="34" charset="0"/>
              </a:rPr>
              <a:pPr/>
              <a:t>13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apa_termo_rerratificacao.pdf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851150"/>
            <a:ext cx="914400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2E68-AFA0-437B-BD2B-7518F97B4B28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04FE5-F51C-4D0D-8D6A-1D04614163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4897-7471-424C-A495-9D8AC25CBECD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153E0-1650-4AF2-9FE6-7432076C7A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446088" y="857232"/>
            <a:ext cx="8229600" cy="500066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::CLIQUE PARA EDITAR O ESTILO DO TÍTULO MESTRE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73-1228-4B15-AF2D-3BA8348739F5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ED4B1-6AAF-47C5-AFC5-F4549747EA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9"/>
          <p:cNvCxnSpPr/>
          <p:nvPr userDrawn="1"/>
        </p:nvCxnSpPr>
        <p:spPr>
          <a:xfrm>
            <a:off x="5795963" y="2133600"/>
            <a:ext cx="0" cy="2303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/>
          <p:cNvSpPr txBox="1"/>
          <p:nvPr userDrawn="1"/>
        </p:nvSpPr>
        <p:spPr>
          <a:xfrm>
            <a:off x="6011863" y="2133600"/>
            <a:ext cx="2636837" cy="2338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dirty="0"/>
              <a:t>Av. São Carlos, 2205, sl.106</a:t>
            </a:r>
          </a:p>
          <a:p>
            <a:pPr>
              <a:defRPr/>
            </a:pPr>
            <a:r>
              <a:rPr lang="pt-BR" sz="1200" dirty="0"/>
              <a:t>CEP: 13560-900 </a:t>
            </a:r>
          </a:p>
          <a:p>
            <a:pPr>
              <a:defRPr/>
            </a:pPr>
            <a:r>
              <a:rPr lang="pt-BR" sz="1200" dirty="0"/>
              <a:t>São Carlos SP</a:t>
            </a:r>
          </a:p>
          <a:p>
            <a:pPr>
              <a:defRPr/>
            </a:pPr>
            <a:r>
              <a:rPr lang="pt-BR" sz="1200" dirty="0"/>
              <a:t>tel. 16 3371 3466</a:t>
            </a:r>
          </a:p>
          <a:p>
            <a:pPr>
              <a:defRPr/>
            </a:pPr>
            <a:r>
              <a:rPr lang="pt-BR" sz="1200" dirty="0" err="1"/>
              <a:t>contato@hidrosanengenharia.com.br</a:t>
            </a: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Av. São Carlos, 2205, r. 106 </a:t>
            </a:r>
          </a:p>
          <a:p>
            <a:pPr>
              <a:defRPr/>
            </a:pP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Zip </a:t>
            </a:r>
            <a:r>
              <a:rPr lang="pt-BR" sz="1200" dirty="0" err="1">
                <a:solidFill>
                  <a:schemeClr val="bg1">
                    <a:lumMod val="65000"/>
                  </a:schemeClr>
                </a:solidFill>
              </a:rPr>
              <a:t>Code</a:t>
            </a: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 13560-900 </a:t>
            </a:r>
          </a:p>
          <a:p>
            <a:pPr>
              <a:defRPr/>
            </a:pP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São Carlos SP </a:t>
            </a:r>
            <a:r>
              <a:rPr lang="pt-BR" sz="1200" dirty="0" err="1">
                <a:solidFill>
                  <a:schemeClr val="bg1">
                    <a:lumMod val="65000"/>
                  </a:schemeClr>
                </a:solidFill>
              </a:rPr>
              <a:t>Brazil</a:t>
            </a:r>
            <a:endParaRPr lang="pt-BR" sz="1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200" dirty="0" err="1">
                <a:solidFill>
                  <a:schemeClr val="bg1">
                    <a:lumMod val="65000"/>
                  </a:schemeClr>
                </a:solidFill>
              </a:rPr>
              <a:t>phone</a:t>
            </a: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 +55 16 3371 3466</a:t>
            </a:r>
          </a:p>
          <a:p>
            <a:pPr>
              <a:defRPr/>
            </a:pPr>
            <a:endParaRPr lang="pt-BR" sz="1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400" dirty="0" err="1"/>
              <a:t>www.hidrosanengenharia.com.br</a:t>
            </a:r>
            <a:endParaRPr lang="en-US" sz="1400" dirty="0"/>
          </a:p>
        </p:txBody>
      </p:sp>
      <p:pic>
        <p:nvPicPr>
          <p:cNvPr id="9" name="Picture 1" descr="marca_CMYK_impressos_cv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1775" y="2205038"/>
            <a:ext cx="27320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apa_termo_rerratificacao.pdf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508500"/>
            <a:ext cx="9144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46088" y="857232"/>
            <a:ext cx="8229600" cy="500066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::CLIQUE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buClr>
                <a:schemeClr val="tx2">
                  <a:lumMod val="75000"/>
                </a:schemeClr>
              </a:buClr>
              <a:defRPr lang="pt-BR" sz="26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algn="just"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  <a:defRPr sz="2200"/>
            </a:lvl2pPr>
            <a:lvl3pPr algn="just">
              <a:buClr>
                <a:schemeClr val="accent1">
                  <a:lumMod val="75000"/>
                </a:schemeClr>
              </a:buClr>
              <a:buSzPct val="120000"/>
              <a:defRPr sz="2000"/>
            </a:lvl3pPr>
            <a:lvl4pPr algn="just">
              <a:defRPr sz="1800"/>
            </a:lvl4pPr>
            <a:lvl5pPr algn="just">
              <a:defRPr sz="1800"/>
            </a:lvl5pPr>
          </a:lstStyle>
          <a:p>
            <a:pPr marL="342900" lvl="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F8DC-451F-479B-BF43-9431E1D5E9CB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1C7D-63C9-4BB8-8B2C-3C868F6CE9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14678" y="2143116"/>
            <a:ext cx="5472122" cy="3983047"/>
          </a:xfrm>
        </p:spPr>
        <p:txBody>
          <a:bodyPr/>
          <a:lstStyle>
            <a:lvl1pPr algn="just">
              <a:defRPr lang="pt-BR" sz="26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algn="just">
              <a:defRPr lang="pt-BR" sz="2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algn="just">
              <a:defRPr lang="pt-BR" sz="20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algn="just">
              <a:defRPr sz="1800"/>
            </a:lvl4pPr>
            <a:lvl5pPr algn="just">
              <a:defRPr sz="1800"/>
            </a:lvl5pPr>
          </a:lstStyle>
          <a:p>
            <a:pPr marL="342900" lvl="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F8DC-451F-479B-BF43-9431E1D5E9CB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1C7D-63C9-4BB8-8B2C-3C868F6CE9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Rectangle 3"/>
          <p:cNvSpPr/>
          <p:nvPr userDrawn="1"/>
        </p:nvSpPr>
        <p:spPr>
          <a:xfrm>
            <a:off x="3215246" y="1603892"/>
            <a:ext cx="5472000" cy="358775"/>
          </a:xfrm>
          <a:prstGeom prst="rect">
            <a:avLst/>
          </a:prstGeom>
          <a:solidFill>
            <a:srgbClr val="1734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453996" y="1600216"/>
            <a:ext cx="2474929" cy="454342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idx="14"/>
          </p:nvPr>
        </p:nvSpPr>
        <p:spPr>
          <a:xfrm>
            <a:off x="3214678" y="1586440"/>
            <a:ext cx="5461010" cy="371465"/>
          </a:xfrm>
        </p:spPr>
        <p:txBody>
          <a:bodyPr anchor="b"/>
          <a:lstStyle>
            <a:lvl1pPr marL="0" indent="0" algn="l">
              <a:buNone/>
              <a:defRPr lang="pt-BR" sz="2000" kern="12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13" name="Título 1"/>
          <p:cNvSpPr>
            <a:spLocks noGrp="1"/>
          </p:cNvSpPr>
          <p:nvPr>
            <p:ph type="title" hasCustomPrompt="1"/>
          </p:nvPr>
        </p:nvSpPr>
        <p:spPr>
          <a:xfrm>
            <a:off x="446088" y="857232"/>
            <a:ext cx="8229600" cy="500066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::CLIQUE PARA EDITAR O ESTILO DO TÍTULO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lang="pt-BR" sz="26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>
              <a:defRPr lang="pt-BR" sz="2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>
              <a:defRPr lang="pt-BR" sz="20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pt-BR" sz="26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>
              <a:defRPr lang="pt-BR" sz="2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>
              <a:defRPr lang="pt-BR" sz="20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F430-E292-4EDB-AEE6-52F3CE43CD19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94A73-193D-4476-BA65-F799855D4B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46088" y="857232"/>
            <a:ext cx="8229600" cy="500066"/>
          </a:xfrm>
        </p:spPr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::CLIQUE PARA EDITAR O ESTILO DO TÍTULO MESTRE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lang="pt-BR" sz="2800" kern="1200" dirty="0" smtClean="0">
                <a:solidFill>
                  <a:srgbClr val="7F7F7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algn="just">
              <a:defRPr lang="pt-BR" sz="2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>
              <a:defRPr lang="pt-BR" sz="20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lang="pt-BR" sz="2800" kern="1200" dirty="0" smtClean="0">
                <a:solidFill>
                  <a:srgbClr val="7F7F7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lang="pt-BR" sz="2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algn="just">
              <a:defRPr lang="pt-BR" sz="20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D3D3C-A501-4BA2-AC81-18E1F375BE1E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8F3F-D265-4BC7-80FD-288B9C4B6C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 bwMode="auto">
          <a:xfrm>
            <a:off x="446088" y="857232"/>
            <a:ext cx="82296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::CLIQUE PARA EDITAR O ESTILO DO TÍTULO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86217-C9FA-4CED-83E3-16DE67C856C2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6544C-6068-4C73-A533-6C78F2D342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 bwMode="auto">
          <a:xfrm>
            <a:off x="446088" y="857232"/>
            <a:ext cx="82296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::CLIQUE PARA EDITAR O ESTILO DO TÍTULO MESTRE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DE092-343A-4772-B143-28DDC3064D02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9F4E-B9DF-4D51-B51C-25D271E86B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lang="pt-BR" sz="2800" kern="1200" dirty="0">
                <a:solidFill>
                  <a:srgbClr val="7F7F7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algn="just">
              <a:defRPr lang="pt-BR" sz="28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algn="just">
              <a:defRPr lang="pt-BR" sz="2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algn="just">
              <a:defRPr lang="pt-BR" sz="22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algn="just">
              <a:defRPr sz="1800"/>
            </a:lvl4pPr>
            <a:lvl5pPr algn="just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Arial" charset="0"/>
              <a:buChar char="•"/>
            </a:pPr>
            <a:r>
              <a:rPr lang="pt-BR" dirty="0"/>
              <a:t>Clique para editar os estilos do texto mestre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60000"/>
              <a:buFont typeface="Courier New" pitchFamily="49" charset="0"/>
              <a:buChar char="o"/>
            </a:pPr>
            <a:r>
              <a:rPr lang="pt-BR" dirty="0"/>
              <a:t>Segundo nível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20000"/>
              <a:buFont typeface="Arial" charset="0"/>
              <a:buChar char="•"/>
            </a:pPr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E7577-5A6D-4E00-A88A-538E3C543DE1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B71A-E727-4692-9134-0BC8C277E7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fundo_padrao_seminario_curs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46B84-B43E-4382-A6D4-1FAEE07298E4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71FD9-777C-45EB-8E5D-B8CE118685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67ADB4-9A64-4022-ACE3-A1B556763021}" type="datetimeFigureOut">
              <a:rPr lang="pt-BR"/>
              <a:pPr>
                <a:defRPr/>
              </a:pPr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B50D95-03B5-4DA7-A49C-9048ECAC45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18" r:id="rId2"/>
    <p:sldLayoutId id="2147483830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jpg@01CFB233.CCAC64C0" TargetMode="Externa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" descr="marca_RGB_website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0425" y="142852"/>
            <a:ext cx="23177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9"/>
          <p:cNvCxnSpPr/>
          <p:nvPr/>
        </p:nvCxnSpPr>
        <p:spPr>
          <a:xfrm rot="5400000">
            <a:off x="5465769" y="912776"/>
            <a:ext cx="107157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178702" y="1913653"/>
            <a:ext cx="8522237" cy="2530682"/>
          </a:xfrm>
        </p:spPr>
        <p:txBody>
          <a:bodyPr>
            <a:noAutofit/>
          </a:bodyPr>
          <a:lstStyle/>
          <a:p>
            <a:pPr algn="l"/>
            <a:r>
              <a:rPr lang="pt-BR" sz="1800" b="1" i="1" dirty="0" smtClean="0"/>
              <a:t>Avaliação  da  eficiência  do  cloro  do  GERADOR DE CLORO HIDROGERON nas  etapas  de  pré  e  pós-cloração  e  comparação  com  o  hipoclorito  de  sódio líquido em ensaios de tratabilidade com a água bruta do rio Piracicaba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b="1" dirty="0"/>
              <a:t/>
            </a:r>
            <a:br>
              <a:rPr lang="pt-BR" sz="2000" b="1" dirty="0"/>
            </a:br>
            <a:r>
              <a:rPr lang="pt-BR" sz="2000" b="1" dirty="0"/>
              <a:t/>
            </a:r>
            <a:br>
              <a:rPr lang="pt-BR" sz="2000" b="1" dirty="0"/>
            </a:br>
            <a:r>
              <a:rPr lang="pt-BR" sz="2000" b="1" dirty="0" smtClean="0"/>
              <a:t>46</a:t>
            </a:r>
            <a:r>
              <a:rPr lang="pt-BR" sz="2000" b="1" baseline="30000" dirty="0" smtClean="0"/>
              <a:t>a</a:t>
            </a:r>
            <a:r>
              <a:rPr lang="pt-BR" sz="2000" b="1" dirty="0" smtClean="0"/>
              <a:t> ASSEMAE – Jaraguá do Sul/SC</a:t>
            </a:r>
            <a:br>
              <a:rPr lang="pt-BR" sz="2000" b="1" dirty="0" smtClean="0"/>
            </a:br>
            <a:r>
              <a:rPr lang="pt-BR" sz="2000" b="1" dirty="0" smtClean="0"/>
              <a:t>Maio 2016</a:t>
            </a:r>
            <a:br>
              <a:rPr lang="pt-BR" sz="2000" b="1" dirty="0" smtClean="0"/>
            </a:br>
            <a:r>
              <a:rPr lang="pt-BR" sz="2000" b="1" dirty="0" smtClean="0"/>
              <a:t>Apresentação: </a:t>
            </a:r>
            <a:r>
              <a:rPr lang="pt-BR" sz="2000" b="1" dirty="0" err="1" smtClean="0"/>
              <a:t>Enga</a:t>
            </a:r>
            <a:r>
              <a:rPr lang="pt-BR" sz="2000" b="1" dirty="0" smtClean="0"/>
              <a:t>. Angela Di Bernardo Dantas</a:t>
            </a:r>
            <a:r>
              <a:rPr lang="pt-BR" sz="2000" b="1" dirty="0"/>
              <a:t/>
            </a:r>
            <a:br>
              <a:rPr lang="pt-BR" sz="2000" b="1" dirty="0"/>
            </a:br>
            <a:endParaRPr lang="pt-BR" sz="2000" b="1" dirty="0"/>
          </a:p>
        </p:txBody>
      </p:sp>
      <p:pic>
        <p:nvPicPr>
          <p:cNvPr id="8" name="Imagem 7" descr="ADRIANA"/>
          <p:cNvPicPr/>
          <p:nvPr/>
        </p:nvPicPr>
        <p:blipFill>
          <a:blip r:embed="rId4" r:link="rId5"/>
          <a:srcRect r="42497" b="75887"/>
          <a:stretch>
            <a:fillRect/>
          </a:stretch>
        </p:blipFill>
        <p:spPr bwMode="auto">
          <a:xfrm>
            <a:off x="2716458" y="566325"/>
            <a:ext cx="3223967" cy="89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41376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65295" y="1482440"/>
            <a:ext cx="5984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Uma vez obtidas a distância de referência (</a:t>
            </a:r>
            <a:r>
              <a:rPr lang="pt-BR" sz="2000" dirty="0" err="1" smtClean="0"/>
              <a:t>dr</a:t>
            </a:r>
            <a:r>
              <a:rPr lang="pt-BR" sz="2000" dirty="0" smtClean="0"/>
              <a:t>) e a distância à população de interesse (</a:t>
            </a:r>
            <a:r>
              <a:rPr lang="pt-BR" sz="2000" dirty="0" err="1" smtClean="0"/>
              <a:t>dp</a:t>
            </a:r>
            <a:r>
              <a:rPr lang="pt-BR" sz="2000" dirty="0" smtClean="0"/>
              <a:t>), deve-se compará-las:</a:t>
            </a:r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622" y="1341442"/>
            <a:ext cx="2300882" cy="530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17099" r="13453" b="10107"/>
          <a:stretch>
            <a:fillRect/>
          </a:stretch>
        </p:blipFill>
        <p:spPr bwMode="auto">
          <a:xfrm>
            <a:off x="265295" y="2705493"/>
            <a:ext cx="5711300" cy="1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674688" y="4223457"/>
            <a:ext cx="501506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800" dirty="0" smtClean="0"/>
              <a:t>Estudo de caso: ETA Q = 1000 L/s</a:t>
            </a:r>
          </a:p>
          <a:p>
            <a:r>
              <a:rPr lang="pt-BR" sz="1800" dirty="0" smtClean="0"/>
              <a:t>Armazenamento de 53 cilindros de 900 kg de gás cloro (10 dias) = 50 t</a:t>
            </a:r>
            <a:endParaRPr lang="pt-BR" sz="1800" dirty="0"/>
          </a:p>
        </p:txBody>
      </p:sp>
      <p:sp>
        <p:nvSpPr>
          <p:cNvPr id="9" name="Seta para a direita 8"/>
          <p:cNvSpPr/>
          <p:nvPr/>
        </p:nvSpPr>
        <p:spPr>
          <a:xfrm>
            <a:off x="5825765" y="4345757"/>
            <a:ext cx="652857" cy="33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41376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pic>
        <p:nvPicPr>
          <p:cNvPr id="4" name="Imagem 3" descr="ETA LUIZ DE QUEIRO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2" y="1611020"/>
            <a:ext cx="7777145" cy="441125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/>
          <p:nvPr/>
        </p:nvGrpSpPr>
        <p:grpSpPr>
          <a:xfrm>
            <a:off x="827584" y="260648"/>
            <a:ext cx="7272808" cy="6281061"/>
            <a:chOff x="-180528" y="-819472"/>
            <a:chExt cx="9505056" cy="8208912"/>
          </a:xfrm>
        </p:grpSpPr>
        <p:grpSp>
          <p:nvGrpSpPr>
            <p:cNvPr id="3" name="Grupo 8"/>
            <p:cNvGrpSpPr/>
            <p:nvPr/>
          </p:nvGrpSpPr>
          <p:grpSpPr>
            <a:xfrm>
              <a:off x="-180528" y="-819472"/>
              <a:ext cx="9505056" cy="8208912"/>
              <a:chOff x="1475656" y="-891480"/>
              <a:chExt cx="9505056" cy="820891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3060" t="7962" r="14938" b="12165"/>
              <a:stretch>
                <a:fillRect/>
              </a:stretch>
            </p:blipFill>
            <p:spPr bwMode="auto">
              <a:xfrm>
                <a:off x="1475656" y="-891480"/>
                <a:ext cx="9505056" cy="8208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Elipse 6"/>
              <p:cNvSpPr/>
              <p:nvPr/>
            </p:nvSpPr>
            <p:spPr>
              <a:xfrm>
                <a:off x="3708560" y="405320"/>
                <a:ext cx="5904000" cy="5904000"/>
              </a:xfrm>
              <a:prstGeom prst="ellipse">
                <a:avLst/>
              </a:prstGeom>
              <a:solidFill>
                <a:srgbClr val="FF0000">
                  <a:alpha val="15000"/>
                </a:srgb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Forma livre 12"/>
            <p:cNvSpPr/>
            <p:nvPr/>
          </p:nvSpPr>
          <p:spPr>
            <a:xfrm>
              <a:off x="4648200" y="3286125"/>
              <a:ext cx="697706" cy="438150"/>
            </a:xfrm>
            <a:custGeom>
              <a:avLst/>
              <a:gdLst>
                <a:gd name="connsiteX0" fmla="*/ 0 w 697706"/>
                <a:gd name="connsiteY0" fmla="*/ 280988 h 438150"/>
                <a:gd name="connsiteX1" fmla="*/ 659606 w 697706"/>
                <a:gd name="connsiteY1" fmla="*/ 438150 h 438150"/>
                <a:gd name="connsiteX2" fmla="*/ 697706 w 697706"/>
                <a:gd name="connsiteY2" fmla="*/ 402431 h 438150"/>
                <a:gd name="connsiteX3" fmla="*/ 681038 w 697706"/>
                <a:gd name="connsiteY3" fmla="*/ 352425 h 438150"/>
                <a:gd name="connsiteX4" fmla="*/ 545306 w 697706"/>
                <a:gd name="connsiteY4" fmla="*/ 280988 h 438150"/>
                <a:gd name="connsiteX5" fmla="*/ 426244 w 697706"/>
                <a:gd name="connsiteY5" fmla="*/ 221456 h 438150"/>
                <a:gd name="connsiteX6" fmla="*/ 364331 w 697706"/>
                <a:gd name="connsiteY6" fmla="*/ 178594 h 438150"/>
                <a:gd name="connsiteX7" fmla="*/ 321469 w 697706"/>
                <a:gd name="connsiteY7" fmla="*/ 166688 h 438150"/>
                <a:gd name="connsiteX8" fmla="*/ 257175 w 697706"/>
                <a:gd name="connsiteY8" fmla="*/ 111919 h 438150"/>
                <a:gd name="connsiteX9" fmla="*/ 197644 w 697706"/>
                <a:gd name="connsiteY9" fmla="*/ 59531 h 438150"/>
                <a:gd name="connsiteX10" fmla="*/ 164306 w 697706"/>
                <a:gd name="connsiteY10" fmla="*/ 16669 h 438150"/>
                <a:gd name="connsiteX11" fmla="*/ 66675 w 697706"/>
                <a:gd name="connsiteY11" fmla="*/ 0 h 438150"/>
                <a:gd name="connsiteX12" fmla="*/ 26194 w 697706"/>
                <a:gd name="connsiteY12" fmla="*/ 164306 h 438150"/>
                <a:gd name="connsiteX13" fmla="*/ 23813 w 697706"/>
                <a:gd name="connsiteY13" fmla="*/ 209550 h 438150"/>
                <a:gd name="connsiteX14" fmla="*/ 0 w 697706"/>
                <a:gd name="connsiteY14" fmla="*/ 280988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7706" h="438150">
                  <a:moveTo>
                    <a:pt x="0" y="280988"/>
                  </a:moveTo>
                  <a:lnTo>
                    <a:pt x="659606" y="438150"/>
                  </a:lnTo>
                  <a:lnTo>
                    <a:pt x="697706" y="402431"/>
                  </a:lnTo>
                  <a:lnTo>
                    <a:pt x="681038" y="352425"/>
                  </a:lnTo>
                  <a:lnTo>
                    <a:pt x="545306" y="280988"/>
                  </a:lnTo>
                  <a:lnTo>
                    <a:pt x="426244" y="221456"/>
                  </a:lnTo>
                  <a:lnTo>
                    <a:pt x="364331" y="178594"/>
                  </a:lnTo>
                  <a:lnTo>
                    <a:pt x="321469" y="166688"/>
                  </a:lnTo>
                  <a:lnTo>
                    <a:pt x="257175" y="111919"/>
                  </a:lnTo>
                  <a:lnTo>
                    <a:pt x="197644" y="59531"/>
                  </a:lnTo>
                  <a:lnTo>
                    <a:pt x="164306" y="16669"/>
                  </a:lnTo>
                  <a:lnTo>
                    <a:pt x="66675" y="0"/>
                  </a:lnTo>
                  <a:lnTo>
                    <a:pt x="26194" y="164306"/>
                  </a:lnTo>
                  <a:lnTo>
                    <a:pt x="23813" y="209550"/>
                  </a:lnTo>
                  <a:lnTo>
                    <a:pt x="0" y="28098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127000" sx="102000" sy="102000" algn="ctr" rotWithShape="0">
                <a:srgbClr val="FFFF99">
                  <a:alpha val="6666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4716016" y="3212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</a:rPr>
              <a:t>ETAs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41376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pic>
        <p:nvPicPr>
          <p:cNvPr id="5" name="Imagem 4" descr="Sem título.png"/>
          <p:cNvPicPr>
            <a:picLocks noChangeAspect="1"/>
          </p:cNvPicPr>
          <p:nvPr/>
        </p:nvPicPr>
        <p:blipFill>
          <a:blip r:embed="rId3"/>
          <a:srcRect t="11095"/>
          <a:stretch>
            <a:fillRect/>
          </a:stretch>
        </p:blipFill>
        <p:spPr>
          <a:xfrm>
            <a:off x="429590" y="1734531"/>
            <a:ext cx="8111093" cy="477868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OBJETIVO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3400" y="1721288"/>
            <a:ext cx="8293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Objetivo do presente trabalho: remoção do </a:t>
            </a:r>
            <a:r>
              <a:rPr lang="pt-BR" u="sng" dirty="0" smtClean="0"/>
              <a:t>NITROGÊNIO AMONIACAL</a:t>
            </a:r>
          </a:p>
          <a:p>
            <a:pPr algn="just"/>
            <a:endParaRPr lang="pt-BR" dirty="0" smtClean="0"/>
          </a:p>
          <a:p>
            <a:pPr algn="just">
              <a:buFont typeface="Arial" pitchFamily="34" charset="0"/>
              <a:buChar char="•"/>
            </a:pPr>
            <a:r>
              <a:rPr lang="pt-BR" dirty="0" smtClean="0"/>
              <a:t> apresentar os resultados de investigação de amostra de água de um manancial poluído e contaminado, coletada na época de estiagem prolongada visando à oxidação de amônia com cloro (cloro do gerador de cloro HIDROGERON x hipoclorito de sódio comercial líquido).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CONCEITOS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3400" y="1485900"/>
            <a:ext cx="8370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REMOÇÃO DE NITROGÊNIO AMONIACAL</a:t>
            </a:r>
          </a:p>
          <a:p>
            <a:pPr algn="just"/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err="1" smtClean="0"/>
              <a:t>nitrificação-desnitrificação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cloração ao "</a:t>
            </a:r>
            <a:r>
              <a:rPr lang="pt-BR" dirty="0" err="1" smtClean="0"/>
              <a:t>break</a:t>
            </a:r>
            <a:r>
              <a:rPr lang="pt-BR" dirty="0" smtClean="0"/>
              <a:t> </a:t>
            </a:r>
            <a:r>
              <a:rPr lang="pt-BR" dirty="0" err="1" smtClean="0"/>
              <a:t>point</a:t>
            </a:r>
            <a:r>
              <a:rPr lang="pt-BR" dirty="0" smtClean="0"/>
              <a:t>”;</a:t>
            </a:r>
          </a:p>
          <a:p>
            <a:pPr>
              <a:buFont typeface="Arial" pitchFamily="34" charset="0"/>
              <a:buChar char="•"/>
            </a:pPr>
            <a:r>
              <a:rPr lang="pt-BR" dirty="0" err="1" smtClean="0"/>
              <a:t>cloração-descloração</a:t>
            </a:r>
            <a:r>
              <a:rPr lang="pt-BR" dirty="0" smtClean="0"/>
              <a:t> (formação e remoção de </a:t>
            </a:r>
            <a:r>
              <a:rPr lang="pt-BR" dirty="0" err="1" smtClean="0"/>
              <a:t>cloraminas</a:t>
            </a:r>
            <a:r>
              <a:rPr lang="pt-BR" dirty="0" smtClean="0"/>
              <a:t>);</a:t>
            </a:r>
          </a:p>
          <a:p>
            <a:pPr>
              <a:buFont typeface="Arial" pitchFamily="34" charset="0"/>
              <a:buChar char="•"/>
            </a:pPr>
            <a:r>
              <a:rPr lang="pt-BR" dirty="0" err="1" smtClean="0"/>
              <a:t>air</a:t>
            </a:r>
            <a:r>
              <a:rPr lang="pt-BR" dirty="0" smtClean="0"/>
              <a:t>/</a:t>
            </a:r>
            <a:r>
              <a:rPr lang="pt-BR" dirty="0" err="1" smtClean="0"/>
              <a:t>steam</a:t>
            </a:r>
            <a:r>
              <a:rPr lang="pt-BR" dirty="0" smtClean="0"/>
              <a:t> </a:t>
            </a:r>
            <a:r>
              <a:rPr lang="pt-BR" dirty="0" err="1" smtClean="0"/>
              <a:t>stripping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troca iônica (</a:t>
            </a:r>
            <a:r>
              <a:rPr lang="pt-BR" dirty="0" err="1" smtClean="0"/>
              <a:t>zeólitas</a:t>
            </a:r>
            <a:r>
              <a:rPr lang="pt-BR" dirty="0" smtClean="0"/>
              <a:t> – custo operacional elevado);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Membranas (osmose – custos implantação e operacional elevados);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Em </a:t>
            </a:r>
            <a:r>
              <a:rPr lang="pt-BR" dirty="0" err="1" smtClean="0"/>
              <a:t>ETAs</a:t>
            </a:r>
            <a:r>
              <a:rPr lang="pt-BR" dirty="0" smtClean="0"/>
              <a:t>, uma das alternativas é a cloração ao "</a:t>
            </a:r>
            <a:r>
              <a:rPr lang="pt-BR" dirty="0" err="1" smtClean="0"/>
              <a:t>break</a:t>
            </a:r>
            <a:r>
              <a:rPr lang="pt-BR" dirty="0" smtClean="0"/>
              <a:t> </a:t>
            </a:r>
            <a:r>
              <a:rPr lang="pt-BR" dirty="0" err="1" smtClean="0"/>
              <a:t>point</a:t>
            </a:r>
            <a:r>
              <a:rPr lang="pt-BR" dirty="0" smtClean="0"/>
              <a:t>", visto que na maioria delas existe a instalação de cloro, que é usado principalmente na desinfecção final da água.</a:t>
            </a:r>
          </a:p>
          <a:p>
            <a:r>
              <a:rPr lang="pt-BR" dirty="0" smtClean="0"/>
              <a:t> </a:t>
            </a:r>
          </a:p>
          <a:p>
            <a:r>
              <a:rPr lang="pt-BR" dirty="0" smtClean="0"/>
              <a:t> 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/>
          <p:cNvSpPr txBox="1">
            <a:spLocks/>
          </p:cNvSpPr>
          <p:nvPr/>
        </p:nvSpPr>
        <p:spPr bwMode="auto">
          <a:xfrm>
            <a:off x="674688" y="830244"/>
            <a:ext cx="82296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:: CONCEITOS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33400" y="1485900"/>
            <a:ext cx="829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CLORAÇÃO AO BREAK POINT</a:t>
            </a:r>
          </a:p>
          <a:p>
            <a:pPr algn="just"/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/>
              <a:t> 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5120456" y="2083324"/>
            <a:ext cx="3365500" cy="2933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 dosagem de cloro com a qual ocorre a oxidação de toda amônia é denominada "Dosagem ao “</a:t>
            </a:r>
            <a:r>
              <a:rPr lang="pt-BR" sz="2000" dirty="0" err="1" smtClean="0"/>
              <a:t>break</a:t>
            </a:r>
            <a:r>
              <a:rPr lang="pt-BR" sz="2000" dirty="0" smtClean="0"/>
              <a:t> </a:t>
            </a:r>
            <a:r>
              <a:rPr lang="pt-BR" sz="2000" dirty="0" err="1" smtClean="0"/>
              <a:t>point</a:t>
            </a:r>
            <a:r>
              <a:rPr lang="pt-BR" sz="2000" dirty="0" smtClean="0"/>
              <a:t>”, pois daí em diante, com aumento da dosagem de cloro aplicado, há aumento correspondente do cloro residual livre.</a:t>
            </a:r>
            <a:endParaRPr lang="pt-BR" sz="2000" dirty="0"/>
          </a:p>
        </p:txBody>
      </p:sp>
      <p:pic>
        <p:nvPicPr>
          <p:cNvPr id="34" name="Imagem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163" y="830244"/>
            <a:ext cx="4552361" cy="583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MATERIAL E MÉTODOS</a:t>
            </a:r>
            <a:endParaRPr lang="pt-BR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90500" y="1473200"/>
            <a:ext cx="808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COLETA E CARACTERIZAÇÃO DE AMOSTRA DE ÁGUA BRUTA PARA O ESTUDO</a:t>
            </a:r>
            <a:endParaRPr kumimoji="0" lang="pt-BR" sz="4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2100" y="2013972"/>
            <a:ext cx="801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 água de estudo foi coletada em agosto de 2014, mês considerado típico de estiagem. Nesta ocasião, a vazão do rio atingiu valores próximos a 8 </a:t>
            </a:r>
            <a:r>
              <a:rPr lang="pt-BR" sz="2000" dirty="0" err="1" smtClean="0"/>
              <a:t>m³</a:t>
            </a:r>
            <a:r>
              <a:rPr lang="pt-BR" sz="2000" dirty="0" smtClean="0"/>
              <a:t>/s, muito abaixo da faixa observada em anos anteriores, de 30 a 60 m</a:t>
            </a:r>
            <a:r>
              <a:rPr lang="pt-BR" sz="2000" baseline="30000" dirty="0" smtClean="0"/>
              <a:t>3</a:t>
            </a:r>
            <a:r>
              <a:rPr lang="pt-BR" sz="2000" dirty="0" smtClean="0"/>
              <a:t>/s.</a:t>
            </a:r>
            <a:endParaRPr lang="pt-BR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3198813"/>
            <a:ext cx="7504112" cy="311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MATERIAL E MÉTODOS</a:t>
            </a:r>
            <a:endParaRPr lang="pt-BR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42900" y="1330310"/>
            <a:ext cx="1377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dirty="0" smtClean="0">
                <a:latin typeface="+mn-lt"/>
                <a:cs typeface="Arial" pitchFamily="34" charset="0"/>
              </a:rPr>
              <a:t>OXIDANTES</a:t>
            </a:r>
            <a:endParaRPr kumimoji="0" lang="pt-BR" sz="4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54001" y="1730420"/>
            <a:ext cx="8636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Hipoclorito de Sódio Comercial: </a:t>
            </a:r>
            <a:r>
              <a:rPr lang="pt-BR" sz="2000" dirty="0" smtClean="0">
                <a:latin typeface="+mn-lt"/>
                <a:ea typeface="Times New Roman" pitchFamily="18" charset="0"/>
                <a:cs typeface="Arial" pitchFamily="34" charset="0"/>
              </a:rPr>
              <a:t>solução do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produto comercial líquido, 12%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NaClO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produzido pela SUZANIL Produtos Químicos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Ltda</a:t>
            </a:r>
            <a:r>
              <a:rPr lang="pt-BR" sz="2000" dirty="0" smtClean="0"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pt-BR" sz="2000" dirty="0" smtClean="0"/>
              <a:t>CLORO DO GERADOR DE CLORO HIDROGERON: solução de cloro produzida no gerador Hidrogeron;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5" name="Imagem 4" descr="IMG_2455.JPG"/>
          <p:cNvPicPr/>
          <p:nvPr/>
        </p:nvPicPr>
        <p:blipFill>
          <a:blip r:embed="rId3"/>
          <a:srcRect t="7246" b="18427"/>
          <a:stretch>
            <a:fillRect/>
          </a:stretch>
        </p:blipFill>
        <p:spPr>
          <a:xfrm>
            <a:off x="3082771" y="3295647"/>
            <a:ext cx="2337435" cy="30940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55679" y="645571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smtClean="0"/>
              <a:t>Foto do gerador de cloro Hidrogeron HG 1000</a:t>
            </a:r>
            <a:endParaRPr lang="pt-BR" sz="16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MATERIAL E MÉTODOS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74688" y="1359944"/>
          <a:ext cx="7668034" cy="5317974"/>
        </p:xfrm>
        <a:graphic>
          <a:graphicData uri="http://schemas.openxmlformats.org/drawingml/2006/table">
            <a:tbl>
              <a:tblPr/>
              <a:tblGrid>
                <a:gridCol w="2733876"/>
                <a:gridCol w="980083"/>
                <a:gridCol w="2558104"/>
                <a:gridCol w="1395971"/>
              </a:tblGrid>
              <a:tr h="399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Parâmetro/Equipamento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Unidade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Método           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Limite de detecção (LDM)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Carbono Orgânico Total/ Analisador de Carbono Orgânico Total TOC-L – marca SHIMADZU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Espectrofotométrico Infravermelho não Dispersivo - NPOC 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0,001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Cor Aparente/ Espectrofotômetro de leitura direta, modelos DR/2000, marca Hach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Espectrofotométrico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Ferro/ Espectrofotômetro de absorção atômica, modelo AA – Analyst 700 - marca Perkin Elmer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 Fe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EAA-Chama ar e acetileno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0,01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8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Manganês/ Espectrofotômetro de absorção atômica, modelo AA – Analyst 700 - marca Perkin Elmer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 Mn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EAA- Chama ar e acetileno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0,01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8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Alumínio/ Espectrofotômetro de absorção atômica, modelo AA – Analyst 700 - marca Perkin Elmer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 Al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EAA-Forno de grafite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0,001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pH/ pHmetro (potenciômetro), modelo 230 - marca Orion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Adimensional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Potenciométrico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0 - 14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Turbidez/ Turbidímetro nefelométrico, modelo 2100P - marca Hach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uT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Neftelorimétrico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Nitrogênio Amoniacal/ Espectrofotômetro de leitura direta, modelo DR/2000, marca Hach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 NH</a:t>
                      </a:r>
                      <a:r>
                        <a:rPr lang="pt-BR" sz="1050" baseline="-25000"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pt-BR" sz="105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Destilação prévia Espectrofotométrico com reagente de Nessler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0,001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Cloro livre/ Espectrofotômetro de leitura direta, modelo DR/2000, marca Hach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mg/L Cl</a:t>
                      </a:r>
                      <a:r>
                        <a:rPr lang="pt-BR" sz="1050" baseline="-25000"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pt-BR" sz="105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Espectrofotométrico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>
                          <a:latin typeface="Calibri"/>
                          <a:ea typeface="MS Mincho"/>
                          <a:cs typeface="Times New Roman"/>
                        </a:rPr>
                        <a:t>0,1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Cloro total/ Espectrofotômetro de leitura direta, modelos DR/2000, marca </a:t>
                      </a:r>
                      <a:r>
                        <a:rPr lang="pt-BR" sz="1050" dirty="0" err="1">
                          <a:latin typeface="Calibri"/>
                          <a:ea typeface="MS Mincho"/>
                          <a:cs typeface="Times New Roman"/>
                        </a:rPr>
                        <a:t>Hach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/L Cl</a:t>
                      </a:r>
                      <a:r>
                        <a:rPr lang="pt-BR" sz="1050" baseline="-25000" dirty="0"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Espectrofotométrico (*)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0,1</a:t>
                      </a: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2112">
                <a:tc>
                  <a:txBody>
                    <a:bodyPr/>
                    <a:lstStyle/>
                    <a:p>
                      <a:pPr algn="ctr"/>
                      <a:r>
                        <a:rPr lang="pt-BR" sz="1050" kern="12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Coliformes totais e </a:t>
                      </a:r>
                      <a:r>
                        <a:rPr lang="pt-BR" sz="1050" i="1" kern="1200" dirty="0" err="1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</a:t>
                      </a:r>
                      <a:r>
                        <a:rPr lang="pt-BR" sz="1050" i="1" kern="12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. </a:t>
                      </a:r>
                      <a:r>
                        <a:rPr lang="pt-BR" sz="1050" i="1" kern="1200" dirty="0" err="1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Coli</a:t>
                      </a:r>
                      <a:endParaRPr lang="pt-BR" sz="1050" i="1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kern="12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UFC/100 mL</a:t>
                      </a:r>
                      <a:endParaRPr lang="pt-BR" sz="105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kern="12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Método da membrana filtrante</a:t>
                      </a:r>
                      <a:endParaRPr lang="pt-BR" sz="105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kern="12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pt-BR" sz="1050" kern="12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7156" marR="7156" marT="715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446088" y="888446"/>
            <a:ext cx="8229600" cy="500066"/>
          </a:xfrm>
        </p:spPr>
        <p:txBody>
          <a:bodyPr/>
          <a:lstStyle/>
          <a:p>
            <a:r>
              <a:rPr lang="pt-BR" dirty="0" smtClean="0"/>
              <a:t>CONTEXTUALIZAÇÃO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1500" y="1368385"/>
            <a:ext cx="8386099" cy="1498640"/>
          </a:xfrm>
        </p:spPr>
        <p:txBody>
          <a:bodyPr/>
          <a:lstStyle/>
          <a:p>
            <a:r>
              <a:rPr lang="pt-BR" sz="2800" dirty="0" err="1" smtClean="0"/>
              <a:t>Consequências</a:t>
            </a:r>
            <a:r>
              <a:rPr lang="pt-BR" sz="2800" dirty="0" smtClean="0"/>
              <a:t> da e</a:t>
            </a:r>
            <a:r>
              <a:rPr sz="2800" smtClean="0"/>
              <a:t>stiagem prolongada 2014: piora significativa da qualidade da água dos mananciais: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l="28246" t="5000"/>
          <a:stretch>
            <a:fillRect/>
          </a:stretch>
        </p:blipFill>
        <p:spPr bwMode="auto">
          <a:xfrm>
            <a:off x="4533900" y="2954022"/>
            <a:ext cx="4243388" cy="297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215900" y="2918411"/>
            <a:ext cx="502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+mn-lt"/>
              </a:rPr>
              <a:t> Concentrações elevadas  de nitrogênio amoniacal;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+mn-lt"/>
              </a:rPr>
              <a:t> Concentrações elevadas  de carbono orgânico total;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+mn-lt"/>
              </a:rPr>
              <a:t> Concentrações elevadas de metais;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+mn-lt"/>
              </a:rPr>
              <a:t> Aumento da densidade de organismos patogênicos.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MATERIAL E MÉTODOS</a:t>
            </a:r>
            <a:endParaRPr lang="pt-BR" dirty="0"/>
          </a:p>
        </p:txBody>
      </p:sp>
      <p:pic>
        <p:nvPicPr>
          <p:cNvPr id="6" name="Imagem 5" descr="H:\HIDROSAN-PROJETOS\PROJETOS-2015\01 - Aguas Joinville\04 - Desenvolvimento\ETAPA1_Atividade4\Fotos tratabilidade água II\fotos ensaios\pré\IMG_358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6158" y="1509423"/>
            <a:ext cx="2687287" cy="20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20140806_134851.jpg"/>
          <p:cNvPicPr/>
          <p:nvPr/>
        </p:nvPicPr>
        <p:blipFill>
          <a:blip r:embed="rId4" cstate="print"/>
          <a:srcRect b="17468"/>
          <a:stretch>
            <a:fillRect/>
          </a:stretch>
        </p:blipFill>
        <p:spPr>
          <a:xfrm>
            <a:off x="674688" y="3863252"/>
            <a:ext cx="3950671" cy="2339589"/>
          </a:xfrm>
          <a:prstGeom prst="rect">
            <a:avLst/>
          </a:prstGeom>
        </p:spPr>
      </p:pic>
      <p:pic>
        <p:nvPicPr>
          <p:cNvPr id="8" name="Imagem 7" descr="Apresentação5.emf"/>
          <p:cNvPicPr>
            <a:picLocks noChangeAspect="1"/>
          </p:cNvPicPr>
          <p:nvPr/>
        </p:nvPicPr>
        <p:blipFill>
          <a:blip r:embed="rId5" cstate="print"/>
          <a:srcRect t="9148" r="44115" b="28671"/>
          <a:stretch>
            <a:fillRect/>
          </a:stretch>
        </p:blipFill>
        <p:spPr>
          <a:xfrm>
            <a:off x="5125290" y="2330230"/>
            <a:ext cx="3537352" cy="295292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MATERIAL E MÉTODOS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74688" y="1545996"/>
            <a:ext cx="7931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pt-BR" sz="2000" dirty="0" smtClean="0"/>
              <a:t>Série I: ensaios de demanda de cloro do gerador de cloro HIDROGERON na pré-cloração;</a:t>
            </a:r>
          </a:p>
          <a:p>
            <a:pPr lvl="0">
              <a:buFont typeface="Wingdings" pitchFamily="2" charset="2"/>
              <a:buChar char="ü"/>
            </a:pPr>
            <a:endParaRPr lang="pt-BR" sz="2000" dirty="0" smtClean="0"/>
          </a:p>
          <a:p>
            <a:pPr lvl="0">
              <a:buFont typeface="Wingdings" pitchFamily="2" charset="2"/>
              <a:buChar char="ü"/>
            </a:pPr>
            <a:r>
              <a:rPr lang="pt-BR" sz="2000" dirty="0" smtClean="0"/>
              <a:t>Série II: ensaios de demanda hipoclorito de sódio líquido comercial na pré-cloração;</a:t>
            </a:r>
          </a:p>
          <a:p>
            <a:pPr lvl="0">
              <a:buFont typeface="Wingdings" pitchFamily="2" charset="2"/>
              <a:buChar char="ü"/>
            </a:pPr>
            <a:endParaRPr lang="pt-BR" sz="2000" dirty="0" smtClean="0"/>
          </a:p>
          <a:p>
            <a:pPr lvl="0">
              <a:buFont typeface="Wingdings" pitchFamily="2" charset="2"/>
              <a:buChar char="ü"/>
            </a:pPr>
            <a:r>
              <a:rPr lang="pt-BR" sz="2000" dirty="0" smtClean="0"/>
              <a:t>Série III: ensaios de coagulação, floculação, sedimentação e filtração para definição das condições de coagulação;</a:t>
            </a:r>
          </a:p>
          <a:p>
            <a:pPr lvl="0">
              <a:buFont typeface="Wingdings" pitchFamily="2" charset="2"/>
              <a:buChar char="ü"/>
            </a:pPr>
            <a:endParaRPr lang="pt-BR" sz="2000" dirty="0" smtClean="0"/>
          </a:p>
          <a:p>
            <a:pPr lvl="0">
              <a:buFont typeface="Wingdings" pitchFamily="2" charset="2"/>
              <a:buChar char="ü"/>
            </a:pPr>
            <a:r>
              <a:rPr lang="pt-BR" sz="2000" dirty="0" smtClean="0"/>
              <a:t>Série IV: ensaios em ciclo completo com pré-oxidação com cloro (cloro do gerador de cloro HIDROGERON e hipoclorito de sódio líquido comercial), adsorção em CAP, coagulação, floculação, sedimentação e filtração; </a:t>
            </a:r>
          </a:p>
          <a:p>
            <a:pPr lvl="0">
              <a:buFont typeface="Wingdings" pitchFamily="2" charset="2"/>
              <a:buChar char="ü"/>
            </a:pPr>
            <a:endParaRPr lang="pt-BR" sz="2000" dirty="0" smtClean="0"/>
          </a:p>
          <a:p>
            <a:pPr lvl="0">
              <a:buFont typeface="Wingdings" pitchFamily="2" charset="2"/>
              <a:buChar char="ü"/>
            </a:pPr>
            <a:r>
              <a:rPr lang="pt-BR" sz="2000" dirty="0" smtClean="0"/>
              <a:t>Série V: ensaios de demanda de cloro do gerador de cloro HIDROGERON e de hipoclorito de sódio líquido comercial  na pós-cloração.</a:t>
            </a:r>
            <a:endParaRPr lang="pt-BR" sz="2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47972" y="1630837"/>
          <a:ext cx="7234493" cy="3955096"/>
        </p:xfrm>
        <a:graphic>
          <a:graphicData uri="http://schemas.openxmlformats.org/drawingml/2006/table">
            <a:tbl>
              <a:tblPr/>
              <a:tblGrid>
                <a:gridCol w="3490389"/>
                <a:gridCol w="1587923"/>
                <a:gridCol w="2156181"/>
              </a:tblGrid>
              <a:tr h="349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/>
                          <a:ea typeface="MS Mincho"/>
                          <a:cs typeface="Times New Roman"/>
                        </a:rPr>
                        <a:t>Parâmetro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/>
                          <a:ea typeface="MS Mincho"/>
                          <a:cs typeface="Times New Roman"/>
                        </a:rPr>
                        <a:t>Unidade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/>
                          <a:ea typeface="MS Mincho"/>
                          <a:cs typeface="Times New Roman"/>
                        </a:rPr>
                        <a:t>Resultados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pH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admensional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7,52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Cor aparente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239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Cor verdadeira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111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Turbidez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uT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19,2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Condutividade Elétrica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µS/cm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566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Dureza 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 CaCO</a:t>
                      </a:r>
                      <a:r>
                        <a:rPr lang="pt-BR" sz="1400" baseline="-25000"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pt-BR" sz="14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Alcalinidade Bicarbonato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 CaCO</a:t>
                      </a:r>
                      <a:r>
                        <a:rPr lang="pt-BR" sz="1400" baseline="-25000"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pt-BR" sz="14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218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Nitrogênio Amoniacal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/L NH</a:t>
                      </a:r>
                      <a:r>
                        <a:rPr lang="pt-BR" sz="1400" baseline="-25000" dirty="0"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pt-BR" sz="14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8,5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Oxigênio Consumido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/L O</a:t>
                      </a:r>
                      <a:r>
                        <a:rPr lang="pt-BR" sz="1400" baseline="-25000" dirty="0"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17,6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Sólidos Totais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873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Sólidos Suspensos Totais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Sólidos Dissolvidos Totais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853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COT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mg/L 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16,85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Coliformes Totais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NMP/100mL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4,0 x10</a:t>
                      </a:r>
                      <a:r>
                        <a:rPr lang="pt-BR" sz="1400" baseline="30000"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pt-BR" sz="14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Calibri"/>
                          <a:ea typeface="MS Mincho"/>
                          <a:cs typeface="Times New Roman"/>
                        </a:rPr>
                        <a:t>E</a:t>
                      </a: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. </a:t>
                      </a:r>
                      <a:r>
                        <a:rPr lang="pt-BR" sz="1400" dirty="0" err="1" smtClean="0">
                          <a:latin typeface="Calibri"/>
                          <a:ea typeface="MS Mincho"/>
                          <a:cs typeface="Times New Roman"/>
                        </a:rPr>
                        <a:t>coli</a:t>
                      </a:r>
                      <a:endParaRPr lang="pt-BR" sz="14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latin typeface="Calibri"/>
                          <a:ea typeface="MS Mincho"/>
                          <a:cs typeface="Times New Roman"/>
                        </a:rPr>
                        <a:t>NMP/100mL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Calibri"/>
                          <a:ea typeface="MS Mincho"/>
                          <a:cs typeface="Times New Roman"/>
                        </a:rPr>
                        <a:t>1,3 x10</a:t>
                      </a:r>
                      <a:r>
                        <a:rPr lang="pt-BR" sz="1400" baseline="30000" dirty="0"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pt-BR" sz="14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550708" y="5797485"/>
            <a:ext cx="6141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/>
              <a:t>Os valores encontrados são típicos de mananciais que recebem efluentes domésticos e industriais não tratados.</a:t>
            </a:r>
            <a:endParaRPr lang="pt-BR" sz="1800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78" y="1151202"/>
            <a:ext cx="4656841" cy="28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8016" y="3711804"/>
            <a:ext cx="4754072" cy="295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5128183" y="2040308"/>
            <a:ext cx="3553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1800" b="1" dirty="0" smtClean="0"/>
              <a:t> Séries I e II: Demanda de cloro – Breakpoint na pré-oxidação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2549" y="4531709"/>
            <a:ext cx="3654638" cy="16106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Dosagem HIDROGERON = 110,5 </a:t>
            </a:r>
            <a:r>
              <a:rPr lang="pt-BR" sz="1400" dirty="0" err="1" smtClean="0"/>
              <a:t>mg</a:t>
            </a:r>
            <a:r>
              <a:rPr lang="pt-BR" sz="1400" dirty="0" smtClean="0"/>
              <a:t>/L Cl</a:t>
            </a:r>
            <a:r>
              <a:rPr lang="pt-BR" sz="1400" baseline="-25000" dirty="0" smtClean="0"/>
              <a:t>2</a:t>
            </a:r>
          </a:p>
          <a:p>
            <a:pPr algn="ctr"/>
            <a:r>
              <a:rPr lang="pt-BR" sz="1800" baseline="-25000" dirty="0" smtClean="0"/>
              <a:t> (15% inferior)</a:t>
            </a:r>
          </a:p>
          <a:p>
            <a:pPr algn="ctr"/>
            <a:r>
              <a:rPr lang="pt-BR" sz="4400" baseline="-25000" dirty="0" smtClean="0"/>
              <a:t>X</a:t>
            </a:r>
          </a:p>
          <a:p>
            <a:pPr algn="ctr"/>
            <a:endParaRPr lang="pt-BR" sz="4400" baseline="-25000" dirty="0" smtClean="0"/>
          </a:p>
          <a:p>
            <a:pPr algn="ctr"/>
            <a:r>
              <a:rPr lang="pt-BR" sz="1400" dirty="0" smtClean="0"/>
              <a:t>Dosagem HIP. COMERCIAL = 129,6 </a:t>
            </a:r>
            <a:r>
              <a:rPr lang="pt-BR" sz="1400" dirty="0" err="1" smtClean="0"/>
              <a:t>mg</a:t>
            </a:r>
            <a:r>
              <a:rPr lang="pt-BR" sz="1400" dirty="0" smtClean="0"/>
              <a:t>/L Cl</a:t>
            </a:r>
            <a:r>
              <a:rPr lang="pt-BR" sz="1400" baseline="-25000" dirty="0" smtClean="0"/>
              <a:t>2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097" name="Imagem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54" y="1876818"/>
            <a:ext cx="4494737" cy="288372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21792" y="4741088"/>
            <a:ext cx="31768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Turbidez remanescente em função da dosagem de PAC e do pH de coagulação para a velocidade de sedimentação de 1,5 cm/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min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3060" y="1236040"/>
            <a:ext cx="807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/>
              <a:t>Série III: Ensaios de coagulação, floculação, sedimentação e filtração para definição das condições de coagulação</a:t>
            </a:r>
            <a:endParaRPr lang="pt-BR" sz="18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4058" r="4621" b="5102"/>
          <a:stretch>
            <a:fillRect/>
          </a:stretch>
        </p:blipFill>
        <p:spPr bwMode="auto">
          <a:xfrm>
            <a:off x="4006392" y="3874442"/>
            <a:ext cx="5094668" cy="28657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Seta para baixo 7"/>
          <p:cNvSpPr/>
          <p:nvPr/>
        </p:nvSpPr>
        <p:spPr>
          <a:xfrm>
            <a:off x="8521831" y="3459637"/>
            <a:ext cx="382457" cy="857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443060" y="1461155"/>
            <a:ext cx="814475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 smtClean="0"/>
              <a:t>Série IV: Ensaios em ciclo completo com pré-oxidação com cloro, adsorção em CAP, coagulação, floculação, sedimentação e filtração</a:t>
            </a:r>
          </a:p>
          <a:p>
            <a:endParaRPr lang="pt-BR" sz="1800" b="1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Pré-oxidação: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Tc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= 15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min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;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Gc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= 100 s</a:t>
            </a:r>
            <a:r>
              <a:rPr kumimoji="0" lang="pt-BR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-1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; 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Dosagem de cloro do gerador de cloro HIDROGERON ao </a:t>
            </a:r>
            <a:r>
              <a:rPr kumimoji="0" lang="pt-BR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Break</a:t>
            </a:r>
            <a:r>
              <a:rPr kumimoji="0" lang="pt-B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pt-BR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Point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               (jarros 1, 2 e 3): 110,5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mg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Cl</a:t>
            </a:r>
            <a:r>
              <a:rPr kumimoji="0" lang="pt-BR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2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/L;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Dosagem de hipoclorito de sódio líquido comercial ao </a:t>
            </a:r>
            <a:r>
              <a:rPr kumimoji="0" lang="pt-BR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Break</a:t>
            </a:r>
            <a:r>
              <a:rPr kumimoji="0" lang="pt-B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pt-BR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Point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               (jarros 4, 5 e 6): 129,6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mg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Cl</a:t>
            </a:r>
            <a:r>
              <a:rPr kumimoji="0" lang="pt-BR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2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/L;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Adsorção em CAP:  5 s antes do início da mistura rápida; Dosagens de 50 e 150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mg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/L de CAP (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Madecarbo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, NI</a:t>
            </a:r>
            <a:r>
              <a:rPr kumimoji="0" lang="pt-B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&gt; 800 </a:t>
            </a:r>
            <a:r>
              <a:rPr kumimoji="0" lang="pt-BR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mg</a:t>
            </a:r>
            <a:r>
              <a:rPr kumimoji="0" lang="pt-B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/g);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Coagulante: PAC (dosagem referentes ao produto comercial líquido) = 360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mg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/L;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Mistura rápida: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Gmr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= 300 s</a:t>
            </a:r>
            <a:r>
              <a:rPr kumimoji="0" lang="pt-BR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-1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e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Tmr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= 10 s;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Floculação: Gf = 25 s</a:t>
            </a:r>
            <a:r>
              <a:rPr kumimoji="0" lang="pt-BR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-1 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e Tf = 16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min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;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Sedimentação: Vs1 = 3,0 cm/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min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, Vs2 = 1,5 cm/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min</a:t>
            </a:r>
            <a:r>
              <a:rPr lang="pt-BR" sz="1800" dirty="0" smtClean="0">
                <a:ea typeface="MS Mincho" pitchFamily="49" charset="-128"/>
                <a:cs typeface="Calibri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BR" sz="1800" dirty="0" smtClean="0">
                <a:ea typeface="MS Mincho" pitchFamily="49" charset="-128"/>
                <a:cs typeface="Calibri" pitchFamily="34" charset="0"/>
              </a:rPr>
              <a:t>Filtração: </a:t>
            </a:r>
            <a:r>
              <a:rPr lang="pt-BR" sz="1800" dirty="0" err="1" smtClean="0">
                <a:ea typeface="MS Mincho" pitchFamily="49" charset="-128"/>
                <a:cs typeface="Calibri" pitchFamily="34" charset="0"/>
              </a:rPr>
              <a:t>FLAs</a:t>
            </a:r>
            <a:r>
              <a:rPr lang="pt-BR" sz="1800" dirty="0" smtClean="0">
                <a:ea typeface="MS Mincho" pitchFamily="49" charset="-128"/>
                <a:cs typeface="Calibri" pitchFamily="34" charset="0"/>
              </a:rPr>
              <a:t> com areia de 0,30 a 0,59 mm;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Parâmetros:  Amostra de água coagulada: pH de coagulação; Amostra de água decantada: turbidez e cor aparente; Amostra de água filtrada: turbidez, cor aparente, COT, metais (alumínio, ferro, manganês) e nitrogênio amoniacal.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14432" y="2325783"/>
          <a:ext cx="8389858" cy="3761281"/>
        </p:xfrm>
        <a:graphic>
          <a:graphicData uri="http://schemas.openxmlformats.org/drawingml/2006/table">
            <a:tbl>
              <a:tblPr/>
              <a:tblGrid>
                <a:gridCol w="915895"/>
                <a:gridCol w="701837"/>
                <a:gridCol w="617615"/>
                <a:gridCol w="669082"/>
                <a:gridCol w="669082"/>
                <a:gridCol w="513510"/>
                <a:gridCol w="513510"/>
                <a:gridCol w="513510"/>
                <a:gridCol w="495379"/>
                <a:gridCol w="491870"/>
                <a:gridCol w="491870"/>
                <a:gridCol w="392443"/>
                <a:gridCol w="392443"/>
                <a:gridCol w="505906"/>
                <a:gridCol w="505906"/>
              </a:tblGrid>
              <a:tr h="50637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MS Mincho"/>
                          <a:cs typeface="Times New Roman"/>
                        </a:rPr>
                        <a:t>Ensaio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MS Mincho"/>
                          <a:cs typeface="Times New Roman"/>
                        </a:rPr>
                        <a:t>Dosagens aplicadas na pré-oxidação/adsorção/coagulação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pH coagulação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Água decantada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Água filtrada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8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Cloro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(mg Cl</a:t>
                      </a:r>
                      <a:r>
                        <a:rPr lang="pt-BR" sz="1200" baseline="-25000"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/L)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CAP (mg/L)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PAC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(mg/L)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Vs1 = 3,0 cm/min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Vs2 = 1,5 cm/min</a:t>
                      </a: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Turbidez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uT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)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Cor aparente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Fe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/L)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Mn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/L)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Al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/L)</a:t>
                      </a:r>
                      <a:endParaRPr lang="pt-BR" sz="105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COT (</a:t>
                      </a:r>
                      <a:r>
                        <a:rPr lang="pt-BR" sz="1050" dirty="0" err="1">
                          <a:latin typeface="Calibri"/>
                          <a:ea typeface="MS Mincho"/>
                          <a:cs typeface="Times New Roman"/>
                        </a:rPr>
                        <a:t>mg</a:t>
                      </a:r>
                      <a:r>
                        <a:rPr lang="pt-BR" sz="1050" dirty="0">
                          <a:latin typeface="Calibri"/>
                          <a:ea typeface="MS Mincho"/>
                          <a:cs typeface="Times New Roman"/>
                        </a:rPr>
                        <a:t>/L)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117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Cor aparente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  <a:endParaRPr lang="pt-BR" sz="1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Turbidez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uT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)</a:t>
                      </a:r>
                      <a:endParaRPr lang="pt-BR" sz="1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Cor aparente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uH</a:t>
                      </a:r>
                      <a:endParaRPr lang="pt-BR" sz="1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Turbidez (</a:t>
                      </a:r>
                      <a:r>
                        <a:rPr lang="pt-BR" sz="900" dirty="0" err="1">
                          <a:latin typeface="Calibri"/>
                          <a:ea typeface="MS Mincho"/>
                          <a:cs typeface="Times New Roman"/>
                        </a:rPr>
                        <a:t>uT</a:t>
                      </a:r>
                      <a:r>
                        <a:rPr lang="pt-BR" sz="900" dirty="0">
                          <a:latin typeface="Calibri"/>
                          <a:ea typeface="MS Mincho"/>
                          <a:cs typeface="Times New Roman"/>
                        </a:rPr>
                        <a:t>)</a:t>
                      </a:r>
                      <a:endParaRPr lang="pt-BR" sz="1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11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GERADOR DE CLORO HIDROGERON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Dosagem ao </a:t>
                      </a:r>
                      <a:r>
                        <a:rPr lang="pt-BR" sz="1200" i="1">
                          <a:latin typeface="Calibri"/>
                          <a:ea typeface="MS Mincho"/>
                          <a:cs typeface="Times New Roman"/>
                        </a:rPr>
                        <a:t>Break Point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110,5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6,56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44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6,78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27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3,66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0,51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0,02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10,76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110,5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50,0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6,54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5,50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2,88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0,47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9,90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23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110,5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150,0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6,55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38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5,83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29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3,76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0,49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7,94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1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HIPOCLORITO DE SÓDIO LÍQUIDO COMERCIAL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/>
                          <a:ea typeface="MS Mincho"/>
                          <a:cs typeface="Times New Roman"/>
                        </a:rPr>
                        <a:t>Dosagem ao </a:t>
                      </a:r>
                      <a:r>
                        <a:rPr lang="pt-BR" sz="1200" i="1">
                          <a:latin typeface="Calibri"/>
                          <a:ea typeface="MS Mincho"/>
                          <a:cs typeface="Times New Roman"/>
                        </a:rPr>
                        <a:t>Break Point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129,6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6,79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22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4,34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2,64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0,50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11,16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1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129,6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50,0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6,71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28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5,50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14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2,60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0,47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9,92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8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129,6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150,0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360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6,72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35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6,20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16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2,51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0,46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&lt;1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latin typeface="Calibri"/>
                          <a:ea typeface="MS Mincho"/>
                          <a:cs typeface="Times New Roman"/>
                        </a:rPr>
                        <a:t>&lt;0,01</a:t>
                      </a:r>
                      <a:endParaRPr lang="pt-BR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Calibri"/>
                          <a:ea typeface="MS Mincho"/>
                          <a:cs typeface="Times New Roman"/>
                        </a:rPr>
                        <a:t>8,68</a:t>
                      </a:r>
                      <a:endParaRPr lang="pt-BR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1317" marR="31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514432" y="1446420"/>
            <a:ext cx="8055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/>
              <a:t>Série IV: Ensaios em ciclo completo com pré-oxidação com cloro, adsorção em CAP, coagulação, floculação, sedimentação e filtração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8379079" y="1896863"/>
            <a:ext cx="382457" cy="857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11390"/>
            <a:ext cx="8229600" cy="500066"/>
          </a:xfrm>
        </p:spPr>
        <p:txBody>
          <a:bodyPr/>
          <a:lstStyle/>
          <a:p>
            <a:r>
              <a:rPr lang="pt-BR" dirty="0" smtClean="0"/>
              <a:t>:: RESULTADOS E DISCUSSÃO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514680" y="1907185"/>
            <a:ext cx="3389607" cy="107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/>
              <a:t>Série V: Demanda de cloro do gerador de cloro HIDROGERON e de </a:t>
            </a:r>
            <a:r>
              <a:rPr lang="pt-BR" sz="1400" b="1" dirty="0" smtClean="0"/>
              <a:t>hipoclorito</a:t>
            </a:r>
            <a:r>
              <a:rPr lang="pt-BR" sz="1600" b="1" dirty="0" smtClean="0"/>
              <a:t> de sódio líquido comercial na pós-cloração</a:t>
            </a:r>
            <a:endParaRPr lang="pt-BR" sz="1600" b="1" dirty="0"/>
          </a:p>
        </p:txBody>
      </p:sp>
      <p:pic>
        <p:nvPicPr>
          <p:cNvPr id="5" name="Imagem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042" y="1197204"/>
            <a:ext cx="4953114" cy="31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7476" y="4072378"/>
            <a:ext cx="4826524" cy="278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36595" y="4845377"/>
            <a:ext cx="3654638" cy="13747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Dosagem HIDROGERON = 93,0 </a:t>
            </a:r>
            <a:r>
              <a:rPr lang="pt-BR" sz="1400" dirty="0" err="1" smtClean="0"/>
              <a:t>mg</a:t>
            </a:r>
            <a:r>
              <a:rPr lang="pt-BR" sz="1400" dirty="0" smtClean="0"/>
              <a:t>/L Cl</a:t>
            </a:r>
            <a:r>
              <a:rPr lang="pt-BR" sz="1400" baseline="-25000" dirty="0" smtClean="0"/>
              <a:t>2</a:t>
            </a:r>
          </a:p>
          <a:p>
            <a:pPr algn="ctr"/>
            <a:r>
              <a:rPr lang="pt-BR" sz="1800" baseline="-25000" dirty="0" smtClean="0"/>
              <a:t> (23% inferior)</a:t>
            </a:r>
          </a:p>
          <a:p>
            <a:pPr algn="ctr"/>
            <a:r>
              <a:rPr lang="pt-BR" sz="4400" baseline="-25000" dirty="0" smtClean="0"/>
              <a:t>X</a:t>
            </a:r>
          </a:p>
          <a:p>
            <a:pPr algn="ctr"/>
            <a:endParaRPr lang="pt-BR" sz="1400" dirty="0" smtClean="0"/>
          </a:p>
          <a:p>
            <a:pPr algn="ctr"/>
            <a:r>
              <a:rPr lang="pt-BR" sz="1400" dirty="0" smtClean="0"/>
              <a:t>Dosagem HIP. COMERCIAL = 120,0 </a:t>
            </a:r>
            <a:r>
              <a:rPr lang="pt-BR" sz="1400" dirty="0" err="1" smtClean="0"/>
              <a:t>mg</a:t>
            </a:r>
            <a:r>
              <a:rPr lang="pt-BR" sz="1400" dirty="0" smtClean="0"/>
              <a:t>/L Cl</a:t>
            </a:r>
            <a:r>
              <a:rPr lang="pt-BR" sz="1400" baseline="-25000" dirty="0" smtClean="0"/>
              <a:t>2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30244"/>
            <a:ext cx="8229600" cy="500066"/>
          </a:xfrm>
        </p:spPr>
        <p:txBody>
          <a:bodyPr/>
          <a:lstStyle/>
          <a:p>
            <a:r>
              <a:rPr lang="pt-BR" dirty="0" smtClean="0"/>
              <a:t>:: CONCLUSÕES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74687" y="1330310"/>
            <a:ext cx="81016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Os resultados obtidos mostraram que com o emprego do gerador de cloro HIDROGERON houve </a:t>
            </a:r>
            <a:r>
              <a:rPr lang="pt-BR" u="sng" dirty="0" smtClean="0"/>
              <a:t>redução das demandas de cloro da ordem de 15% na etapa de pré-oxidação e </a:t>
            </a:r>
            <a:r>
              <a:rPr lang="pt-BR" u="sng" smtClean="0"/>
              <a:t>de 23% </a:t>
            </a:r>
            <a:r>
              <a:rPr lang="pt-BR" u="sng" dirty="0" smtClean="0"/>
              <a:t>na etapa de pós-cloração.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Atualmente, nas </a:t>
            </a:r>
            <a:r>
              <a:rPr lang="pt-BR" dirty="0" err="1" smtClean="0"/>
              <a:t>ETAs</a:t>
            </a:r>
            <a:r>
              <a:rPr lang="pt-BR" dirty="0" smtClean="0"/>
              <a:t> encontra-se instalado um sistema de gás cloro com capacidade limitada de dosagem. O sistema HIDROGERON poderá ser uma alternativa, visto que serão eliminados ou minimizados os riscos da instalação de cloro gás.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LIMITAÇÃO E RISCOS DA TECNOLOGIA EM CICLO COMPLETO NO TRATAMENTO DE ÁGUAS CONTAMINADAS!</a:t>
            </a:r>
          </a:p>
          <a:p>
            <a:endParaRPr lang="pt-BR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0" y="1355414"/>
            <a:ext cx="73451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Muito</a:t>
            </a:r>
            <a:r>
              <a:rPr kumimoji="0" lang="pt-BR" sz="28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 obrigada.</a:t>
            </a:r>
            <a:endParaRPr kumimoji="0" lang="pt-BR" sz="28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779444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pic>
        <p:nvPicPr>
          <p:cNvPr id="4" name="Imagem 8" descr="ETA Bauru (5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681413"/>
            <a:ext cx="28448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1" descr="IMG_53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720850"/>
            <a:ext cx="27019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13" descr="IMG_540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720850"/>
            <a:ext cx="273526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Z:\HIDROSAN-PROJETOS\PROJETOS-2013\01 - DAE de Bauru\06 - Fotos\01-07\P10405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8838" y="1708150"/>
            <a:ext cx="241246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4" descr="H:\HIDROSAN-PROJETOS\PROJETOS-2013\01 - DAE de Bauru\06 - Fotos\01-07\P104049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3594100"/>
            <a:ext cx="26384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5" descr="H:\HIDROSAN-PROJETOS\PROJETOS-2013\01 - DAE de Bauru\06 - Fotos\01-07\P104049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8975" y="3594100"/>
            <a:ext cx="26384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1"/>
          <p:cNvSpPr txBox="1">
            <a:spLocks noChangeArrowheads="1"/>
          </p:cNvSpPr>
          <p:nvPr/>
        </p:nvSpPr>
        <p:spPr bwMode="auto">
          <a:xfrm>
            <a:off x="355600" y="5805489"/>
            <a:ext cx="4914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/>
              <a:t>ETA de </a:t>
            </a:r>
            <a:r>
              <a:rPr lang="pt-BR" sz="2000" dirty="0" smtClean="0"/>
              <a:t>Ciclo Completo – Vazão de 530 L/s</a:t>
            </a:r>
          </a:p>
          <a:p>
            <a:r>
              <a:rPr lang="pt-BR" sz="2000" dirty="0" smtClean="0"/>
              <a:t>Fotos (agosto 2014, acervo HIDROSAN)</a:t>
            </a:r>
            <a:endParaRPr lang="pt-BR" sz="2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690544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sp>
        <p:nvSpPr>
          <p:cNvPr id="14" name="CaixaDeTexto 11"/>
          <p:cNvSpPr txBox="1">
            <a:spLocks noChangeArrowheads="1"/>
          </p:cNvSpPr>
          <p:nvPr/>
        </p:nvSpPr>
        <p:spPr bwMode="auto">
          <a:xfrm>
            <a:off x="431800" y="5995989"/>
            <a:ext cx="4914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/>
              <a:t>ETA de </a:t>
            </a:r>
            <a:r>
              <a:rPr lang="pt-BR" sz="2000" dirty="0" smtClean="0"/>
              <a:t>Ciclo Completo – Vazão de 1000 L/s</a:t>
            </a:r>
          </a:p>
          <a:p>
            <a:r>
              <a:rPr lang="pt-BR" sz="2000" dirty="0" smtClean="0"/>
              <a:t>Fotos (setembro 2014, acervo HIDROSAN)</a:t>
            </a:r>
            <a:endParaRPr lang="pt-BR" sz="20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 l="6801" r="5632" b="3966"/>
          <a:stretch>
            <a:fillRect/>
          </a:stretch>
        </p:blipFill>
        <p:spPr bwMode="auto">
          <a:xfrm>
            <a:off x="762001" y="1236663"/>
            <a:ext cx="7772400" cy="472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690544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sp>
        <p:nvSpPr>
          <p:cNvPr id="14" name="CaixaDeTexto 11"/>
          <p:cNvSpPr txBox="1">
            <a:spLocks noChangeArrowheads="1"/>
          </p:cNvSpPr>
          <p:nvPr/>
        </p:nvSpPr>
        <p:spPr bwMode="auto">
          <a:xfrm>
            <a:off x="431800" y="5995989"/>
            <a:ext cx="4914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/>
              <a:t>ETA de </a:t>
            </a:r>
            <a:r>
              <a:rPr lang="pt-BR" sz="2000" dirty="0" smtClean="0"/>
              <a:t>Ciclo Completo – Vazão de 200 L/s</a:t>
            </a:r>
          </a:p>
          <a:p>
            <a:r>
              <a:rPr lang="pt-BR" sz="2000" dirty="0" smtClean="0"/>
              <a:t>Fotos (2014, acervo HIDROSAN)</a:t>
            </a:r>
            <a:endParaRPr lang="pt-BR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b="8711"/>
          <a:stretch>
            <a:fillRect/>
          </a:stretch>
        </p:blipFill>
        <p:spPr bwMode="auto">
          <a:xfrm>
            <a:off x="1670050" y="1439863"/>
            <a:ext cx="6546850" cy="448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:: CONTEXTUALIZAÇÃO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4186" y="1312941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 smtClean="0"/>
              <a:t> MÍDIA: APENAS DISPONIBILIDADE HÍDRICA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 smtClean="0"/>
              <a:t> NADA FOI DITO SOBRE A QUALIDADE DAS ÁGUAS E LIMITAÇÕES DA TECNOLOGIA CONVENCIONAL NO TRATAMENTO DE ÁGUAS CONTAMINADAS !!!</a:t>
            </a:r>
          </a:p>
          <a:p>
            <a:pPr algn="just">
              <a:lnSpc>
                <a:spcPct val="150000"/>
              </a:lnSpc>
            </a:pPr>
            <a:endParaRPr lang="pt-BR" sz="2000" dirty="0" smtClean="0"/>
          </a:p>
          <a:p>
            <a:pPr algn="just">
              <a:lnSpc>
                <a:spcPct val="150000"/>
              </a:lnSpc>
            </a:pPr>
            <a:endParaRPr lang="pt-BR" sz="2000" dirty="0" smtClean="0"/>
          </a:p>
        </p:txBody>
      </p:sp>
      <p:pic>
        <p:nvPicPr>
          <p:cNvPr id="5122" name="Picture 2" descr="C:\Users\user1\AppData\Local\Microsoft\Windows\Temporary Internet Files\Content.IE5\9KZYO1QY\MC90041132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081" y="3525417"/>
            <a:ext cx="2305377" cy="184021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725269" y="3525417"/>
            <a:ext cx="4572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A situação em várias </a:t>
            </a:r>
            <a:r>
              <a:rPr lang="pt-BR" dirty="0" err="1" smtClean="0"/>
              <a:t>ETAs</a:t>
            </a:r>
            <a:r>
              <a:rPr lang="pt-BR" dirty="0" smtClean="0"/>
              <a:t> se caracteriza uma situação de reuso indireto não programado  </a:t>
            </a:r>
            <a:r>
              <a:rPr lang="pt-BR" sz="1200" dirty="0" smtClean="0"/>
              <a:t>(HESPANOL, 2014)</a:t>
            </a:r>
            <a:endParaRPr lang="pt-BR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65216" y="5578475"/>
            <a:ext cx="767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latin typeface="Calibri" pitchFamily="34" charset="0"/>
                <a:cs typeface="Calibri" pitchFamily="34" charset="0"/>
              </a:rPr>
              <a:t>Qual o custo do aumento do risco sanitário?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7188" y="690544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2590800"/>
            <a:ext cx="85010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1425" y="3130550"/>
            <a:ext cx="6594475" cy="338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76250" y="6288088"/>
            <a:ext cx="821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/>
              <a:t>Novo Ranking do Instituto Trata Brasil mostra os avanços e desafios para a</a:t>
            </a:r>
          </a:p>
          <a:p>
            <a:pPr algn="ctr"/>
            <a:r>
              <a:rPr lang="pt-BR" sz="1400" b="1" dirty="0"/>
              <a:t>universalização do saneamento básico nas 100 maiores cidades do país (TRATA BRASIL, 2014)</a:t>
            </a:r>
            <a:endParaRPr lang="pt-BR" sz="1400" dirty="0"/>
          </a:p>
        </p:txBody>
      </p:sp>
      <p:sp>
        <p:nvSpPr>
          <p:cNvPr id="20" name="Retângulo 19"/>
          <p:cNvSpPr/>
          <p:nvPr/>
        </p:nvSpPr>
        <p:spPr>
          <a:xfrm>
            <a:off x="673100" y="1414021"/>
            <a:ext cx="78359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000" dirty="0" smtClean="0"/>
              <a:t>Preservação das águas dos mananciais, para que as </a:t>
            </a:r>
            <a:r>
              <a:rPr lang="pt-BR" sz="2000" dirty="0" err="1" smtClean="0"/>
              <a:t>ETAs</a:t>
            </a:r>
            <a:r>
              <a:rPr lang="pt-BR" sz="2000" dirty="0" smtClean="0"/>
              <a:t> convencionais tenham condições de produzir água que não irá oferecer riscos à saúde da população.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41376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9938" y="1341442"/>
            <a:ext cx="85743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200" dirty="0" smtClean="0"/>
              <a:t> Parceria HIDROGERON X HIDROSAN X UNAERP;</a:t>
            </a:r>
          </a:p>
          <a:p>
            <a:pPr>
              <a:buFont typeface="Wingdings" pitchFamily="2" charset="2"/>
              <a:buChar char="ü"/>
            </a:pPr>
            <a:endParaRPr lang="pt-BR" sz="2200" dirty="0" smtClean="0"/>
          </a:p>
          <a:p>
            <a:pPr>
              <a:buFont typeface="Wingdings" pitchFamily="2" charset="2"/>
              <a:buChar char="ü"/>
            </a:pPr>
            <a:r>
              <a:rPr lang="pt-BR" sz="2200" dirty="0" smtClean="0"/>
              <a:t> Estudo feito em paralelo ao PROJETO BÁSICO DE REFORMA E AMPLIAÇÃO DE </a:t>
            </a:r>
            <a:r>
              <a:rPr lang="pt-BR" sz="2200" dirty="0" err="1" smtClean="0"/>
              <a:t>ETAs</a:t>
            </a:r>
            <a:r>
              <a:rPr lang="pt-BR" sz="2200" dirty="0" smtClean="0"/>
              <a:t> para tratamento da água do rio Piracicaba (contrato HIDROSAN);</a:t>
            </a:r>
          </a:p>
          <a:p>
            <a:pPr>
              <a:buFont typeface="Wingdings" pitchFamily="2" charset="2"/>
              <a:buChar char="ü"/>
            </a:pPr>
            <a:endParaRPr lang="pt-BR" sz="2200" dirty="0" smtClean="0"/>
          </a:p>
          <a:p>
            <a:pPr>
              <a:buFont typeface="Wingdings" pitchFamily="2" charset="2"/>
              <a:buChar char="ü"/>
            </a:pPr>
            <a:r>
              <a:rPr lang="pt-BR" sz="2200" dirty="0" smtClean="0"/>
              <a:t> </a:t>
            </a:r>
            <a:r>
              <a:rPr lang="pt-BR" sz="2200" dirty="0" err="1" smtClean="0"/>
              <a:t>ETAs</a:t>
            </a:r>
            <a:r>
              <a:rPr lang="pt-BR" sz="2200" dirty="0" smtClean="0"/>
              <a:t> localizadas no centro da cidade;</a:t>
            </a:r>
          </a:p>
          <a:p>
            <a:pPr>
              <a:buFont typeface="Wingdings" pitchFamily="2" charset="2"/>
              <a:buChar char="ü"/>
            </a:pPr>
            <a:endParaRPr lang="pt-BR" sz="2200" dirty="0" smtClean="0"/>
          </a:p>
          <a:p>
            <a:pPr>
              <a:buFont typeface="Wingdings" pitchFamily="2" charset="2"/>
              <a:buChar char="ü"/>
            </a:pPr>
            <a:r>
              <a:rPr lang="pt-BR" sz="2200" dirty="0" smtClean="0"/>
              <a:t> Atualmente não apresentam problemas no tratamento, pois tratam no máximo 30% do rio Piracicaba e 70% do rio Corumbataí, com qualidade muito superior a do rio Piracicaba;</a:t>
            </a:r>
          </a:p>
          <a:p>
            <a:pPr>
              <a:buFont typeface="Wingdings" pitchFamily="2" charset="2"/>
              <a:buChar char="ü"/>
            </a:pPr>
            <a:endParaRPr lang="pt-BR" sz="2200" dirty="0" smtClean="0"/>
          </a:p>
          <a:p>
            <a:pPr>
              <a:buFont typeface="Wingdings" pitchFamily="2" charset="2"/>
              <a:buChar char="ü"/>
            </a:pPr>
            <a:r>
              <a:rPr lang="pt-BR" sz="2200" dirty="0" smtClean="0"/>
              <a:t> Restrição da CETESB para obtenção das LI e LO: sistemas de cloro gás em área densamente povoada; são necessários estudo de análise de risco e programa de gerenciamento de risco.</a:t>
            </a:r>
          </a:p>
          <a:p>
            <a:pPr>
              <a:buFont typeface="Wingdings" pitchFamily="2" charset="2"/>
              <a:buChar char="ü"/>
            </a:pPr>
            <a:endParaRPr lang="pt-BR" sz="22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74688" y="841376"/>
            <a:ext cx="8229600" cy="500066"/>
          </a:xfrm>
        </p:spPr>
        <p:txBody>
          <a:bodyPr/>
          <a:lstStyle/>
          <a:p>
            <a:r>
              <a:rPr lang="pt-BR" dirty="0" smtClean="0"/>
              <a:t>:: CONTEXTUALIZAÇÃO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9938" y="1341442"/>
            <a:ext cx="85743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CETESB, NORMA TÉCNICA P4.261, 2ª Edição, Dez/2011</a:t>
            </a:r>
          </a:p>
          <a:p>
            <a:r>
              <a:rPr lang="pt-BR" sz="2000" b="1" dirty="0" smtClean="0"/>
              <a:t>“Risco de Acidente de Origem Tecnológica - Método para decisão e termos de referência”</a:t>
            </a:r>
            <a:endParaRPr lang="pt-BR" sz="2000" dirty="0" smtClean="0"/>
          </a:p>
          <a:p>
            <a:endParaRPr lang="pt-BR" sz="2000" dirty="0" smtClean="0"/>
          </a:p>
          <a:p>
            <a:r>
              <a:rPr lang="pt-BR" sz="2000" dirty="0" smtClean="0"/>
              <a:t>A </a:t>
            </a:r>
            <a:r>
              <a:rPr lang="pt-BR" sz="2000" b="1" dirty="0" smtClean="0"/>
              <a:t>Parte I contempla o método para tomada de decisão quanto à necessidade de apresentação de </a:t>
            </a:r>
            <a:r>
              <a:rPr lang="pt-BR" sz="2000" dirty="0" smtClean="0"/>
              <a:t>Estudo de Análise de Risco (EAR) ou de Programa de Gerenciamento de Risco (PGR) embasado na periculosidade da substância, na quantidade da substância e na vulnerabilidade  do entorno do empreendimento objeto de aplicação da norma. A periculosidade de cada substância é avaliada a partir de propriedades como </a:t>
            </a:r>
            <a:r>
              <a:rPr lang="pt-BR" sz="2000" dirty="0" err="1" smtClean="0"/>
              <a:t>inflamabilidade</a:t>
            </a:r>
            <a:r>
              <a:rPr lang="pt-BR" sz="2000" dirty="0" smtClean="0"/>
              <a:t> e toxicidade.</a:t>
            </a:r>
            <a:endParaRPr lang="pt-BR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938" y="4568103"/>
            <a:ext cx="8730674" cy="178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11469</TotalTime>
  <Words>1900</Words>
  <Application>Microsoft Office PowerPoint</Application>
  <PresentationFormat>Apresentação na tela (4:3)</PresentationFormat>
  <Paragraphs>363</Paragraphs>
  <Slides>29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Avaliação  da  eficiência  do  cloro  do  GERADOR DE CLORO HIDROGERON nas  etapas  de  pré  e  pós-cloração  e  comparação  com  o  hipoclorito  de  sódio líquido em ensaios de tratabilidade com a água bruta do rio Piracicaba   46a ASSEMAE – Jaraguá do Sul/SC Maio 2016 Apresentação: Enga. Angela Di Bernardo Dantas </vt:lpstr>
      <vt:lpstr>CONTEXTUALIZAÇÃO</vt:lpstr>
      <vt:lpstr>:: CONTEXTUALIZAÇÃO</vt:lpstr>
      <vt:lpstr>:: CONTEXTUALIZAÇÃO</vt:lpstr>
      <vt:lpstr>:: CONTEXTUALIZAÇÃO</vt:lpstr>
      <vt:lpstr>:: CONTEXTUALIZAÇÃO</vt:lpstr>
      <vt:lpstr>:: CONTEXTUALIZAÇÃO</vt:lpstr>
      <vt:lpstr>:: CONTEXTUALIZAÇÃO</vt:lpstr>
      <vt:lpstr>:: CONTEXTUALIZAÇÃO</vt:lpstr>
      <vt:lpstr>:: CONTEXTUALIZAÇÃO</vt:lpstr>
      <vt:lpstr>:: CONTEXTUALIZAÇÃO</vt:lpstr>
      <vt:lpstr>Slide 12</vt:lpstr>
      <vt:lpstr>:: CONTEXTUALIZAÇÃO</vt:lpstr>
      <vt:lpstr>:: OBJETIVO</vt:lpstr>
      <vt:lpstr>:: CONCEITOS</vt:lpstr>
      <vt:lpstr>Slide 16</vt:lpstr>
      <vt:lpstr>:: MATERIAL E MÉTODOS</vt:lpstr>
      <vt:lpstr>:: MATERIAL E MÉTODOS</vt:lpstr>
      <vt:lpstr>:: MATERIAL E MÉTODOS</vt:lpstr>
      <vt:lpstr>:: MATERIAL E MÉTODOS</vt:lpstr>
      <vt:lpstr>:: MATERIAL E MÉTODOS</vt:lpstr>
      <vt:lpstr>:: RESULTADOS E DISCUSSÃO</vt:lpstr>
      <vt:lpstr>:: RESULTADOS E DISCUSSÃO</vt:lpstr>
      <vt:lpstr>:: RESULTADOS E DISCUSSÃO</vt:lpstr>
      <vt:lpstr>:: RESULTADOS E DISCUSSÃO</vt:lpstr>
      <vt:lpstr>:: RESULTADOS E DISCUSSÃO</vt:lpstr>
      <vt:lpstr>:: RESULTADOS E DISCUSSÃO</vt:lpstr>
      <vt:lpstr>:: CONCLUSÕES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user1</dc:creator>
  <cp:lastModifiedBy>user1</cp:lastModifiedBy>
  <cp:revision>1233</cp:revision>
  <dcterms:created xsi:type="dcterms:W3CDTF">2013-01-08T11:01:05Z</dcterms:created>
  <dcterms:modified xsi:type="dcterms:W3CDTF">2016-05-03T14:02:23Z</dcterms:modified>
</cp:coreProperties>
</file>