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  <p:sldMasterId id="2147483652" r:id="rId2"/>
    <p:sldMasterId id="2147483656" r:id="rId3"/>
  </p:sldMasterIdLst>
  <p:notesMasterIdLst>
    <p:notesMasterId r:id="rId40"/>
  </p:notesMasterIdLst>
  <p:handoutMasterIdLst>
    <p:handoutMasterId r:id="rId41"/>
  </p:handoutMasterIdLst>
  <p:sldIdLst>
    <p:sldId id="260" r:id="rId4"/>
    <p:sldId id="294" r:id="rId5"/>
    <p:sldId id="263" r:id="rId6"/>
    <p:sldId id="258" r:id="rId7"/>
    <p:sldId id="262" r:id="rId8"/>
    <p:sldId id="274" r:id="rId9"/>
    <p:sldId id="264" r:id="rId10"/>
    <p:sldId id="275" r:id="rId11"/>
    <p:sldId id="265" r:id="rId12"/>
    <p:sldId id="276" r:id="rId13"/>
    <p:sldId id="288" r:id="rId14"/>
    <p:sldId id="293" r:id="rId15"/>
    <p:sldId id="296" r:id="rId16"/>
    <p:sldId id="278" r:id="rId17"/>
    <p:sldId id="289" r:id="rId18"/>
    <p:sldId id="286" r:id="rId19"/>
    <p:sldId id="285" r:id="rId20"/>
    <p:sldId id="277" r:id="rId21"/>
    <p:sldId id="287" r:id="rId22"/>
    <p:sldId id="266" r:id="rId23"/>
    <p:sldId id="267" r:id="rId24"/>
    <p:sldId id="268" r:id="rId25"/>
    <p:sldId id="270" r:id="rId26"/>
    <p:sldId id="271" r:id="rId27"/>
    <p:sldId id="273" r:id="rId28"/>
    <p:sldId id="272" r:id="rId29"/>
    <p:sldId id="290" r:id="rId30"/>
    <p:sldId id="283" r:id="rId31"/>
    <p:sldId id="279" r:id="rId32"/>
    <p:sldId id="291" r:id="rId33"/>
    <p:sldId id="280" r:id="rId34"/>
    <p:sldId id="281" r:id="rId35"/>
    <p:sldId id="292" r:id="rId36"/>
    <p:sldId id="282" r:id="rId37"/>
    <p:sldId id="295" r:id="rId38"/>
    <p:sldId id="261" r:id="rId39"/>
  </p:sldIdLst>
  <p:sldSz cx="9144000" cy="6858000" type="screen4x3"/>
  <p:notesSz cx="6811963" cy="9945688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4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88" autoAdjust="0"/>
    <p:restoredTop sz="88788" autoAdjust="0"/>
  </p:normalViewPr>
  <p:slideViewPr>
    <p:cSldViewPr>
      <p:cViewPr varScale="1">
        <p:scale>
          <a:sx n="66" d="100"/>
          <a:sy n="66" d="100"/>
        </p:scale>
        <p:origin x="1608" y="66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3444" y="-114"/>
      </p:cViewPr>
      <p:guideLst>
        <p:guide orient="horz" pos="3133"/>
        <p:guide pos="21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593" cy="497762"/>
          </a:xfrm>
          <a:prstGeom prst="rect">
            <a:avLst/>
          </a:prstGeom>
        </p:spPr>
        <p:txBody>
          <a:bodyPr vert="horz" lIns="91605" tIns="45802" rIns="91605" bIns="4580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7780" y="0"/>
            <a:ext cx="2952593" cy="497762"/>
          </a:xfrm>
          <a:prstGeom prst="rect">
            <a:avLst/>
          </a:prstGeom>
        </p:spPr>
        <p:txBody>
          <a:bodyPr vert="horz" lIns="91605" tIns="45802" rIns="91605" bIns="4580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72E9157-3A58-428D-996D-E95586FF3AA4}" type="datetimeFigureOut">
              <a:rPr lang="pt-BR"/>
              <a:pPr>
                <a:defRPr/>
              </a:pPr>
              <a:t>21/06/2017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46336"/>
            <a:ext cx="2952593" cy="497762"/>
          </a:xfrm>
          <a:prstGeom prst="rect">
            <a:avLst/>
          </a:prstGeom>
        </p:spPr>
        <p:txBody>
          <a:bodyPr vert="horz" lIns="91605" tIns="45802" rIns="91605" bIns="4580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7780" y="9446336"/>
            <a:ext cx="2952593" cy="497762"/>
          </a:xfrm>
          <a:prstGeom prst="rect">
            <a:avLst/>
          </a:prstGeom>
        </p:spPr>
        <p:txBody>
          <a:bodyPr vert="horz" lIns="91605" tIns="45802" rIns="91605" bIns="4580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4B13246-6FF8-4E0E-A681-39FA5BD42C4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4980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593" cy="497762"/>
          </a:xfrm>
          <a:prstGeom prst="rect">
            <a:avLst/>
          </a:prstGeom>
        </p:spPr>
        <p:txBody>
          <a:bodyPr vert="horz" lIns="91605" tIns="45802" rIns="91605" bIns="4580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7780" y="0"/>
            <a:ext cx="2952593" cy="497762"/>
          </a:xfrm>
          <a:prstGeom prst="rect">
            <a:avLst/>
          </a:prstGeom>
        </p:spPr>
        <p:txBody>
          <a:bodyPr vert="horz" lIns="91605" tIns="45802" rIns="91605" bIns="4580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B78D23A-233E-4615-BA27-690AC0C07E4E}" type="datetimeFigureOut">
              <a:rPr lang="pt-BR"/>
              <a:pPr>
                <a:defRPr/>
              </a:pPr>
              <a:t>21/06/2017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73637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05" tIns="45802" rIns="91605" bIns="45802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0879" y="4724759"/>
            <a:ext cx="5450207" cy="4475083"/>
          </a:xfrm>
          <a:prstGeom prst="rect">
            <a:avLst/>
          </a:prstGeom>
        </p:spPr>
        <p:txBody>
          <a:bodyPr vert="horz" lIns="91605" tIns="45802" rIns="91605" bIns="45802" rtlCol="0"/>
          <a:lstStyle/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46336"/>
            <a:ext cx="2952593" cy="497762"/>
          </a:xfrm>
          <a:prstGeom prst="rect">
            <a:avLst/>
          </a:prstGeom>
        </p:spPr>
        <p:txBody>
          <a:bodyPr vert="horz" lIns="91605" tIns="45802" rIns="91605" bIns="4580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7780" y="9446336"/>
            <a:ext cx="2952593" cy="497762"/>
          </a:xfrm>
          <a:prstGeom prst="rect">
            <a:avLst/>
          </a:prstGeom>
        </p:spPr>
        <p:txBody>
          <a:bodyPr vert="horz" lIns="91605" tIns="45802" rIns="91605" bIns="4580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933A7DE-072A-4DC8-B5B5-8CAB5AEC6A4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15767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4287" indent="-28626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5057" indent="-22901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3080" indent="-22901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1103" indent="-22901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9126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7149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5172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3195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992313-24D2-4AF3-8240-67849F1F472D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7596915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33A7DE-072A-4DC8-B5B5-8CAB5AEC6A4C}" type="slidenum">
              <a:rPr lang="pt-BR" smtClean="0"/>
              <a:pPr>
                <a:defRPr/>
              </a:pPr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59863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4287" indent="-28626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5057" indent="-22901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3080" indent="-22901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1103" indent="-22901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9126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7149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5172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3195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992313-24D2-4AF3-8240-67849F1F472D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13530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33A7DE-072A-4DC8-B5B5-8CAB5AEC6A4C}" type="slidenum">
              <a:rPr lang="pt-BR" smtClean="0"/>
              <a:pPr>
                <a:defRPr/>
              </a:pPr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8197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4287" indent="-28626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5057" indent="-22901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3080" indent="-22901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1103" indent="-22901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9126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7149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5172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3195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992313-24D2-4AF3-8240-67849F1F472D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9142543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4287" indent="-28626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5057" indent="-22901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3080" indent="-22901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1103" indent="-22901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9126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7149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5172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3195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992313-24D2-4AF3-8240-67849F1F472D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600655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4287" indent="-28626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5057" indent="-22901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3080" indent="-22901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1103" indent="-22901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9126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7149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5172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3195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992313-24D2-4AF3-8240-67849F1F472D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3621065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4287" indent="-28626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5057" indent="-22901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3080" indent="-22901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1103" indent="-22901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9126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7149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5172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3195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992313-24D2-4AF3-8240-67849F1F472D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24128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4287" indent="-28626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5057" indent="-22901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3080" indent="-22901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1103" indent="-22901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9126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7149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5172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3195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992313-24D2-4AF3-8240-67849F1F472D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31856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4287" indent="-28626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5057" indent="-22901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3080" indent="-22901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1103" indent="-22901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9126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7149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5172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3195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992313-24D2-4AF3-8240-67849F1F472D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8983612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4287" indent="-28626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5057" indent="-22901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3080" indent="-22901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1103" indent="-22901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9126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7149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5172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3195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992313-24D2-4AF3-8240-67849F1F472D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775595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4287" indent="-28626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5057" indent="-22901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3080" indent="-22901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1103" indent="-22901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9126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7149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5172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3195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992313-24D2-4AF3-8240-67849F1F472D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4489870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368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588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1788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575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77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49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21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93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CF62523-0C0A-46F6-B21C-AEF053717C88}" type="slidenum">
              <a:rPr lang="pt-BR" altLang="pt-BR" smtClean="0"/>
              <a:pPr/>
              <a:t>32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776503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4287" indent="-28626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5057" indent="-22901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3080" indent="-22901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1103" indent="-22901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9126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7149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5172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3195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992313-24D2-4AF3-8240-67849F1F472D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362793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4287" indent="-28626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5057" indent="-22901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3080" indent="-22901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1103" indent="-22901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9126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7149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5172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3195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992313-24D2-4AF3-8240-67849F1F472D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42086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4287" indent="-28626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5057" indent="-22901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3080" indent="-22901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1103" indent="-22901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9126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7149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5172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3195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992313-24D2-4AF3-8240-67849F1F472D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521666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4287" indent="-28626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5057" indent="-22901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3080" indent="-22901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1103" indent="-22901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9126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7149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5172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3195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992313-24D2-4AF3-8240-67849F1F472D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244140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4287" indent="-28626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5057" indent="-22901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3080" indent="-22901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1103" indent="-22901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9126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7149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5172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3195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992313-24D2-4AF3-8240-67849F1F472D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515853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4287" indent="-28626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5057" indent="-22901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3080" indent="-22901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1103" indent="-22901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9126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7149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5172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3195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992313-24D2-4AF3-8240-67849F1F472D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809241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4287" indent="-28626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5057" indent="-22901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3080" indent="-22901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1103" indent="-22901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9126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7149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5172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3195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992313-24D2-4AF3-8240-67849F1F472D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601670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33A7DE-072A-4DC8-B5B5-8CAB5AEC6A4C}" type="slidenum">
              <a:rPr lang="pt-BR" smtClean="0"/>
              <a:pPr>
                <a:defRPr/>
              </a:pPr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6840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578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9443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CB10235-B05D-4011-AF92-8AEC397D9FF6}" type="datetimeFigureOut">
              <a:rPr lang="pt-BR" smtClean="0"/>
              <a:t>21/06/2017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807C419-6AB0-4286-A7E7-3BE2876584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586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5034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4835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995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gif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2" descr="C:\Users\rcs2036\Desktop\Logo 40 anos 1 cor.gif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96"/>
          <a:stretch/>
        </p:blipFill>
        <p:spPr bwMode="auto">
          <a:xfrm>
            <a:off x="3203848" y="5661248"/>
            <a:ext cx="1590650" cy="73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668088"/>
            <a:ext cx="1979712" cy="74443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0B0F0">
                <a:alpha val="40000"/>
              </a:srgbClr>
            </a:gs>
            <a:gs pos="30000">
              <a:schemeClr val="accent1">
                <a:tint val="44500"/>
                <a:satMod val="160000"/>
                <a:alpha val="1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Retângulo de cantos arredondados 3"/>
          <p:cNvSpPr/>
          <p:nvPr userDrawn="1"/>
        </p:nvSpPr>
        <p:spPr>
          <a:xfrm>
            <a:off x="250825" y="215900"/>
            <a:ext cx="7273925" cy="620713"/>
          </a:xfrm>
          <a:prstGeom prst="roundRect">
            <a:avLst/>
          </a:prstGeom>
          <a:solidFill>
            <a:srgbClr val="00B0F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5" name="Picture 2" descr="C:\Users\rcs2036\Desktop\Logo 40 anos 1 cor.gif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96" b="10418"/>
          <a:stretch/>
        </p:blipFill>
        <p:spPr bwMode="auto">
          <a:xfrm>
            <a:off x="7612903" y="288007"/>
            <a:ext cx="1351585" cy="47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0" r:id="rId2"/>
    <p:sldLayoutId id="2147483661" r:id="rId3"/>
    <p:sldLayoutId id="2147483662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7" name="CaixaDeTexto 5"/>
          <p:cNvSpPr txBox="1">
            <a:spLocks noChangeArrowheads="1"/>
          </p:cNvSpPr>
          <p:nvPr userDrawn="1"/>
        </p:nvSpPr>
        <p:spPr bwMode="auto">
          <a:xfrm>
            <a:off x="395288" y="806509"/>
            <a:ext cx="8353425" cy="435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Aft>
                <a:spcPts val="1200"/>
              </a:spcAft>
              <a:buSzPct val="95000"/>
              <a:defRPr/>
            </a:pPr>
            <a:r>
              <a:rPr lang="pt-BR" sz="2000" b="1" dirty="0" smtClean="0">
                <a:solidFill>
                  <a:srgbClr val="000066"/>
                </a:solidFill>
              </a:rPr>
              <a:t>____________________________________________________________</a:t>
            </a:r>
          </a:p>
          <a:p>
            <a:pPr algn="ctr">
              <a:lnSpc>
                <a:spcPct val="150000"/>
              </a:lnSpc>
              <a:spcAft>
                <a:spcPts val="1200"/>
              </a:spcAft>
              <a:buSzPct val="95000"/>
              <a:defRPr/>
            </a:pPr>
            <a:r>
              <a:rPr lang="pt-BR" sz="1600" b="1" dirty="0" smtClean="0">
                <a:solidFill>
                  <a:srgbClr val="002060"/>
                </a:solidFill>
              </a:rPr>
              <a:t>DIRETORIA EXECUTIVA DA SANASA</a:t>
            </a:r>
          </a:p>
          <a:p>
            <a:pPr algn="ctr" eaLnBrk="1" hangingPunct="1">
              <a:lnSpc>
                <a:spcPct val="150000"/>
              </a:lnSpc>
            </a:pPr>
            <a:r>
              <a:rPr lang="pt-BR" sz="1600" b="1" kern="1200" dirty="0" smtClean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Diretor presidente  </a:t>
            </a:r>
            <a:r>
              <a:rPr lang="pt-BR" sz="1600" kern="1200" dirty="0" smtClean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- </a:t>
            </a:r>
            <a:r>
              <a:rPr lang="pt-BR" sz="1600" kern="1200" dirty="0" err="1" smtClean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Arly</a:t>
            </a:r>
            <a:r>
              <a:rPr lang="pt-BR" sz="1600" kern="1200" dirty="0" smtClean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 de Lara  </a:t>
            </a:r>
            <a:r>
              <a:rPr lang="pt-BR" sz="1600" kern="1200" dirty="0" err="1" smtClean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Romêo</a:t>
            </a:r>
            <a:endParaRPr lang="pt-BR" sz="1600" kern="1200" dirty="0" smtClean="0">
              <a:solidFill>
                <a:srgbClr val="002060"/>
              </a:solidFill>
              <a:latin typeface="Calibri" pitchFamily="34" charset="0"/>
              <a:ea typeface="MS PGothic" charset="0"/>
              <a:cs typeface="MS PGothic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pt-BR" sz="1600" b="1" kern="1200" dirty="0" smtClean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Chefe de Gabinete </a:t>
            </a:r>
            <a:r>
              <a:rPr lang="pt-BR" sz="1600" kern="1200" dirty="0" smtClean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– </a:t>
            </a:r>
            <a:r>
              <a:rPr lang="pt-BR" sz="1600" dirty="0" smtClean="0">
                <a:solidFill>
                  <a:srgbClr val="002060"/>
                </a:solidFill>
                <a:ea typeface="MS PGothic" charset="0"/>
                <a:cs typeface="MS PGothic" charset="0"/>
              </a:rPr>
              <a:t>Maria Paula Balesteros Silva</a:t>
            </a:r>
            <a:endParaRPr lang="pt-BR" sz="1600" b="1" kern="1200" dirty="0" smtClean="0">
              <a:solidFill>
                <a:srgbClr val="002060"/>
              </a:solidFill>
              <a:latin typeface="Calibri" pitchFamily="34" charset="0"/>
              <a:ea typeface="MS PGothic" charset="0"/>
              <a:cs typeface="MS PGothic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pt-BR" sz="1600" b="1" kern="1200" dirty="0" smtClean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Procurador Geral </a:t>
            </a:r>
            <a:r>
              <a:rPr lang="pt-BR" sz="1600" kern="1200" dirty="0" smtClean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– Mário Orlando </a:t>
            </a:r>
            <a:r>
              <a:rPr lang="pt-BR" sz="1600" kern="1200" dirty="0" err="1" smtClean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Galves</a:t>
            </a:r>
            <a:r>
              <a:rPr lang="pt-BR" sz="1600" kern="1200" dirty="0" smtClean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 de Carvalho</a:t>
            </a:r>
            <a:endParaRPr lang="pt-BR" sz="1600" b="1" kern="1200" dirty="0" smtClean="0">
              <a:solidFill>
                <a:srgbClr val="002060"/>
              </a:solidFill>
              <a:latin typeface="Calibri" pitchFamily="34" charset="0"/>
              <a:ea typeface="MS PGothic" charset="0"/>
              <a:cs typeface="MS PGothic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pt-BR" sz="1600" b="1" kern="1200" dirty="0" smtClean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Diretor Administrativo </a:t>
            </a:r>
            <a:r>
              <a:rPr lang="pt-BR" sz="1600" kern="1200" dirty="0" smtClean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– Paulo Jorge Zeraik</a:t>
            </a:r>
            <a:endParaRPr lang="pt-BR" sz="1600" b="1" kern="1200" dirty="0" smtClean="0">
              <a:solidFill>
                <a:srgbClr val="002060"/>
              </a:solidFill>
              <a:latin typeface="Calibri" pitchFamily="34" charset="0"/>
              <a:ea typeface="MS PGothic" charset="0"/>
              <a:cs typeface="MS PGothic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pt-BR" sz="1600" b="1" kern="1200" dirty="0" smtClean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Diretor Comercial </a:t>
            </a:r>
            <a:r>
              <a:rPr lang="pt-BR" sz="1600" kern="1200" dirty="0" smtClean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– Luiz Fernando Lopes</a:t>
            </a:r>
            <a:endParaRPr lang="pt-BR" sz="1600" b="1" kern="1200" dirty="0" smtClean="0">
              <a:solidFill>
                <a:srgbClr val="002060"/>
              </a:solidFill>
              <a:latin typeface="Calibri" pitchFamily="34" charset="0"/>
              <a:ea typeface="MS PGothic" charset="0"/>
              <a:cs typeface="MS PGothic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pt-BR" sz="1600" b="1" kern="1200" dirty="0" smtClean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Diretor Financeiro e de Rel. com Investidores </a:t>
            </a:r>
            <a:r>
              <a:rPr lang="pt-BR" sz="1600" kern="1200" dirty="0" smtClean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– Pedro Cláudio da Silva</a:t>
            </a:r>
          </a:p>
          <a:p>
            <a:pPr algn="ctr" eaLnBrk="1" hangingPunct="1">
              <a:lnSpc>
                <a:spcPct val="150000"/>
              </a:lnSpc>
            </a:pPr>
            <a:r>
              <a:rPr lang="pt-BR" sz="1600" b="1" kern="1200" dirty="0" smtClean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Diretor Técnico </a:t>
            </a:r>
            <a:r>
              <a:rPr lang="pt-BR" sz="1600" kern="1200" dirty="0" smtClean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– Marco Antônio dos Santos</a:t>
            </a:r>
          </a:p>
          <a:p>
            <a:pPr algn="ctr" eaLnBrk="1" hangingPunct="1">
              <a:lnSpc>
                <a:spcPct val="150000"/>
              </a:lnSpc>
            </a:pPr>
            <a:endParaRPr lang="pt-BR" sz="1000" b="1" dirty="0" smtClean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  <a:spcAft>
                <a:spcPts val="1200"/>
              </a:spcAft>
              <a:buSzPct val="95000"/>
              <a:defRPr/>
            </a:pPr>
            <a:r>
              <a:rPr lang="pt-BR" sz="2000" b="1" dirty="0" smtClean="0">
                <a:solidFill>
                  <a:srgbClr val="002060"/>
                </a:solidFill>
              </a:rPr>
              <a:t>www.sanasa.com.br    0800 77 21 195</a:t>
            </a:r>
            <a:endParaRPr lang="pt-BR" dirty="0" smtClean="0"/>
          </a:p>
        </p:txBody>
      </p:sp>
      <p:pic>
        <p:nvPicPr>
          <p:cNvPr id="9" name="Picture 2" descr="C:\Users\rcs2036\Desktop\Logo 40 anos 1 cor.gif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04"/>
          <a:stretch/>
        </p:blipFill>
        <p:spPr bwMode="auto">
          <a:xfrm>
            <a:off x="5226913" y="5756560"/>
            <a:ext cx="1362252" cy="58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3" y="5756561"/>
            <a:ext cx="1646701" cy="61921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/>
          <p:cNvSpPr/>
          <p:nvPr/>
        </p:nvSpPr>
        <p:spPr>
          <a:xfrm>
            <a:off x="539750" y="1484784"/>
            <a:ext cx="7993063" cy="1368425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4099" name="CaixaDeTexto 2"/>
          <p:cNvSpPr txBox="1">
            <a:spLocks noChangeArrowheads="1"/>
          </p:cNvSpPr>
          <p:nvPr/>
        </p:nvSpPr>
        <p:spPr bwMode="auto">
          <a:xfrm>
            <a:off x="791368" y="1529770"/>
            <a:ext cx="74898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sz="4000" b="1" dirty="0" smtClean="0">
                <a:solidFill>
                  <a:srgbClr val="002060"/>
                </a:solidFill>
                <a:latin typeface="Arial" charset="0"/>
              </a:rPr>
              <a:t>Cadastro Técnico e o Controle de Perdas</a:t>
            </a:r>
            <a:endParaRPr lang="pt-BR" sz="40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4" name="CaixaDeTexto 2"/>
          <p:cNvSpPr txBox="1">
            <a:spLocks noChangeArrowheads="1"/>
          </p:cNvSpPr>
          <p:nvPr/>
        </p:nvSpPr>
        <p:spPr bwMode="auto">
          <a:xfrm>
            <a:off x="5148064" y="4616114"/>
            <a:ext cx="3888432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Ivan de Carlos</a:t>
            </a:r>
            <a:endParaRPr lang="pt-BR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ctr" eaLnBrk="1" hangingPunct="1"/>
            <a:r>
              <a:rPr lang="pt-BR" sz="1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Coord. Análise de Desempenho dos Sistemas e Cadastro Técnico </a:t>
            </a:r>
            <a:endParaRPr lang="pt-BR" sz="1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ctr" eaLnBrk="1" hangingPunct="1"/>
            <a:endParaRPr lang="pt-BR" sz="1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CaixaDeTexto 2"/>
          <p:cNvSpPr txBox="1">
            <a:spLocks noChangeArrowheads="1"/>
          </p:cNvSpPr>
          <p:nvPr/>
        </p:nvSpPr>
        <p:spPr bwMode="auto">
          <a:xfrm>
            <a:off x="1080021" y="3282311"/>
            <a:ext cx="720117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47º CONGRESSO NACIONAL DE SANEAMENTO DA ASSEMAE</a:t>
            </a:r>
            <a:endParaRPr lang="pt-BR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ctr" eaLnBrk="1" hangingPunct="1"/>
            <a:endParaRPr lang="pt-BR" sz="1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6" name="Picture 2" descr="logo congres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84776"/>
            <a:ext cx="3542958" cy="201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4895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 smtClean="0">
                <a:solidFill>
                  <a:schemeClr val="bg1"/>
                </a:solidFill>
                <a:latin typeface="Arial" charset="0"/>
              </a:rPr>
              <a:t>Cadastro Técnico - ÁGUA</a:t>
            </a:r>
            <a:endParaRPr lang="pt-BR" sz="24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4" y="1553488"/>
            <a:ext cx="8747969" cy="4915612"/>
          </a:xfrm>
          <a:prstGeom prst="rect">
            <a:avLst/>
          </a:prstGeom>
        </p:spPr>
      </p:pic>
      <p:sp>
        <p:nvSpPr>
          <p:cNvPr id="6" name="CaixaDeTexto 9"/>
          <p:cNvSpPr txBox="1">
            <a:spLocks noChangeArrowheads="1"/>
          </p:cNvSpPr>
          <p:nvPr/>
        </p:nvSpPr>
        <p:spPr bwMode="auto">
          <a:xfrm>
            <a:off x="216644" y="944046"/>
            <a:ext cx="87137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000" b="1" dirty="0" smtClean="0">
                <a:solidFill>
                  <a:srgbClr val="002060"/>
                </a:solidFill>
                <a:latin typeface="Arial" charset="0"/>
              </a:rPr>
              <a:t>Fase – Sistema de Informação Geográfica – </a:t>
            </a:r>
            <a:r>
              <a:rPr lang="pt-BR" sz="2000" b="1" dirty="0">
                <a:solidFill>
                  <a:srgbClr val="002060"/>
                </a:solidFill>
                <a:latin typeface="Arial" charset="0"/>
              </a:rPr>
              <a:t>B</a:t>
            </a:r>
            <a:r>
              <a:rPr lang="pt-BR" sz="2000" b="1" dirty="0" smtClean="0">
                <a:solidFill>
                  <a:srgbClr val="002060"/>
                </a:solidFill>
                <a:latin typeface="Arial" charset="0"/>
              </a:rPr>
              <a:t>anco de Dados</a:t>
            </a:r>
          </a:p>
        </p:txBody>
      </p:sp>
    </p:spTree>
    <p:extLst>
      <p:ext uri="{BB962C8B-B14F-4D97-AF65-F5344CB8AC3E}">
        <p14:creationId xmlns:p14="http://schemas.microsoft.com/office/powerpoint/2010/main" val="428878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t="3874" r="47532"/>
          <a:stretch/>
        </p:blipFill>
        <p:spPr>
          <a:xfrm>
            <a:off x="226913" y="1124744"/>
            <a:ext cx="8710934" cy="489654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/>
          <a:srcRect t="1728" r="46334"/>
          <a:stretch/>
        </p:blipFill>
        <p:spPr>
          <a:xfrm>
            <a:off x="93229" y="1124744"/>
            <a:ext cx="8844617" cy="496925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/>
          <a:srcRect l="371" t="2447" r="45453"/>
          <a:stretch/>
        </p:blipFill>
        <p:spPr>
          <a:xfrm>
            <a:off x="18958" y="1125442"/>
            <a:ext cx="8993157" cy="496855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6"/>
          <a:srcRect l="497" t="2498" r="45488" b="-1257"/>
          <a:stretch/>
        </p:blipFill>
        <p:spPr>
          <a:xfrm>
            <a:off x="117997" y="1268760"/>
            <a:ext cx="8856984" cy="4968552"/>
          </a:xfrm>
          <a:prstGeom prst="rect">
            <a:avLst/>
          </a:prstGeom>
        </p:spPr>
      </p:pic>
      <p:sp>
        <p:nvSpPr>
          <p:cNvPr id="8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4895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 smtClean="0">
                <a:solidFill>
                  <a:schemeClr val="bg1"/>
                </a:solidFill>
                <a:latin typeface="Arial" charset="0"/>
              </a:rPr>
              <a:t>Cadastro Técnico - Geoprocessamento</a:t>
            </a:r>
            <a:endParaRPr lang="pt-BR" sz="2400" b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10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4895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 smtClean="0">
                <a:solidFill>
                  <a:schemeClr val="bg1"/>
                </a:solidFill>
                <a:latin typeface="Arial" charset="0"/>
              </a:rPr>
              <a:t>Cadastro Técnico - ESGOTO</a:t>
            </a:r>
            <a:endParaRPr lang="pt-BR" sz="24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t="2814" r="46031"/>
          <a:stretch/>
        </p:blipFill>
        <p:spPr>
          <a:xfrm>
            <a:off x="250825" y="1268760"/>
            <a:ext cx="8341057" cy="4608512"/>
          </a:xfrm>
          <a:prstGeom prst="rect">
            <a:avLst/>
          </a:prstGeom>
        </p:spPr>
      </p:pic>
      <p:sp>
        <p:nvSpPr>
          <p:cNvPr id="7" name="CaixaDeTexto 9"/>
          <p:cNvSpPr txBox="1">
            <a:spLocks noChangeArrowheads="1"/>
          </p:cNvSpPr>
          <p:nvPr/>
        </p:nvSpPr>
        <p:spPr bwMode="auto">
          <a:xfrm>
            <a:off x="221528" y="868650"/>
            <a:ext cx="87137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000" b="1" dirty="0" smtClean="0">
                <a:solidFill>
                  <a:srgbClr val="002060"/>
                </a:solidFill>
                <a:latin typeface="Arial" charset="0"/>
              </a:rPr>
              <a:t>Fase – Sistema de Informação Geográfica – </a:t>
            </a:r>
            <a:r>
              <a:rPr lang="pt-BR" sz="2000" b="1" dirty="0">
                <a:solidFill>
                  <a:srgbClr val="002060"/>
                </a:solidFill>
                <a:latin typeface="Arial" charset="0"/>
              </a:rPr>
              <a:t>B</a:t>
            </a:r>
            <a:r>
              <a:rPr lang="pt-BR" sz="2000" b="1" dirty="0" smtClean="0">
                <a:solidFill>
                  <a:srgbClr val="002060"/>
                </a:solidFill>
                <a:latin typeface="Arial" charset="0"/>
              </a:rPr>
              <a:t>anco de Dados</a:t>
            </a:r>
          </a:p>
        </p:txBody>
      </p:sp>
      <p:sp>
        <p:nvSpPr>
          <p:cNvPr id="8" name="CaixaDeTexto 9"/>
          <p:cNvSpPr txBox="1">
            <a:spLocks noChangeArrowheads="1"/>
          </p:cNvSpPr>
          <p:nvPr/>
        </p:nvSpPr>
        <p:spPr bwMode="auto">
          <a:xfrm>
            <a:off x="107504" y="5908050"/>
            <a:ext cx="932602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dirty="0" smtClean="0">
                <a:solidFill>
                  <a:srgbClr val="002060"/>
                </a:solidFill>
                <a:latin typeface="Arial" charset="0"/>
              </a:rPr>
              <a:t>Apuração e monitoramento do indicador IREI – Índice de Retorno de Esgoto mais Infiltração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dirty="0" smtClean="0">
                <a:solidFill>
                  <a:srgbClr val="002060"/>
                </a:solidFill>
                <a:latin typeface="Arial" charset="0"/>
              </a:rPr>
              <a:t>Cobrança do Tratamento de Esgoto para consumidores, com ligações conectadas a rede coletora e a ETE </a:t>
            </a:r>
          </a:p>
        </p:txBody>
      </p:sp>
    </p:spTree>
    <p:extLst>
      <p:ext uri="{BB962C8B-B14F-4D97-AF65-F5344CB8AC3E}">
        <p14:creationId xmlns:p14="http://schemas.microsoft.com/office/powerpoint/2010/main" val="304439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4895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 smtClean="0">
                <a:solidFill>
                  <a:schemeClr val="bg1"/>
                </a:solidFill>
                <a:latin typeface="Arial" charset="0"/>
              </a:rPr>
              <a:t>Cadastro Técnico SANASA</a:t>
            </a:r>
            <a:endParaRPr lang="pt-B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" name="CaixaDeTexto 9"/>
          <p:cNvSpPr txBox="1">
            <a:spLocks noChangeArrowheads="1"/>
          </p:cNvSpPr>
          <p:nvPr/>
        </p:nvSpPr>
        <p:spPr bwMode="auto">
          <a:xfrm>
            <a:off x="275530" y="1196752"/>
            <a:ext cx="8713788" cy="222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pt-BR" sz="2000" b="1" dirty="0" smtClean="0">
                <a:solidFill>
                  <a:srgbClr val="002060"/>
                </a:solidFill>
                <a:latin typeface="Arial" charset="0"/>
              </a:rPr>
              <a:t>Fase</a:t>
            </a:r>
          </a:p>
          <a:p>
            <a:pPr marL="1085850" lvl="1" indent="-342900" eaLnBrk="1" hangingPunct="1">
              <a:lnSpc>
                <a:spcPct val="150000"/>
              </a:lnSpc>
              <a:buFont typeface="+mj-lt"/>
              <a:buAutoNum type="arabicPeriod" startAt="6"/>
            </a:pPr>
            <a:r>
              <a:rPr lang="pt-BR" dirty="0" smtClean="0">
                <a:solidFill>
                  <a:srgbClr val="002060"/>
                </a:solidFill>
                <a:latin typeface="Arial" charset="0"/>
              </a:rPr>
              <a:t>Elaboração de Norma Técnica / Procedimento</a:t>
            </a:r>
          </a:p>
          <a:p>
            <a:pPr marL="1485900" lvl="2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400" b="1" dirty="0" smtClean="0">
                <a:solidFill>
                  <a:srgbClr val="002060"/>
                </a:solidFill>
                <a:latin typeface="Arial" charset="0"/>
              </a:rPr>
              <a:t>SAN.T.IN.NT 57 </a:t>
            </a:r>
            <a:r>
              <a:rPr lang="pt-BR" sz="1400" dirty="0" smtClean="0">
                <a:solidFill>
                  <a:srgbClr val="002060"/>
                </a:solidFill>
                <a:latin typeface="Arial" charset="0"/>
              </a:rPr>
              <a:t>– Norma Técnica para execução e apresentação do cadastro técnico da infraestrutura de água e esgoto</a:t>
            </a:r>
          </a:p>
          <a:p>
            <a:pPr marL="1485900" lvl="2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400" b="1" dirty="0" smtClean="0">
                <a:solidFill>
                  <a:srgbClr val="002060"/>
                </a:solidFill>
                <a:latin typeface="Arial" charset="0"/>
              </a:rPr>
              <a:t>SAN.T.IN.PR 228 </a:t>
            </a:r>
            <a:r>
              <a:rPr lang="pt-BR" sz="1400" dirty="0" smtClean="0">
                <a:solidFill>
                  <a:srgbClr val="002060"/>
                </a:solidFill>
                <a:latin typeface="Arial" charset="0"/>
              </a:rPr>
              <a:t>– Atualização e Manutenção da Base Digital de cadastro Técnico de Água e Esgoto</a:t>
            </a:r>
            <a:endParaRPr lang="pt-BR" sz="1400" dirty="0">
              <a:solidFill>
                <a:srgbClr val="00206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70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50081" y="919917"/>
            <a:ext cx="7772400" cy="760546"/>
          </a:xfrm>
        </p:spPr>
        <p:txBody>
          <a:bodyPr>
            <a:normAutofit/>
          </a:bodyPr>
          <a:lstStyle/>
          <a:p>
            <a:r>
              <a:rPr lang="pt-BR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PROCESSO DE ATUALIZAÇÃO, MANUTENÇÃO e DISPONIBILIZAÇÃO DA BASE DIGITAL DE CADASTRO TÉCNICO</a:t>
            </a:r>
            <a:endParaRPr lang="pt-BR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de cantos arredondados 3"/>
          <p:cNvSpPr/>
          <p:nvPr/>
        </p:nvSpPr>
        <p:spPr>
          <a:xfrm>
            <a:off x="3357554" y="1643050"/>
            <a:ext cx="2357454" cy="478634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/>
              <a:t>BASE DIGITAL DE CADASTRO TÉCNICO</a:t>
            </a:r>
          </a:p>
          <a:p>
            <a:pPr algn="ctr"/>
            <a:endParaRPr lang="pt-BR" b="1" dirty="0" smtClean="0"/>
          </a:p>
          <a:p>
            <a:pPr algn="ctr"/>
            <a:r>
              <a:rPr lang="pt-BR" sz="1600" dirty="0"/>
              <a:t> </a:t>
            </a:r>
            <a:r>
              <a:rPr lang="pt-BR" sz="1600" dirty="0" smtClean="0"/>
              <a:t>MAPINFO PROFESSIONAL (EDIÇÃO)</a:t>
            </a:r>
          </a:p>
          <a:p>
            <a:pPr algn="ctr"/>
            <a:endParaRPr lang="pt-BR" dirty="0" smtClean="0"/>
          </a:p>
          <a:p>
            <a:pPr algn="ctr"/>
            <a:r>
              <a:rPr lang="pt-BR" sz="1600" dirty="0" smtClean="0"/>
              <a:t>BANCO DE DADOS SQL SERVER</a:t>
            </a:r>
          </a:p>
          <a:p>
            <a:pPr algn="ctr"/>
            <a:r>
              <a:rPr lang="pt-BR" sz="1600" dirty="0" smtClean="0"/>
              <a:t>(ARMAZENAMENTO)</a:t>
            </a:r>
            <a:endParaRPr lang="pt-BR" sz="1600" dirty="0"/>
          </a:p>
        </p:txBody>
      </p:sp>
      <p:sp>
        <p:nvSpPr>
          <p:cNvPr id="12" name="Retângulo de cantos arredondados 11"/>
          <p:cNvSpPr/>
          <p:nvPr/>
        </p:nvSpPr>
        <p:spPr>
          <a:xfrm>
            <a:off x="7215206" y="1857364"/>
            <a:ext cx="1785950" cy="10001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/>
              <a:t>MAPINFO PROVIEWER</a:t>
            </a:r>
          </a:p>
          <a:p>
            <a:pPr algn="ctr"/>
            <a:r>
              <a:rPr lang="pt-BR" sz="1400" dirty="0" smtClean="0"/>
              <a:t>(ARQUIVOS .TAB</a:t>
            </a:r>
            <a:r>
              <a:rPr lang="pt-BR" sz="1600" dirty="0" smtClean="0"/>
              <a:t>)</a:t>
            </a:r>
            <a:endParaRPr lang="pt-BR" sz="1600" dirty="0"/>
          </a:p>
        </p:txBody>
      </p:sp>
      <p:sp>
        <p:nvSpPr>
          <p:cNvPr id="13" name="Retângulo de cantos arredondados 12"/>
          <p:cNvSpPr/>
          <p:nvPr/>
        </p:nvSpPr>
        <p:spPr>
          <a:xfrm>
            <a:off x="285720" y="1643050"/>
            <a:ext cx="1857388" cy="157163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 smtClean="0"/>
              <a:t>PLANEJAMENTO</a:t>
            </a:r>
          </a:p>
          <a:p>
            <a:endParaRPr lang="pt-BR" sz="1400" b="1" dirty="0"/>
          </a:p>
          <a:p>
            <a:r>
              <a:rPr lang="pt-BR" sz="1400" b="1" dirty="0" smtClean="0"/>
              <a:t>PROJETO</a:t>
            </a:r>
          </a:p>
          <a:p>
            <a:endParaRPr lang="pt-BR" sz="1400" b="1" dirty="0" smtClean="0"/>
          </a:p>
          <a:p>
            <a:r>
              <a:rPr lang="pt-BR" sz="1400" b="1" dirty="0" smtClean="0"/>
              <a:t>EXECUÇÃO</a:t>
            </a:r>
            <a:endParaRPr lang="pt-BR" sz="1400" b="1" dirty="0"/>
          </a:p>
        </p:txBody>
      </p:sp>
      <p:sp>
        <p:nvSpPr>
          <p:cNvPr id="14" name="Retângulo de cantos arredondados 13"/>
          <p:cNvSpPr/>
          <p:nvPr/>
        </p:nvSpPr>
        <p:spPr>
          <a:xfrm>
            <a:off x="285720" y="4500570"/>
            <a:ext cx="1928826" cy="171451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 smtClean="0"/>
              <a:t>MANUTENÇÃO DA  INFRAESTRUTURA EXISTENTE </a:t>
            </a:r>
          </a:p>
          <a:p>
            <a:endParaRPr lang="pt-BR" sz="1400" b="1" dirty="0" smtClean="0"/>
          </a:p>
          <a:p>
            <a:r>
              <a:rPr lang="pt-BR" sz="1400" b="1" dirty="0" smtClean="0"/>
              <a:t>LEVANTAMENTO DE CAMPO</a:t>
            </a:r>
          </a:p>
        </p:txBody>
      </p:sp>
      <p:sp>
        <p:nvSpPr>
          <p:cNvPr id="15" name="Retângulo de cantos arredondados 14"/>
          <p:cNvSpPr/>
          <p:nvPr/>
        </p:nvSpPr>
        <p:spPr>
          <a:xfrm>
            <a:off x="7215206" y="3429000"/>
            <a:ext cx="1785950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/>
              <a:t>AUTOCAD</a:t>
            </a:r>
          </a:p>
          <a:p>
            <a:pPr algn="ctr"/>
            <a:r>
              <a:rPr lang="pt-BR" sz="1400" dirty="0" smtClean="0"/>
              <a:t>(ARQUIVOS .DWG e SHAPEFILE)</a:t>
            </a:r>
            <a:endParaRPr lang="pt-BR" sz="1400" dirty="0"/>
          </a:p>
        </p:txBody>
      </p:sp>
      <p:sp>
        <p:nvSpPr>
          <p:cNvPr id="16" name="Retângulo de cantos arredondados 15"/>
          <p:cNvSpPr/>
          <p:nvPr/>
        </p:nvSpPr>
        <p:spPr>
          <a:xfrm>
            <a:off x="7215206" y="5143512"/>
            <a:ext cx="1714512" cy="107157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/>
              <a:t>WEB</a:t>
            </a:r>
            <a:endParaRPr lang="pt-BR" sz="1400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2214546" y="2214554"/>
            <a:ext cx="1071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ATUALIZAÇÃO</a:t>
            </a:r>
            <a:endParaRPr lang="pt-BR" sz="1200" b="1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2214546" y="5072074"/>
            <a:ext cx="1500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MANUTENÇÃO</a:t>
            </a:r>
            <a:endParaRPr lang="pt-BR" sz="1200" b="1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5786446" y="2143116"/>
            <a:ext cx="1428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DISPONIBILIZAÇÃO</a:t>
            </a:r>
            <a:endParaRPr lang="pt-BR" sz="1200" b="1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5786446" y="3643314"/>
            <a:ext cx="1428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DISPONIBILIZAÇÃO</a:t>
            </a:r>
            <a:endParaRPr lang="pt-BR" sz="1200" b="1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5715008" y="5214950"/>
            <a:ext cx="1500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/>
              <a:t>DISPONIBILIZAÇÃO (NÃO IMPLANTADA)</a:t>
            </a:r>
            <a:endParaRPr lang="pt-BR" sz="1200" b="1" dirty="0"/>
          </a:p>
        </p:txBody>
      </p:sp>
      <p:sp>
        <p:nvSpPr>
          <p:cNvPr id="26" name="Seta para a direita 25"/>
          <p:cNvSpPr/>
          <p:nvPr/>
        </p:nvSpPr>
        <p:spPr>
          <a:xfrm>
            <a:off x="2285984" y="2500306"/>
            <a:ext cx="857256" cy="214314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Seta para a direita 26"/>
          <p:cNvSpPr/>
          <p:nvPr/>
        </p:nvSpPr>
        <p:spPr>
          <a:xfrm>
            <a:off x="2285984" y="5357826"/>
            <a:ext cx="857256" cy="214314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Seta para a direita 27"/>
          <p:cNvSpPr/>
          <p:nvPr/>
        </p:nvSpPr>
        <p:spPr>
          <a:xfrm>
            <a:off x="6000760" y="2428868"/>
            <a:ext cx="857256" cy="214314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Seta para a direita 28"/>
          <p:cNvSpPr/>
          <p:nvPr/>
        </p:nvSpPr>
        <p:spPr>
          <a:xfrm>
            <a:off x="6072198" y="3929066"/>
            <a:ext cx="857256" cy="214314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Seta para a direita 29"/>
          <p:cNvSpPr/>
          <p:nvPr/>
        </p:nvSpPr>
        <p:spPr>
          <a:xfrm>
            <a:off x="6000760" y="5715016"/>
            <a:ext cx="857256" cy="214314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/>
          <p:cNvSpPr txBox="1">
            <a:spLocks noChangeArrowheads="1"/>
          </p:cNvSpPr>
          <p:nvPr/>
        </p:nvSpPr>
        <p:spPr bwMode="auto">
          <a:xfrm>
            <a:off x="250825" y="273050"/>
            <a:ext cx="74895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 smtClean="0">
                <a:solidFill>
                  <a:schemeClr val="bg1"/>
                </a:solidFill>
                <a:latin typeface="Arial" charset="0"/>
              </a:rPr>
              <a:t>Cadastro Técnico SANASA</a:t>
            </a:r>
            <a:endParaRPr lang="pt-BR" sz="2400" b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74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250825" y="273050"/>
            <a:ext cx="74895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 smtClean="0">
                <a:solidFill>
                  <a:schemeClr val="bg1"/>
                </a:solidFill>
                <a:latin typeface="Arial" charset="0"/>
              </a:rPr>
              <a:t>Cadastro Técnico - Atualização</a:t>
            </a:r>
            <a:endParaRPr lang="pt-B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ctrTitle"/>
          </p:nvPr>
        </p:nvSpPr>
        <p:spPr>
          <a:xfrm>
            <a:off x="395536" y="980728"/>
            <a:ext cx="7772400" cy="760546"/>
          </a:xfrm>
        </p:spPr>
        <p:txBody>
          <a:bodyPr>
            <a:normAutofit/>
          </a:bodyPr>
          <a:lstStyle/>
          <a:p>
            <a:r>
              <a:rPr lang="pt-BR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INFORMAÇÃO UTILIZADA PARA ATUALIZAÇÃO DO CADASTRO TÉCNICO</a:t>
            </a:r>
            <a:endParaRPr lang="pt-BR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Imagem 4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61001"/>
            <a:ext cx="8065980" cy="420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magem 5" descr="image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30" y="1361001"/>
            <a:ext cx="7861339" cy="4805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9"/>
          <p:cNvSpPr txBox="1">
            <a:spLocks noChangeArrowheads="1"/>
          </p:cNvSpPr>
          <p:nvPr/>
        </p:nvSpPr>
        <p:spPr bwMode="auto">
          <a:xfrm>
            <a:off x="107504" y="6074712"/>
            <a:ext cx="885698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dirty="0" smtClean="0">
                <a:solidFill>
                  <a:srgbClr val="002060"/>
                </a:solidFill>
                <a:latin typeface="Arial" charset="0"/>
              </a:rPr>
              <a:t>Obras executadas por empreendedores ou contratados, é realizada amostragens em campo  visando  validar o cadastro técnico a ser entregue por terceiros</a:t>
            </a:r>
          </a:p>
        </p:txBody>
      </p:sp>
    </p:spTree>
    <p:extLst>
      <p:ext uri="{BB962C8B-B14F-4D97-AF65-F5344CB8AC3E}">
        <p14:creationId xmlns:p14="http://schemas.microsoft.com/office/powerpoint/2010/main" val="307192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m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5832648" cy="437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image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6581775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250825" y="273050"/>
            <a:ext cx="74895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 smtClean="0">
                <a:solidFill>
                  <a:schemeClr val="bg1"/>
                </a:solidFill>
                <a:latin typeface="Arial" charset="0"/>
              </a:rPr>
              <a:t>Cadastro Técnico - Manutenção</a:t>
            </a:r>
            <a:endParaRPr lang="pt-B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ctrTitle"/>
          </p:nvPr>
        </p:nvSpPr>
        <p:spPr>
          <a:xfrm>
            <a:off x="650081" y="919917"/>
            <a:ext cx="7772400" cy="760546"/>
          </a:xfrm>
        </p:spPr>
        <p:txBody>
          <a:bodyPr>
            <a:normAutofit/>
          </a:bodyPr>
          <a:lstStyle/>
          <a:p>
            <a:r>
              <a:rPr lang="pt-BR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INFORMAÇÃO UTILIZADA PARA MANUTENÇÃO DO CADASTRO TÉCNICO</a:t>
            </a:r>
            <a:endParaRPr lang="pt-BR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18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9" t="1424" r="27426" b="-1"/>
          <a:stretch/>
        </p:blipFill>
        <p:spPr>
          <a:xfrm>
            <a:off x="6101534" y="1208064"/>
            <a:ext cx="1698477" cy="242831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3888" y="4277620"/>
            <a:ext cx="2685304" cy="201397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1268760"/>
            <a:ext cx="2880321" cy="216024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239" y="4117039"/>
            <a:ext cx="3312717" cy="2484538"/>
          </a:xfrm>
          <a:prstGeom prst="rect">
            <a:avLst/>
          </a:prstGeom>
        </p:spPr>
      </p:pic>
      <p:sp>
        <p:nvSpPr>
          <p:cNvPr id="8" name="CaixaDeTexto 7"/>
          <p:cNvSpPr txBox="1">
            <a:spLocks noChangeArrowheads="1"/>
          </p:cNvSpPr>
          <p:nvPr/>
        </p:nvSpPr>
        <p:spPr bwMode="auto">
          <a:xfrm>
            <a:off x="250825" y="273050"/>
            <a:ext cx="74895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 smtClean="0">
                <a:solidFill>
                  <a:schemeClr val="bg1"/>
                </a:solidFill>
                <a:latin typeface="Arial" charset="0"/>
              </a:rPr>
              <a:t>Cadastro Técnico – Localização</a:t>
            </a:r>
            <a:endParaRPr lang="pt-B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47564" y="942187"/>
            <a:ext cx="2916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VIATURA DO CADASTRO TÉCNICO</a:t>
            </a:r>
            <a:endParaRPr lang="pt-BR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4825049" y="3803458"/>
            <a:ext cx="38295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LOCALIZADOR ELETROMAGNÉTICO</a:t>
            </a:r>
            <a:endParaRPr lang="pt-BR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985778" y="3686046"/>
            <a:ext cx="1121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GEORADAR</a:t>
            </a:r>
            <a:endParaRPr lang="pt-BR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 rot="1757072">
            <a:off x="7477392" y="4309171"/>
            <a:ext cx="1296144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/>
              <a:t>TUBOS E CABOS</a:t>
            </a:r>
            <a:endParaRPr lang="pt-BR" sz="1600" b="1" dirty="0"/>
          </a:p>
        </p:txBody>
      </p:sp>
      <p:sp>
        <p:nvSpPr>
          <p:cNvPr id="13" name="CaixaDeTexto 12"/>
          <p:cNvSpPr txBox="1"/>
          <p:nvPr/>
        </p:nvSpPr>
        <p:spPr>
          <a:xfrm rot="1757072">
            <a:off x="7656534" y="1557743"/>
            <a:ext cx="1296144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/>
              <a:t>TAMPAS METÁLICAS </a:t>
            </a:r>
            <a:endParaRPr lang="pt-BR" sz="1600" b="1" dirty="0"/>
          </a:p>
        </p:txBody>
      </p:sp>
      <p:sp>
        <p:nvSpPr>
          <p:cNvPr id="14" name="CaixaDeTexto 13"/>
          <p:cNvSpPr txBox="1"/>
          <p:nvPr/>
        </p:nvSpPr>
        <p:spPr>
          <a:xfrm rot="1757072">
            <a:off x="2278783" y="4282819"/>
            <a:ext cx="1848671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/>
              <a:t>TUBOS, CABOS E CAIXAS</a:t>
            </a:r>
            <a:endParaRPr lang="pt-BR" sz="1600" b="1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5727973" y="960254"/>
            <a:ext cx="28726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DE MASSA METÁLICA</a:t>
            </a:r>
            <a:endParaRPr lang="pt-BR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3456512" y="1523254"/>
            <a:ext cx="2916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EQUIPE PADRÃO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TÉCNICO AGRIMENSOR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AGENTES TÉCNICO</a:t>
            </a:r>
            <a:endParaRPr lang="pt-BR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17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4895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 smtClean="0">
                <a:solidFill>
                  <a:schemeClr val="bg1"/>
                </a:solidFill>
                <a:latin typeface="Arial" charset="0"/>
              </a:rPr>
              <a:t>Cadastro Técnico - </a:t>
            </a:r>
            <a:r>
              <a:rPr lang="pt-BR" sz="2400" b="1" dirty="0" err="1" smtClean="0">
                <a:solidFill>
                  <a:schemeClr val="bg1"/>
                </a:solidFill>
                <a:latin typeface="Arial" charset="0"/>
              </a:rPr>
              <a:t>Georadar</a:t>
            </a:r>
            <a:endParaRPr lang="pt-BR" sz="24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69591" t="17662" r="15996" b="28654"/>
          <a:stretch/>
        </p:blipFill>
        <p:spPr>
          <a:xfrm>
            <a:off x="395535" y="2139252"/>
            <a:ext cx="3446009" cy="393829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72251" t="13358" r="17667" b="22749"/>
          <a:stretch/>
        </p:blipFill>
        <p:spPr>
          <a:xfrm>
            <a:off x="3841544" y="1988840"/>
            <a:ext cx="2090073" cy="406403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7" t="-295" r="1753" b="13908"/>
          <a:stretch/>
        </p:blipFill>
        <p:spPr>
          <a:xfrm>
            <a:off x="6084168" y="838283"/>
            <a:ext cx="2304256" cy="274549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9" t="507" r="3974" b="17005"/>
          <a:stretch/>
        </p:blipFill>
        <p:spPr>
          <a:xfrm>
            <a:off x="6084168" y="3717032"/>
            <a:ext cx="2689981" cy="2815097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611560" y="1268760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TELAS  DO DISPLAY</a:t>
            </a:r>
          </a:p>
          <a:p>
            <a:r>
              <a:rPr lang="pt-BR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LOCALIZAÇÃO DE TUBULAÇÃO E POÇO DE VISITA</a:t>
            </a:r>
            <a:endParaRPr lang="pt-BR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 rot="1757072">
            <a:off x="85713" y="5670899"/>
            <a:ext cx="2263232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/>
              <a:t>NÃO IDENTIFICA</a:t>
            </a:r>
          </a:p>
          <a:p>
            <a:pPr algn="ctr"/>
            <a:r>
              <a:rPr lang="pt-BR" sz="1600" b="1" dirty="0" smtClean="0"/>
              <a:t> MATERIAL E DIÂMETRO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80285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192" y="1204986"/>
            <a:ext cx="2983880" cy="223791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46" y="4149080"/>
            <a:ext cx="3096344" cy="232225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43821"/>
            <a:ext cx="2880320" cy="216024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858188" y="946189"/>
            <a:ext cx="2057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NÍVEL ELETRÔNICO</a:t>
            </a:r>
            <a:endParaRPr lang="pt-BR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932040" y="920105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ESTAÇÃO TOTAL</a:t>
            </a:r>
            <a:endParaRPr lang="pt-BR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39552" y="3864024"/>
            <a:ext cx="3960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GPS – SISTEMA DE POSICIONAMENTO GLOBAL</a:t>
            </a:r>
            <a:endParaRPr lang="pt-BR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11"/>
          <p:cNvSpPr txBox="1">
            <a:spLocks noChangeArrowheads="1"/>
          </p:cNvSpPr>
          <p:nvPr/>
        </p:nvSpPr>
        <p:spPr bwMode="auto">
          <a:xfrm>
            <a:off x="250825" y="273050"/>
            <a:ext cx="74895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 smtClean="0">
                <a:solidFill>
                  <a:schemeClr val="bg1"/>
                </a:solidFill>
                <a:latin typeface="Arial" charset="0"/>
              </a:rPr>
              <a:t>Cadastro Técnico</a:t>
            </a:r>
            <a:endParaRPr lang="pt-B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 rot="1757072">
            <a:off x="4300284" y="4341526"/>
            <a:ext cx="2334729" cy="107721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/>
              <a:t>LEVANTAMENTO DO CADASTRO TÉCNICO E LOCALIZAÇÃO POR COORDENADAS</a:t>
            </a:r>
            <a:endParaRPr lang="pt-BR" sz="1600" b="1" dirty="0"/>
          </a:p>
        </p:txBody>
      </p:sp>
      <p:sp>
        <p:nvSpPr>
          <p:cNvPr id="11" name="CaixaDeTexto 10"/>
          <p:cNvSpPr txBox="1"/>
          <p:nvPr/>
        </p:nvSpPr>
        <p:spPr>
          <a:xfrm rot="1757072">
            <a:off x="3035493" y="1117760"/>
            <a:ext cx="1518022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/>
              <a:t>ALTIMETRIA</a:t>
            </a:r>
          </a:p>
          <a:p>
            <a:pPr algn="ctr"/>
            <a:r>
              <a:rPr lang="pt-BR" sz="1600" b="1" dirty="0" smtClean="0"/>
              <a:t> COTAS</a:t>
            </a:r>
            <a:endParaRPr lang="pt-BR" sz="1600" b="1" dirty="0"/>
          </a:p>
        </p:txBody>
      </p:sp>
      <p:sp>
        <p:nvSpPr>
          <p:cNvPr id="13" name="CaixaDeTexto 12"/>
          <p:cNvSpPr txBox="1"/>
          <p:nvPr/>
        </p:nvSpPr>
        <p:spPr>
          <a:xfrm rot="1757072">
            <a:off x="7329433" y="1286227"/>
            <a:ext cx="1649771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/>
              <a:t>LEVANTAMENTO  PLANIMETRICO</a:t>
            </a:r>
            <a:endParaRPr lang="pt-BR" sz="1600" b="1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6165132" y="5705219"/>
            <a:ext cx="2872602" cy="612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2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OUTRAS FERRAMENTAS</a:t>
            </a:r>
          </a:p>
          <a:p>
            <a:pPr algn="ctr">
              <a:lnSpc>
                <a:spcPct val="150000"/>
              </a:lnSpc>
            </a:pPr>
            <a:r>
              <a:rPr lang="pt-BR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TRENA, BALIZA, HASTE SONDA, ...</a:t>
            </a:r>
          </a:p>
        </p:txBody>
      </p:sp>
    </p:spTree>
    <p:extLst>
      <p:ext uri="{BB962C8B-B14F-4D97-AF65-F5344CB8AC3E}">
        <p14:creationId xmlns:p14="http://schemas.microsoft.com/office/powerpoint/2010/main" val="203651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 congres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816" y="4517479"/>
            <a:ext cx="28956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1"/>
          <p:cNvSpPr txBox="1">
            <a:spLocks noChangeArrowheads="1"/>
          </p:cNvSpPr>
          <p:nvPr/>
        </p:nvSpPr>
        <p:spPr bwMode="auto">
          <a:xfrm>
            <a:off x="755576" y="2924944"/>
            <a:ext cx="72728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EXPERIÊNCIA  SANASA</a:t>
            </a:r>
            <a:endParaRPr lang="pt-BR" sz="28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ixaDeTexto 1"/>
          <p:cNvSpPr txBox="1">
            <a:spLocks noChangeArrowheads="1"/>
          </p:cNvSpPr>
          <p:nvPr/>
        </p:nvSpPr>
        <p:spPr bwMode="auto">
          <a:xfrm>
            <a:off x="323850" y="260648"/>
            <a:ext cx="72009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Cadastro Técnico</a:t>
            </a:r>
            <a:endParaRPr lang="pt-BR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4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4895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 smtClean="0">
                <a:solidFill>
                  <a:schemeClr val="bg1"/>
                </a:solidFill>
                <a:latin typeface="Arial" charset="0"/>
              </a:rPr>
              <a:t>Cadastro Técnico e o Controle de Perdas</a:t>
            </a:r>
            <a:endParaRPr lang="pt-B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123" name="CaixaDeTexto 9"/>
          <p:cNvSpPr txBox="1">
            <a:spLocks noChangeArrowheads="1"/>
          </p:cNvSpPr>
          <p:nvPr/>
        </p:nvSpPr>
        <p:spPr bwMode="auto">
          <a:xfrm>
            <a:off x="247501" y="1108047"/>
            <a:ext cx="87137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000" b="1" dirty="0" smtClean="0">
                <a:solidFill>
                  <a:srgbClr val="002060"/>
                </a:solidFill>
                <a:latin typeface="Arial" charset="0"/>
              </a:rPr>
              <a:t>Principais ações de controle e combate as perdas de água, no sistema de distribuição</a:t>
            </a:r>
          </a:p>
          <a:p>
            <a:pPr eaLnBrk="1" hangingPunct="1"/>
            <a:endParaRPr lang="pt-BR" sz="2000" b="1" dirty="0" smtClean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23180" y="2090556"/>
            <a:ext cx="73448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altLang="pt-BR" sz="1600" b="1" dirty="0">
                <a:solidFill>
                  <a:srgbClr val="002060"/>
                </a:solidFill>
                <a:latin typeface="Arial" charset="0"/>
              </a:rPr>
              <a:t>Setorização </a:t>
            </a:r>
            <a:endParaRPr lang="pt-BR" altLang="pt-BR" sz="1600" b="1" dirty="0" smtClean="0">
              <a:solidFill>
                <a:srgbClr val="002060"/>
              </a:solidFill>
              <a:latin typeface="Arial" charset="0"/>
            </a:endParaRP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altLang="pt-BR" sz="1600" b="1" dirty="0">
                <a:solidFill>
                  <a:srgbClr val="002060"/>
                </a:solidFill>
                <a:latin typeface="Arial" charset="0"/>
              </a:rPr>
              <a:t>Controle de </a:t>
            </a:r>
            <a:r>
              <a:rPr lang="pt-BR" altLang="pt-BR" sz="1600" b="1" dirty="0" smtClean="0">
                <a:solidFill>
                  <a:srgbClr val="002060"/>
                </a:solidFill>
                <a:latin typeface="Arial" charset="0"/>
              </a:rPr>
              <a:t>Pressão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altLang="pt-BR" sz="1600" b="1" dirty="0">
                <a:solidFill>
                  <a:srgbClr val="002060"/>
                </a:solidFill>
                <a:latin typeface="Arial" charset="0"/>
              </a:rPr>
              <a:t>Pesquisa de </a:t>
            </a:r>
            <a:r>
              <a:rPr lang="pt-BR" altLang="pt-BR" sz="1600" b="1" dirty="0" smtClean="0">
                <a:solidFill>
                  <a:srgbClr val="002060"/>
                </a:solidFill>
                <a:latin typeface="Arial" charset="0"/>
              </a:rPr>
              <a:t>Vazamentos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altLang="pt-BR" sz="1600" b="1" dirty="0">
                <a:solidFill>
                  <a:srgbClr val="002060"/>
                </a:solidFill>
                <a:latin typeface="Arial" charset="0"/>
              </a:rPr>
              <a:t>Manutenção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altLang="pt-BR" sz="1600" b="1" dirty="0" smtClean="0">
                <a:solidFill>
                  <a:srgbClr val="002060"/>
                </a:solidFill>
                <a:latin typeface="Arial" charset="0"/>
              </a:rPr>
              <a:t>Readequação </a:t>
            </a:r>
            <a:r>
              <a:rPr lang="pt-BR" altLang="pt-BR" sz="1600" b="1" dirty="0">
                <a:solidFill>
                  <a:srgbClr val="002060"/>
                </a:solidFill>
                <a:latin typeface="Arial" charset="0"/>
              </a:rPr>
              <a:t>da Infraestrutura de </a:t>
            </a:r>
            <a:r>
              <a:rPr lang="pt-BR" altLang="pt-BR" sz="1600" b="1" dirty="0" smtClean="0">
                <a:solidFill>
                  <a:srgbClr val="002060"/>
                </a:solidFill>
                <a:latin typeface="Arial" charset="0"/>
              </a:rPr>
              <a:t>Água</a:t>
            </a:r>
            <a:endParaRPr lang="pt-BR" altLang="pt-BR" sz="1600" b="1" dirty="0">
              <a:solidFill>
                <a:srgbClr val="002060"/>
              </a:solidFill>
              <a:latin typeface="Arial" charset="0"/>
            </a:endParaRP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altLang="pt-BR" sz="1600" dirty="0">
                <a:solidFill>
                  <a:srgbClr val="002060"/>
                </a:solidFill>
                <a:latin typeface="Arial" charset="0"/>
              </a:rPr>
              <a:t>Telemetria / Telecomando – Automação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altLang="pt-BR" sz="1600" dirty="0">
                <a:solidFill>
                  <a:srgbClr val="002060"/>
                </a:solidFill>
                <a:latin typeface="Arial" charset="0"/>
              </a:rPr>
              <a:t>Micromedição e Qualidade Metrológica dos Hidrômetros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altLang="pt-BR" sz="1600" dirty="0" smtClean="0">
                <a:solidFill>
                  <a:srgbClr val="002060"/>
                </a:solidFill>
                <a:latin typeface="Arial" charset="0"/>
              </a:rPr>
              <a:t>Qualidade </a:t>
            </a:r>
            <a:r>
              <a:rPr lang="pt-BR" altLang="pt-BR" sz="1600" dirty="0">
                <a:solidFill>
                  <a:srgbClr val="002060"/>
                </a:solidFill>
                <a:latin typeface="Arial" charset="0"/>
              </a:rPr>
              <a:t>de Materiais, Equipamento e Obras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altLang="pt-BR" sz="1600" dirty="0" smtClean="0">
                <a:solidFill>
                  <a:srgbClr val="002060"/>
                </a:solidFill>
                <a:latin typeface="Arial" charset="0"/>
              </a:rPr>
              <a:t>Ensaio </a:t>
            </a:r>
            <a:r>
              <a:rPr lang="pt-BR" altLang="pt-BR" sz="1600" dirty="0">
                <a:solidFill>
                  <a:srgbClr val="002060"/>
                </a:solidFill>
                <a:latin typeface="Arial" charset="0"/>
              </a:rPr>
              <a:t>de Estanqueidade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altLang="pt-BR" sz="1600" dirty="0">
                <a:solidFill>
                  <a:srgbClr val="002060"/>
                </a:solidFill>
                <a:latin typeface="Arial" charset="0"/>
              </a:rPr>
              <a:t>Combate às Irregularidades nas Ligações de Água</a:t>
            </a:r>
          </a:p>
        </p:txBody>
      </p:sp>
    </p:spTree>
    <p:extLst>
      <p:ext uri="{BB962C8B-B14F-4D97-AF65-F5344CB8AC3E}">
        <p14:creationId xmlns:p14="http://schemas.microsoft.com/office/powerpoint/2010/main" val="408429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4895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 smtClean="0">
                <a:solidFill>
                  <a:schemeClr val="bg1"/>
                </a:solidFill>
                <a:latin typeface="Arial" charset="0"/>
              </a:rPr>
              <a:t>Cadastro Técnico e o Controle de Perdas</a:t>
            </a:r>
            <a:endParaRPr lang="pt-B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123" name="CaixaDeTexto 9"/>
          <p:cNvSpPr txBox="1">
            <a:spLocks noChangeArrowheads="1"/>
          </p:cNvSpPr>
          <p:nvPr/>
        </p:nvSpPr>
        <p:spPr bwMode="auto">
          <a:xfrm>
            <a:off x="247501" y="1108047"/>
            <a:ext cx="87137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000" b="1" dirty="0" smtClean="0">
                <a:solidFill>
                  <a:srgbClr val="002060"/>
                </a:solidFill>
                <a:latin typeface="Arial" charset="0"/>
              </a:rPr>
              <a:t>Setorização</a:t>
            </a:r>
          </a:p>
          <a:p>
            <a:pPr eaLnBrk="1" hangingPunct="1"/>
            <a:endParaRPr lang="pt-BR" sz="2000" b="1" dirty="0" smtClean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79512" y="1607927"/>
            <a:ext cx="8424936" cy="1524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altLang="pt-BR" sz="1600" b="1" dirty="0" smtClean="0">
                <a:solidFill>
                  <a:srgbClr val="002060"/>
                </a:solidFill>
                <a:latin typeface="Arial" charset="0"/>
              </a:rPr>
              <a:t>O conhecimento das tubulações instaladas no sistema de água permite o desenvolvimento de estudos de isolamento</a:t>
            </a:r>
            <a:r>
              <a:rPr lang="pt-BR" altLang="pt-BR" sz="1600" dirty="0" smtClean="0">
                <a:solidFill>
                  <a:srgbClr val="002060"/>
                </a:solidFill>
                <a:latin typeface="Arial" charset="0"/>
              </a:rPr>
              <a:t>, das áreas de abastecimento em zonas pressão, setores de abastecimento, setores de medição (DMC - Distritos de Medição e Controle)</a:t>
            </a:r>
          </a:p>
        </p:txBody>
      </p:sp>
      <p:sp>
        <p:nvSpPr>
          <p:cNvPr id="6" name="CaixaDeTexto 9"/>
          <p:cNvSpPr txBox="1">
            <a:spLocks noChangeArrowheads="1"/>
          </p:cNvSpPr>
          <p:nvPr/>
        </p:nvSpPr>
        <p:spPr bwMode="auto">
          <a:xfrm>
            <a:off x="247501" y="3628327"/>
            <a:ext cx="87137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000" b="1" dirty="0" smtClean="0">
                <a:solidFill>
                  <a:srgbClr val="002060"/>
                </a:solidFill>
                <a:latin typeface="Arial" charset="0"/>
              </a:rPr>
              <a:t>Controle de pressão</a:t>
            </a:r>
          </a:p>
          <a:p>
            <a:pPr eaLnBrk="1" hangingPunct="1"/>
            <a:endParaRPr lang="pt-BR" sz="2000" b="1" dirty="0" smtClean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79512" y="4154304"/>
            <a:ext cx="8424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altLang="pt-BR" sz="1600" dirty="0" smtClean="0">
                <a:solidFill>
                  <a:srgbClr val="002060"/>
                </a:solidFill>
                <a:latin typeface="Arial" charset="0"/>
              </a:rPr>
              <a:t>Determinação da </a:t>
            </a:r>
            <a:r>
              <a:rPr lang="pt-BR" altLang="pt-BR" sz="1600" b="1" dirty="0" smtClean="0">
                <a:solidFill>
                  <a:srgbClr val="002060"/>
                </a:solidFill>
                <a:latin typeface="Arial" charset="0"/>
              </a:rPr>
              <a:t>área de influência da válvula redutora de pressão</a:t>
            </a:r>
            <a:r>
              <a:rPr lang="pt-BR" altLang="pt-BR" sz="1600" dirty="0" smtClean="0">
                <a:solidFill>
                  <a:srgbClr val="002060"/>
                </a:solidFill>
                <a:latin typeface="Arial" charset="0"/>
              </a:rPr>
              <a:t>, através da análise das redes de distribuição e </a:t>
            </a:r>
            <a:r>
              <a:rPr lang="pt-BR" altLang="pt-BR" sz="1600" b="1" dirty="0" smtClean="0">
                <a:solidFill>
                  <a:srgbClr val="002060"/>
                </a:solidFill>
                <a:latin typeface="Arial" charset="0"/>
              </a:rPr>
              <a:t>cotas geométricas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altLang="pt-BR" sz="1600" b="1" dirty="0" smtClean="0">
                <a:solidFill>
                  <a:srgbClr val="002060"/>
                </a:solidFill>
                <a:latin typeface="Arial" charset="0"/>
              </a:rPr>
              <a:t>Dimensionamento da Válvula Redutora de Pressão</a:t>
            </a:r>
            <a:r>
              <a:rPr lang="pt-BR" altLang="pt-BR" sz="1600" dirty="0" smtClean="0">
                <a:solidFill>
                  <a:srgbClr val="002060"/>
                </a:solidFill>
                <a:latin typeface="Arial" charset="0"/>
              </a:rPr>
              <a:t>, através </a:t>
            </a:r>
            <a:r>
              <a:rPr lang="pt-BR" altLang="pt-BR" sz="1600" dirty="0">
                <a:solidFill>
                  <a:srgbClr val="002060"/>
                </a:solidFill>
                <a:latin typeface="Arial" charset="0"/>
              </a:rPr>
              <a:t>d</a:t>
            </a:r>
            <a:r>
              <a:rPr lang="pt-BR" altLang="pt-BR" sz="1600" dirty="0" smtClean="0">
                <a:solidFill>
                  <a:srgbClr val="002060"/>
                </a:solidFill>
                <a:latin typeface="Arial" charset="0"/>
              </a:rPr>
              <a:t>o histórico de consumo marcado dos clientes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t-BR" altLang="pt-BR" sz="1600" dirty="0">
              <a:solidFill>
                <a:srgbClr val="00206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80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4895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 smtClean="0">
                <a:solidFill>
                  <a:schemeClr val="bg1"/>
                </a:solidFill>
                <a:latin typeface="Arial" charset="0"/>
              </a:rPr>
              <a:t>Cadastro Técnico e o Controle de Perdas</a:t>
            </a:r>
            <a:endParaRPr lang="pt-B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123" name="CaixaDeTexto 9"/>
          <p:cNvSpPr txBox="1">
            <a:spLocks noChangeArrowheads="1"/>
          </p:cNvSpPr>
          <p:nvPr/>
        </p:nvSpPr>
        <p:spPr bwMode="auto">
          <a:xfrm>
            <a:off x="247501" y="1108047"/>
            <a:ext cx="87137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000" b="1" dirty="0" smtClean="0">
                <a:solidFill>
                  <a:srgbClr val="002060"/>
                </a:solidFill>
                <a:latin typeface="Arial" charset="0"/>
              </a:rPr>
              <a:t>Setorização</a:t>
            </a:r>
          </a:p>
          <a:p>
            <a:pPr eaLnBrk="1" hangingPunct="1"/>
            <a:endParaRPr lang="pt-BR" sz="2000" b="1" dirty="0" smtClean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12671" t="19890" r="57986" b="11923"/>
          <a:stretch/>
        </p:blipFill>
        <p:spPr>
          <a:xfrm>
            <a:off x="702312" y="1628800"/>
            <a:ext cx="6533984" cy="465852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t="2651" r="46193"/>
          <a:stretch/>
        </p:blipFill>
        <p:spPr>
          <a:xfrm>
            <a:off x="418187" y="1628800"/>
            <a:ext cx="8561478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54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4895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 smtClean="0">
                <a:solidFill>
                  <a:schemeClr val="bg1"/>
                </a:solidFill>
                <a:latin typeface="Arial" charset="0"/>
              </a:rPr>
              <a:t>Cadastro Técnico e o Controle de Perdas</a:t>
            </a:r>
            <a:endParaRPr lang="pt-B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123" name="CaixaDeTexto 9"/>
          <p:cNvSpPr txBox="1">
            <a:spLocks noChangeArrowheads="1"/>
          </p:cNvSpPr>
          <p:nvPr/>
        </p:nvSpPr>
        <p:spPr bwMode="auto">
          <a:xfrm>
            <a:off x="247501" y="1108047"/>
            <a:ext cx="87137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000" b="1" dirty="0" smtClean="0">
                <a:solidFill>
                  <a:srgbClr val="002060"/>
                </a:solidFill>
                <a:latin typeface="Arial" charset="0"/>
              </a:rPr>
              <a:t>Controle de pressão</a:t>
            </a:r>
          </a:p>
          <a:p>
            <a:pPr eaLnBrk="1" hangingPunct="1"/>
            <a:endParaRPr lang="pt-BR" sz="2000" b="1" dirty="0" smtClean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t="4354" r="45705"/>
          <a:stretch/>
        </p:blipFill>
        <p:spPr>
          <a:xfrm>
            <a:off x="247501" y="1633630"/>
            <a:ext cx="8393337" cy="453650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-860" t="16668" r="48884"/>
          <a:stretch/>
        </p:blipFill>
        <p:spPr>
          <a:xfrm>
            <a:off x="139932" y="1707700"/>
            <a:ext cx="8928925" cy="457066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/>
          <a:srcRect l="1" t="1002" r="46737"/>
          <a:stretch/>
        </p:blipFill>
        <p:spPr>
          <a:xfrm>
            <a:off x="434888" y="1933110"/>
            <a:ext cx="8419959" cy="480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60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4895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 smtClean="0">
                <a:solidFill>
                  <a:schemeClr val="bg1"/>
                </a:solidFill>
                <a:latin typeface="Arial" charset="0"/>
              </a:rPr>
              <a:t>Cadastro Técnico e o Controle de Perdas</a:t>
            </a:r>
            <a:endParaRPr lang="pt-B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123" name="CaixaDeTexto 9"/>
          <p:cNvSpPr txBox="1">
            <a:spLocks noChangeArrowheads="1"/>
          </p:cNvSpPr>
          <p:nvPr/>
        </p:nvSpPr>
        <p:spPr bwMode="auto">
          <a:xfrm>
            <a:off x="247501" y="1108047"/>
            <a:ext cx="87137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000" b="1" dirty="0" smtClean="0">
                <a:solidFill>
                  <a:srgbClr val="002060"/>
                </a:solidFill>
                <a:latin typeface="Arial" charset="0"/>
              </a:rPr>
              <a:t>Pesquisa de vazamentos</a:t>
            </a:r>
          </a:p>
          <a:p>
            <a:pPr eaLnBrk="1" hangingPunct="1"/>
            <a:endParaRPr lang="pt-BR" sz="2000" b="1" dirty="0" smtClean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79512" y="1607927"/>
            <a:ext cx="8424936" cy="785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altLang="pt-BR" sz="1600" dirty="0" smtClean="0">
                <a:solidFill>
                  <a:srgbClr val="002060"/>
                </a:solidFill>
                <a:latin typeface="Arial" charset="0"/>
              </a:rPr>
              <a:t>Fundamental para </a:t>
            </a:r>
            <a:r>
              <a:rPr lang="pt-BR" altLang="pt-BR" sz="1600" b="1" dirty="0" smtClean="0">
                <a:solidFill>
                  <a:srgbClr val="002060"/>
                </a:solidFill>
                <a:latin typeface="Arial" charset="0"/>
              </a:rPr>
              <a:t>eficiência na realização e gestão da pesquisa de vazamentos não visíveis</a:t>
            </a:r>
            <a:r>
              <a:rPr lang="pt-BR" altLang="pt-BR" sz="1600" dirty="0" smtClean="0">
                <a:solidFill>
                  <a:srgbClr val="002060"/>
                </a:solidFill>
                <a:latin typeface="Arial" charset="0"/>
              </a:rPr>
              <a:t>, através de equipamentos acústicos</a:t>
            </a:r>
            <a:endParaRPr lang="pt-BR" altLang="pt-BR" sz="1600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5" name="CaixaDeTexto 9"/>
          <p:cNvSpPr txBox="1">
            <a:spLocks noChangeArrowheads="1"/>
          </p:cNvSpPr>
          <p:nvPr/>
        </p:nvSpPr>
        <p:spPr bwMode="auto">
          <a:xfrm>
            <a:off x="247501" y="2863857"/>
            <a:ext cx="87137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000" b="1" dirty="0" smtClean="0">
                <a:solidFill>
                  <a:srgbClr val="002060"/>
                </a:solidFill>
                <a:latin typeface="Arial" charset="0"/>
              </a:rPr>
              <a:t>Manutenção das redes e ramais de água </a:t>
            </a:r>
          </a:p>
          <a:p>
            <a:pPr eaLnBrk="1" hangingPunct="1"/>
            <a:endParaRPr lang="pt-BR" sz="2000" b="1" dirty="0" smtClean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79512" y="3363737"/>
            <a:ext cx="842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altLang="pt-BR" sz="1600" dirty="0" smtClean="0">
                <a:solidFill>
                  <a:srgbClr val="002060"/>
                </a:solidFill>
                <a:latin typeface="Arial" charset="0"/>
              </a:rPr>
              <a:t>O conhecimento do posicionamento das redes e suas características, como diâmetro e material, </a:t>
            </a:r>
            <a:r>
              <a:rPr lang="pt-BR" altLang="pt-BR" sz="1600" b="1" dirty="0" smtClean="0">
                <a:solidFill>
                  <a:srgbClr val="002060"/>
                </a:solidFill>
                <a:latin typeface="Arial" charset="0"/>
              </a:rPr>
              <a:t>permite uma manutenção mais eficiente e rápida</a:t>
            </a:r>
            <a:r>
              <a:rPr lang="pt-BR" altLang="pt-BR" sz="1600" dirty="0" smtClean="0">
                <a:solidFill>
                  <a:srgbClr val="002060"/>
                </a:solidFill>
                <a:latin typeface="Arial" charset="0"/>
              </a:rPr>
              <a:t>, pois envolve o planejamento da execução, com a determinação das peças a serem utilizadas no reparo, avaliação da necessidade de intervenção da via </a:t>
            </a:r>
          </a:p>
        </p:txBody>
      </p:sp>
    </p:spTree>
    <p:extLst>
      <p:ext uri="{BB962C8B-B14F-4D97-AF65-F5344CB8AC3E}">
        <p14:creationId xmlns:p14="http://schemas.microsoft.com/office/powerpoint/2010/main" val="115881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4895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 smtClean="0">
                <a:solidFill>
                  <a:schemeClr val="bg1"/>
                </a:solidFill>
                <a:latin typeface="Arial" charset="0"/>
              </a:rPr>
              <a:t>Cadastro Técnico e o Controle de Perdas</a:t>
            </a:r>
            <a:endParaRPr lang="pt-B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" name="CaixaDeTexto 9"/>
          <p:cNvSpPr txBox="1">
            <a:spLocks noChangeArrowheads="1"/>
          </p:cNvSpPr>
          <p:nvPr/>
        </p:nvSpPr>
        <p:spPr bwMode="auto">
          <a:xfrm>
            <a:off x="278628" y="1124744"/>
            <a:ext cx="87137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000" b="1" dirty="0" smtClean="0">
                <a:solidFill>
                  <a:srgbClr val="002060"/>
                </a:solidFill>
                <a:latin typeface="Arial" charset="0"/>
              </a:rPr>
              <a:t>Readequação da infraestrutura de água </a:t>
            </a:r>
          </a:p>
          <a:p>
            <a:pPr eaLnBrk="1" hangingPunct="1"/>
            <a:endParaRPr lang="pt-BR" sz="2000" b="1" dirty="0" smtClean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07504" y="1628800"/>
            <a:ext cx="842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altLang="pt-BR" sz="1600" dirty="0" smtClean="0">
                <a:solidFill>
                  <a:srgbClr val="002060"/>
                </a:solidFill>
                <a:latin typeface="Arial" charset="0"/>
              </a:rPr>
              <a:t>Através da localização geográfica das manutenções corretivas, é possível </a:t>
            </a:r>
            <a:r>
              <a:rPr lang="pt-BR" altLang="pt-BR" sz="1600" b="1" dirty="0" smtClean="0">
                <a:solidFill>
                  <a:srgbClr val="002060"/>
                </a:solidFill>
                <a:latin typeface="Arial" charset="0"/>
              </a:rPr>
              <a:t>diagnosticar</a:t>
            </a:r>
            <a:r>
              <a:rPr lang="pt-BR" altLang="pt-BR" sz="1600" dirty="0" smtClean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pt-BR" altLang="pt-BR" sz="1600" b="1" dirty="0" smtClean="0">
                <a:solidFill>
                  <a:srgbClr val="002060"/>
                </a:solidFill>
                <a:latin typeface="Arial" charset="0"/>
              </a:rPr>
              <a:t>tubulações com excesso de manutenção corretivas</a:t>
            </a:r>
            <a:r>
              <a:rPr lang="pt-BR" altLang="pt-BR" sz="1600" dirty="0" smtClean="0">
                <a:solidFill>
                  <a:srgbClr val="002060"/>
                </a:solidFill>
                <a:latin typeface="Arial" charset="0"/>
              </a:rPr>
              <a:t>, devido a fadiga do material, permitindo priorizar áreas/bairros para elaboração de projetos de readequação da infraestrutura</a:t>
            </a:r>
            <a:endParaRPr lang="pt-BR" altLang="pt-BR" sz="1600" dirty="0">
              <a:solidFill>
                <a:srgbClr val="00206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55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4895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 smtClean="0">
                <a:solidFill>
                  <a:schemeClr val="bg1"/>
                </a:solidFill>
                <a:latin typeface="Arial" charset="0"/>
              </a:rPr>
              <a:t>Cadastro Técnico e o Controle de Perdas</a:t>
            </a:r>
            <a:endParaRPr lang="pt-B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" name="CaixaDeTexto 9"/>
          <p:cNvSpPr txBox="1">
            <a:spLocks noChangeArrowheads="1"/>
          </p:cNvSpPr>
          <p:nvPr/>
        </p:nvSpPr>
        <p:spPr bwMode="auto">
          <a:xfrm>
            <a:off x="278628" y="1124744"/>
            <a:ext cx="87137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000" b="1" dirty="0" smtClean="0">
                <a:solidFill>
                  <a:srgbClr val="002060"/>
                </a:solidFill>
                <a:latin typeface="Arial" charset="0"/>
              </a:rPr>
              <a:t>Localização das manutenções das redes de água </a:t>
            </a:r>
          </a:p>
          <a:p>
            <a:pPr eaLnBrk="1" hangingPunct="1"/>
            <a:endParaRPr lang="pt-BR" sz="2000" b="1" dirty="0" smtClean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t="503" r="45865" b="6237"/>
          <a:stretch/>
        </p:blipFill>
        <p:spPr>
          <a:xfrm>
            <a:off x="137378" y="1628800"/>
            <a:ext cx="8855038" cy="468052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t="1077" r="46095"/>
          <a:stretch/>
        </p:blipFill>
        <p:spPr>
          <a:xfrm>
            <a:off x="351456" y="1832630"/>
            <a:ext cx="8640960" cy="486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1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4895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 smtClean="0">
                <a:solidFill>
                  <a:schemeClr val="bg1"/>
                </a:solidFill>
                <a:latin typeface="Arial" charset="0"/>
              </a:rPr>
              <a:t>Readequação da Infraestrutura de Água</a:t>
            </a:r>
            <a:endParaRPr lang="pt-B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CaixaDeTexto 2"/>
          <p:cNvSpPr txBox="1">
            <a:spLocks noChangeArrowheads="1"/>
          </p:cNvSpPr>
          <p:nvPr/>
        </p:nvSpPr>
        <p:spPr bwMode="auto">
          <a:xfrm>
            <a:off x="539552" y="2132856"/>
            <a:ext cx="74898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sz="4000" b="1" dirty="0" smtClean="0">
                <a:solidFill>
                  <a:srgbClr val="002060"/>
                </a:solidFill>
                <a:latin typeface="Arial" charset="0"/>
              </a:rPr>
              <a:t>Metodologia</a:t>
            </a:r>
          </a:p>
          <a:p>
            <a:pPr algn="ctr" eaLnBrk="1" hangingPunct="1"/>
            <a:r>
              <a:rPr lang="pt-BR" sz="4000" b="1" dirty="0" smtClean="0">
                <a:solidFill>
                  <a:srgbClr val="002060"/>
                </a:solidFill>
                <a:latin typeface="Arial" charset="0"/>
              </a:rPr>
              <a:t>MND – Método Não Destrutivo</a:t>
            </a:r>
            <a:endParaRPr lang="pt-BR" sz="4000" b="1" dirty="0">
              <a:solidFill>
                <a:srgbClr val="00206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71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CaixaDeTexto 9"/>
          <p:cNvSpPr txBox="1">
            <a:spLocks noChangeArrowheads="1"/>
          </p:cNvSpPr>
          <p:nvPr/>
        </p:nvSpPr>
        <p:spPr bwMode="auto">
          <a:xfrm>
            <a:off x="323850" y="187325"/>
            <a:ext cx="741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pt-BR" altLang="pt-BR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Obra de </a:t>
            </a:r>
            <a:r>
              <a:rPr lang="pt-BR" altLang="pt-BR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Readequação </a:t>
            </a:r>
            <a:r>
              <a:rPr lang="pt-BR" altLang="pt-BR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da Infraestrutura de Água</a:t>
            </a:r>
          </a:p>
        </p:txBody>
      </p:sp>
      <p:sp>
        <p:nvSpPr>
          <p:cNvPr id="38915" name="CaixaDeTexto 8"/>
          <p:cNvSpPr txBox="1">
            <a:spLocks noChangeArrowheads="1"/>
          </p:cNvSpPr>
          <p:nvPr/>
        </p:nvSpPr>
        <p:spPr bwMode="auto">
          <a:xfrm>
            <a:off x="4775200" y="1168400"/>
            <a:ext cx="32527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1400" b="1">
                <a:solidFill>
                  <a:srgbClr val="002060"/>
                </a:solidFill>
                <a:latin typeface="Arial" panose="020B0604020202020204" pitchFamily="34" charset="0"/>
              </a:rPr>
              <a:t>MND – MÉTODO NÃO DESTRUTIVO</a:t>
            </a:r>
          </a:p>
        </p:txBody>
      </p:sp>
      <p:pic>
        <p:nvPicPr>
          <p:cNvPr id="38916" name="Imagem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4365625"/>
            <a:ext cx="3452813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Imagem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1431925"/>
            <a:ext cx="344487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Imagem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343400"/>
            <a:ext cx="3300412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Imagem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1474788"/>
            <a:ext cx="3368675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CaixaDeTexto 13"/>
          <p:cNvSpPr txBox="1">
            <a:spLocks noChangeArrowheads="1"/>
          </p:cNvSpPr>
          <p:nvPr/>
        </p:nvSpPr>
        <p:spPr bwMode="auto">
          <a:xfrm>
            <a:off x="4770438" y="4076700"/>
            <a:ext cx="2970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1400" b="1">
                <a:solidFill>
                  <a:srgbClr val="002060"/>
                </a:solidFill>
                <a:latin typeface="Arial" panose="020B0604020202020204" pitchFamily="34" charset="0"/>
              </a:rPr>
              <a:t>SOLDA POR ELETROFUSÃO</a:t>
            </a:r>
          </a:p>
        </p:txBody>
      </p:sp>
      <p:sp>
        <p:nvSpPr>
          <p:cNvPr id="38921" name="CaixaDeTexto 14"/>
          <p:cNvSpPr txBox="1">
            <a:spLocks noChangeArrowheads="1"/>
          </p:cNvSpPr>
          <p:nvPr/>
        </p:nvSpPr>
        <p:spPr bwMode="auto">
          <a:xfrm>
            <a:off x="468313" y="1198563"/>
            <a:ext cx="3203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1400" b="1">
                <a:solidFill>
                  <a:srgbClr val="002060"/>
                </a:solidFill>
                <a:latin typeface="Arial" panose="020B0604020202020204" pitchFamily="34" charset="0"/>
              </a:rPr>
              <a:t>REDE PROVISÓRIA – “by pass”</a:t>
            </a:r>
          </a:p>
        </p:txBody>
      </p:sp>
      <p:sp>
        <p:nvSpPr>
          <p:cNvPr id="38922" name="CaixaDeTexto 8"/>
          <p:cNvSpPr txBox="1">
            <a:spLocks noChangeArrowheads="1"/>
          </p:cNvSpPr>
          <p:nvPr/>
        </p:nvSpPr>
        <p:spPr bwMode="auto">
          <a:xfrm>
            <a:off x="468313" y="4098925"/>
            <a:ext cx="32527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1400" b="1">
                <a:solidFill>
                  <a:srgbClr val="002060"/>
                </a:solidFill>
                <a:latin typeface="Arial" panose="020B0604020202020204" pitchFamily="34" charset="0"/>
              </a:rPr>
              <a:t>REDE MESMO CAMINHAMENTO</a:t>
            </a:r>
          </a:p>
        </p:txBody>
      </p:sp>
    </p:spTree>
    <p:extLst>
      <p:ext uri="{BB962C8B-B14F-4D97-AF65-F5344CB8AC3E}">
        <p14:creationId xmlns:p14="http://schemas.microsoft.com/office/powerpoint/2010/main" val="360882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4895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 smtClean="0">
                <a:solidFill>
                  <a:schemeClr val="bg1"/>
                </a:solidFill>
                <a:latin typeface="Arial" charset="0"/>
              </a:rPr>
              <a:t>Readequação da Infraestrutura de Água</a:t>
            </a:r>
            <a:endParaRPr lang="pt-BR" sz="24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52736"/>
            <a:ext cx="4374429" cy="315846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882" y="3501008"/>
            <a:ext cx="4487858" cy="3240360"/>
          </a:xfrm>
          <a:prstGeom prst="rect">
            <a:avLst/>
          </a:prstGeom>
        </p:spPr>
      </p:pic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4610882" y="1052736"/>
            <a:ext cx="3646578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b="1" dirty="0" smtClean="0">
                <a:solidFill>
                  <a:srgbClr val="002060"/>
                </a:solidFill>
                <a:latin typeface="Arial" charset="0"/>
              </a:rPr>
              <a:t>23% DAS REDES DE ÁGUA EM CIMENTO AMIANTO</a:t>
            </a:r>
          </a:p>
        </p:txBody>
      </p:sp>
      <p:sp>
        <p:nvSpPr>
          <p:cNvPr id="11" name="CaixaDeTexto 10"/>
          <p:cNvSpPr txBox="1">
            <a:spLocks noChangeArrowheads="1"/>
          </p:cNvSpPr>
          <p:nvPr/>
        </p:nvSpPr>
        <p:spPr bwMode="auto">
          <a:xfrm>
            <a:off x="892680" y="5373216"/>
            <a:ext cx="3646578" cy="92333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b="1" dirty="0" smtClean="0">
                <a:solidFill>
                  <a:srgbClr val="002060"/>
                </a:solidFill>
                <a:latin typeface="Arial" charset="0"/>
              </a:rPr>
              <a:t>40% DAS MANUTENÇÕES CORRETIVAS NAS REDES DE CIMENTO AMIANTO</a:t>
            </a:r>
          </a:p>
        </p:txBody>
      </p:sp>
    </p:spTree>
    <p:extLst>
      <p:ext uri="{BB962C8B-B14F-4D97-AF65-F5344CB8AC3E}">
        <p14:creationId xmlns:p14="http://schemas.microsoft.com/office/powerpoint/2010/main" val="242414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4895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 smtClean="0">
                <a:solidFill>
                  <a:schemeClr val="bg1"/>
                </a:solidFill>
                <a:latin typeface="Arial" charset="0"/>
              </a:rPr>
              <a:t>Cadastro Técnico e o Controle de Perdas</a:t>
            </a:r>
            <a:endParaRPr lang="pt-B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" name="CaixaDeTexto 9"/>
          <p:cNvSpPr txBox="1">
            <a:spLocks noChangeArrowheads="1"/>
          </p:cNvSpPr>
          <p:nvPr/>
        </p:nvSpPr>
        <p:spPr bwMode="auto">
          <a:xfrm>
            <a:off x="179512" y="1412776"/>
            <a:ext cx="8713788" cy="490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000" b="1" dirty="0" smtClean="0">
                <a:solidFill>
                  <a:srgbClr val="002060"/>
                </a:solidFill>
                <a:latin typeface="Arial" charset="0"/>
              </a:rPr>
              <a:t>Objetivo</a:t>
            </a:r>
          </a:p>
          <a:p>
            <a:pPr marL="1028700" lvl="1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dirty="0" smtClean="0">
                <a:solidFill>
                  <a:srgbClr val="002060"/>
                </a:solidFill>
                <a:latin typeface="Arial" charset="0"/>
              </a:rPr>
              <a:t>Tratar da importância da ação de base </a:t>
            </a:r>
            <a:r>
              <a:rPr lang="pt-BR" b="1" dirty="0" smtClean="0">
                <a:solidFill>
                  <a:srgbClr val="002060"/>
                </a:solidFill>
                <a:latin typeface="Arial" charset="0"/>
              </a:rPr>
              <a:t>CADASTRO TÉCNICO, </a:t>
            </a:r>
            <a:r>
              <a:rPr lang="pt-BR" dirty="0" smtClean="0">
                <a:solidFill>
                  <a:srgbClr val="002060"/>
                </a:solidFill>
                <a:latin typeface="Arial" charset="0"/>
              </a:rPr>
              <a:t>para o </a:t>
            </a:r>
            <a:r>
              <a:rPr lang="pt-BR" b="1" dirty="0" smtClean="0">
                <a:solidFill>
                  <a:srgbClr val="002060"/>
                </a:solidFill>
                <a:latin typeface="Arial" charset="0"/>
              </a:rPr>
              <a:t>COMBATE e CONTROLE DAS PERDAS</a:t>
            </a:r>
            <a:r>
              <a:rPr lang="pt-BR" dirty="0" smtClean="0">
                <a:solidFill>
                  <a:srgbClr val="002060"/>
                </a:solidFill>
                <a:latin typeface="Arial" charset="0"/>
              </a:rPr>
              <a:t> no sistema de distribuição</a:t>
            </a:r>
          </a:p>
          <a:p>
            <a:pPr lvl="1" indent="0" eaLnBrk="1" hangingPunct="1">
              <a:lnSpc>
                <a:spcPct val="150000"/>
              </a:lnSpc>
            </a:pPr>
            <a:endParaRPr lang="pt-BR" dirty="0" smtClean="0">
              <a:solidFill>
                <a:srgbClr val="002060"/>
              </a:solidFill>
              <a:latin typeface="Arial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pt-BR" sz="2000" b="1" dirty="0" smtClean="0">
                <a:solidFill>
                  <a:srgbClr val="002060"/>
                </a:solidFill>
                <a:latin typeface="Arial" charset="0"/>
              </a:rPr>
              <a:t>Atribuição</a:t>
            </a:r>
          </a:p>
          <a:p>
            <a:pPr marL="1028700" lvl="1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b="1" dirty="0" smtClean="0">
                <a:solidFill>
                  <a:srgbClr val="002060"/>
                </a:solidFill>
                <a:latin typeface="Arial" charset="0"/>
              </a:rPr>
              <a:t>Cadastrar </a:t>
            </a:r>
            <a:r>
              <a:rPr lang="pt-BR" b="1" dirty="0">
                <a:solidFill>
                  <a:srgbClr val="002060"/>
                </a:solidFill>
                <a:latin typeface="Arial" charset="0"/>
              </a:rPr>
              <a:t>as infraestruturas de água e esgoto</a:t>
            </a:r>
            <a:r>
              <a:rPr lang="pt-BR" dirty="0">
                <a:solidFill>
                  <a:srgbClr val="002060"/>
                </a:solidFill>
                <a:latin typeface="Arial" charset="0"/>
              </a:rPr>
              <a:t>, contendo os dados técnicos das unidades operacionais, tubulações, conexões e dispositivos, armazenando em banco de dados, para </a:t>
            </a:r>
            <a:r>
              <a:rPr lang="pt-BR" b="1" dirty="0">
                <a:solidFill>
                  <a:srgbClr val="002060"/>
                </a:solidFill>
                <a:latin typeface="Arial" charset="0"/>
              </a:rPr>
              <a:t>disponibilização as diversas áreas</a:t>
            </a:r>
            <a:r>
              <a:rPr lang="pt-BR" dirty="0">
                <a:solidFill>
                  <a:srgbClr val="002060"/>
                </a:solidFill>
                <a:latin typeface="Arial" charset="0"/>
              </a:rPr>
              <a:t> envolvidas nos processos </a:t>
            </a:r>
            <a:r>
              <a:rPr lang="pt-BR" b="1" dirty="0">
                <a:solidFill>
                  <a:srgbClr val="002060"/>
                </a:solidFill>
                <a:latin typeface="Arial" charset="0"/>
              </a:rPr>
              <a:t>técnicos, operacionais, comerciais e </a:t>
            </a:r>
            <a:r>
              <a:rPr lang="pt-BR" b="1" dirty="0" smtClean="0">
                <a:solidFill>
                  <a:srgbClr val="002060"/>
                </a:solidFill>
                <a:latin typeface="Arial" charset="0"/>
              </a:rPr>
              <a:t>financeiros</a:t>
            </a:r>
            <a:r>
              <a:rPr lang="pt-BR" dirty="0" smtClean="0">
                <a:solidFill>
                  <a:srgbClr val="002060"/>
                </a:solidFill>
                <a:latin typeface="Arial" charset="0"/>
              </a:rPr>
              <a:t>, possibilitando o </a:t>
            </a:r>
            <a:r>
              <a:rPr lang="pt-BR" b="1" dirty="0" smtClean="0">
                <a:solidFill>
                  <a:srgbClr val="002060"/>
                </a:solidFill>
                <a:latin typeface="Arial" charset="0"/>
              </a:rPr>
              <a:t>geoprocessamento</a:t>
            </a:r>
            <a:r>
              <a:rPr lang="pt-BR" dirty="0" smtClean="0">
                <a:solidFill>
                  <a:srgbClr val="002060"/>
                </a:solidFill>
                <a:latin typeface="Arial" charset="0"/>
              </a:rPr>
              <a:t> dos dados armazenados</a:t>
            </a:r>
            <a:endParaRPr lang="pt-BR" dirty="0">
              <a:solidFill>
                <a:srgbClr val="002060"/>
              </a:solidFill>
              <a:latin typeface="Arial" charset="0"/>
            </a:endParaRPr>
          </a:p>
          <a:p>
            <a:pPr eaLnBrk="1" hangingPunct="1"/>
            <a:endParaRPr lang="pt-BR" sz="2000" b="1" dirty="0" smtClean="0">
              <a:solidFill>
                <a:srgbClr val="00206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93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206" y="1432720"/>
            <a:ext cx="8301386" cy="4308582"/>
          </a:xfrm>
          <a:prstGeom prst="rect">
            <a:avLst/>
          </a:prstGeom>
        </p:spPr>
      </p:pic>
      <p:sp>
        <p:nvSpPr>
          <p:cNvPr id="3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4895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 smtClean="0">
                <a:solidFill>
                  <a:schemeClr val="bg1"/>
                </a:solidFill>
                <a:latin typeface="Arial" charset="0"/>
              </a:rPr>
              <a:t>Readequação da Infraestrutura de Água</a:t>
            </a:r>
            <a:endParaRPr lang="pt-B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" name="CaixaDeTexto 9"/>
          <p:cNvSpPr txBox="1">
            <a:spLocks noChangeArrowheads="1"/>
          </p:cNvSpPr>
          <p:nvPr/>
        </p:nvSpPr>
        <p:spPr bwMode="auto">
          <a:xfrm>
            <a:off x="462398" y="996117"/>
            <a:ext cx="87137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000" b="1" dirty="0" smtClean="0">
                <a:solidFill>
                  <a:srgbClr val="002060"/>
                </a:solidFill>
                <a:latin typeface="Arial" charset="0"/>
              </a:rPr>
              <a:t>Densidade de manutenções corretivas por km de rede</a:t>
            </a:r>
          </a:p>
          <a:p>
            <a:pPr eaLnBrk="1" hangingPunct="1"/>
            <a:endParaRPr lang="pt-BR" sz="2000" b="1" dirty="0" smtClean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5" name="CaixaDeTexto 9"/>
          <p:cNvSpPr txBox="1">
            <a:spLocks noChangeArrowheads="1"/>
          </p:cNvSpPr>
          <p:nvPr/>
        </p:nvSpPr>
        <p:spPr bwMode="auto">
          <a:xfrm>
            <a:off x="1403648" y="5949280"/>
            <a:ext cx="6336704" cy="738664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pt-BR" sz="1400" b="1" dirty="0" smtClean="0">
                <a:solidFill>
                  <a:srgbClr val="002060"/>
                </a:solidFill>
                <a:latin typeface="Arial" charset="0"/>
              </a:rPr>
              <a:t>PVC – </a:t>
            </a:r>
            <a:r>
              <a:rPr lang="pt-BR" sz="1400" b="1" dirty="0" err="1" smtClean="0">
                <a:solidFill>
                  <a:srgbClr val="002060"/>
                </a:solidFill>
                <a:latin typeface="Arial" charset="0"/>
              </a:rPr>
              <a:t>Policloreto</a:t>
            </a:r>
            <a:r>
              <a:rPr lang="pt-BR" sz="1400" b="1" dirty="0" smtClean="0">
                <a:solidFill>
                  <a:srgbClr val="002060"/>
                </a:solidFill>
                <a:latin typeface="Arial" charset="0"/>
              </a:rPr>
              <a:t> de </a:t>
            </a:r>
            <a:r>
              <a:rPr lang="pt-BR" sz="1400" b="1" dirty="0" err="1" smtClean="0">
                <a:solidFill>
                  <a:srgbClr val="002060"/>
                </a:solidFill>
                <a:latin typeface="Arial" charset="0"/>
              </a:rPr>
              <a:t>Vinila</a:t>
            </a:r>
            <a:r>
              <a:rPr lang="pt-BR" sz="1400" b="1" dirty="0" smtClean="0">
                <a:solidFill>
                  <a:srgbClr val="002060"/>
                </a:solidFill>
                <a:latin typeface="Arial" charset="0"/>
              </a:rPr>
              <a:t>	CA – Cimento Amianto	</a:t>
            </a:r>
          </a:p>
          <a:p>
            <a:pPr eaLnBrk="1" hangingPunct="1">
              <a:lnSpc>
                <a:spcPct val="150000"/>
              </a:lnSpc>
            </a:pPr>
            <a:r>
              <a:rPr lang="pt-BR" sz="1400" b="1" dirty="0" smtClean="0">
                <a:solidFill>
                  <a:srgbClr val="002060"/>
                </a:solidFill>
                <a:latin typeface="Arial" charset="0"/>
              </a:rPr>
              <a:t>FF – Ferro Fundido		PEAD – Polietileno de Alta Densidade </a:t>
            </a:r>
          </a:p>
        </p:txBody>
      </p:sp>
    </p:spTree>
    <p:extLst>
      <p:ext uri="{BB962C8B-B14F-4D97-AF65-F5344CB8AC3E}">
        <p14:creationId xmlns:p14="http://schemas.microsoft.com/office/powerpoint/2010/main" val="343367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2" t="18480" r="19678" b="6763"/>
          <a:stretch>
            <a:fillRect/>
          </a:stretch>
        </p:blipFill>
        <p:spPr bwMode="auto">
          <a:xfrm>
            <a:off x="395288" y="1214438"/>
            <a:ext cx="7559675" cy="538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87338" y="908050"/>
            <a:ext cx="7993062" cy="39703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pt-BR" altLang="pt-BR" sz="1800" kern="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Foram substituídos 340 km redes e 25695 ligações</a:t>
            </a:r>
            <a:endParaRPr lang="pt-BR" altLang="pt-BR" sz="1800" kern="0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148263" y="4819650"/>
            <a:ext cx="287337" cy="71438"/>
          </a:xfrm>
          <a:prstGeom prst="rect">
            <a:avLst/>
          </a:prstGeom>
          <a:solidFill>
            <a:srgbClr val="0033CC"/>
          </a:solidFill>
          <a:ln>
            <a:solidFill>
              <a:srgbClr val="0033CC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n>
                <a:solidFill>
                  <a:srgbClr val="0033CC"/>
                </a:solidFill>
              </a:ln>
            </a:endParaRPr>
          </a:p>
        </p:txBody>
      </p:sp>
      <p:sp>
        <p:nvSpPr>
          <p:cNvPr id="24582" name="CaixaDeTexto 5"/>
          <p:cNvSpPr txBox="1">
            <a:spLocks noChangeArrowheads="1"/>
          </p:cNvSpPr>
          <p:nvPr/>
        </p:nvSpPr>
        <p:spPr bwMode="auto">
          <a:xfrm>
            <a:off x="5508625" y="4724400"/>
            <a:ext cx="25193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altLang="pt-BR" sz="1200" b="1" dirty="0" smtClean="0">
                <a:solidFill>
                  <a:srgbClr val="0033CC"/>
                </a:solidFill>
              </a:rPr>
              <a:t>ÁREAS JÁ CONTEMPLADAS COM READEQUAÇÃO DA INFRAESTRUTURA DE ÁGUA: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pt-BR" altLang="pt-BR" sz="1200" b="1" dirty="0" smtClean="0">
                <a:solidFill>
                  <a:srgbClr val="0033CC"/>
                </a:solidFill>
              </a:rPr>
              <a:t>340 km redes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pt-BR" altLang="pt-BR" sz="1200" b="1" dirty="0" smtClean="0">
                <a:solidFill>
                  <a:srgbClr val="0033CC"/>
                </a:solidFill>
              </a:rPr>
              <a:t>25.695 ligações</a:t>
            </a:r>
          </a:p>
        </p:txBody>
      </p:sp>
      <p:cxnSp>
        <p:nvCxnSpPr>
          <p:cNvPr id="8" name="Conector reto 7"/>
          <p:cNvCxnSpPr/>
          <p:nvPr/>
        </p:nvCxnSpPr>
        <p:spPr>
          <a:xfrm>
            <a:off x="5148263" y="5949950"/>
            <a:ext cx="28733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4" name="CaixaDeTexto 8"/>
          <p:cNvSpPr txBox="1">
            <a:spLocks noChangeArrowheads="1"/>
          </p:cNvSpPr>
          <p:nvPr/>
        </p:nvSpPr>
        <p:spPr bwMode="auto">
          <a:xfrm>
            <a:off x="5484813" y="5772150"/>
            <a:ext cx="22558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altLang="pt-BR" sz="1200" b="1" dirty="0" smtClean="0">
                <a:solidFill>
                  <a:srgbClr val="0033CC"/>
                </a:solidFill>
              </a:rPr>
              <a:t>INFRAESTRUTURA EXISTENTE EM CIMENTO AMIANTO: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pt-BR" altLang="pt-BR" sz="1200" b="1" dirty="0">
                <a:solidFill>
                  <a:srgbClr val="0033CC"/>
                </a:solidFill>
              </a:rPr>
              <a:t>1.080</a:t>
            </a:r>
            <a:r>
              <a:rPr lang="pt-BR" altLang="pt-BR" sz="1200" dirty="0" smtClean="0">
                <a:solidFill>
                  <a:srgbClr val="FF0000"/>
                </a:solidFill>
              </a:rPr>
              <a:t> </a:t>
            </a:r>
            <a:r>
              <a:rPr lang="pt-BR" altLang="pt-BR" sz="1200" b="1" dirty="0" smtClean="0">
                <a:solidFill>
                  <a:srgbClr val="0033CC"/>
                </a:solidFill>
              </a:rPr>
              <a:t>km redes</a:t>
            </a:r>
          </a:p>
        </p:txBody>
      </p:sp>
      <p:sp>
        <p:nvSpPr>
          <p:cNvPr id="9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4895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 smtClean="0">
                <a:solidFill>
                  <a:schemeClr val="bg1"/>
                </a:solidFill>
                <a:latin typeface="Arial" charset="0"/>
              </a:rPr>
              <a:t>Readequação da Infraestrutura de Água</a:t>
            </a:r>
            <a:endParaRPr lang="pt-B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69851" y="636390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Referência: Março/17 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53777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aixaDeTexto 9"/>
          <p:cNvSpPr txBox="1">
            <a:spLocks noChangeArrowheads="1"/>
          </p:cNvSpPr>
          <p:nvPr/>
        </p:nvSpPr>
        <p:spPr bwMode="auto">
          <a:xfrm>
            <a:off x="1187450" y="900113"/>
            <a:ext cx="626427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pt-BR" sz="1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ROMPIMENTO DE REDES E RAMAIS – 2008 a 2011</a:t>
            </a:r>
          </a:p>
        </p:txBody>
      </p:sp>
      <p:sp>
        <p:nvSpPr>
          <p:cNvPr id="35843" name="CaixaDeTexto 1"/>
          <p:cNvSpPr txBox="1">
            <a:spLocks noChangeArrowheads="1"/>
          </p:cNvSpPr>
          <p:nvPr/>
        </p:nvSpPr>
        <p:spPr bwMode="auto">
          <a:xfrm>
            <a:off x="769938" y="5157788"/>
            <a:ext cx="5291137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pt-BR" altLang="pt-BR" sz="1600" b="1" i="1">
                <a:solidFill>
                  <a:srgbClr val="002060"/>
                </a:solidFill>
                <a:latin typeface="Arial" panose="020B0604020202020204" pitchFamily="34" charset="0"/>
              </a:rPr>
              <a:t>CARACTERÍSTICAS SUBSETOR ZB ZONA SUL</a:t>
            </a:r>
          </a:p>
          <a:p>
            <a:pPr>
              <a:lnSpc>
                <a:spcPct val="150000"/>
              </a:lnSpc>
            </a:pPr>
            <a:r>
              <a:rPr lang="pt-BR" altLang="pt-BR" sz="1200" b="1" i="1">
                <a:solidFill>
                  <a:srgbClr val="002060"/>
                </a:solidFill>
                <a:latin typeface="Arial" panose="020B0604020202020204" pitchFamily="34" charset="0"/>
              </a:rPr>
              <a:t>INFRAESTRUTURA DA DÉCADA DE 70</a:t>
            </a:r>
          </a:p>
          <a:p>
            <a:pPr>
              <a:lnSpc>
                <a:spcPct val="150000"/>
              </a:lnSpc>
            </a:pPr>
            <a:r>
              <a:rPr lang="pt-BR" altLang="pt-BR" sz="1200" b="1" i="1">
                <a:solidFill>
                  <a:srgbClr val="002060"/>
                </a:solidFill>
                <a:latin typeface="Arial" panose="020B0604020202020204" pitchFamily="34" charset="0"/>
              </a:rPr>
              <a:t>REDES EM CIMENTO AMIANTO</a:t>
            </a:r>
          </a:p>
          <a:p>
            <a:pPr>
              <a:lnSpc>
                <a:spcPct val="150000"/>
              </a:lnSpc>
            </a:pPr>
            <a:r>
              <a:rPr lang="pt-BR" altLang="pt-BR" sz="1200" b="1" i="1">
                <a:solidFill>
                  <a:srgbClr val="002060"/>
                </a:solidFill>
                <a:latin typeface="Arial" panose="020B0604020202020204" pitchFamily="34" charset="0"/>
              </a:rPr>
              <a:t>RAMAIS EM FERRO GALVANIZADO</a:t>
            </a:r>
          </a:p>
          <a:p>
            <a:pPr>
              <a:lnSpc>
                <a:spcPct val="150000"/>
              </a:lnSpc>
            </a:pPr>
            <a:r>
              <a:rPr lang="pt-BR" altLang="pt-BR" sz="1200" b="1" i="1">
                <a:solidFill>
                  <a:srgbClr val="002060"/>
                </a:solidFill>
                <a:latin typeface="Arial" panose="020B0604020202020204" pitchFamily="34" charset="0"/>
              </a:rPr>
              <a:t>HIDRÔMETROS VELOCIMÉTRICOS</a:t>
            </a:r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3" r="9236" b="5885"/>
          <a:stretch>
            <a:fillRect/>
          </a:stretch>
        </p:blipFill>
        <p:spPr bwMode="auto">
          <a:xfrm>
            <a:off x="971550" y="1428750"/>
            <a:ext cx="6199188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ruz 2"/>
          <p:cNvSpPr/>
          <p:nvPr/>
        </p:nvSpPr>
        <p:spPr>
          <a:xfrm>
            <a:off x="7556500" y="1930400"/>
            <a:ext cx="107950" cy="107950"/>
          </a:xfrm>
          <a:prstGeom prst="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5846" name="CaixaDeTexto 3"/>
          <p:cNvSpPr txBox="1">
            <a:spLocks noChangeArrowheads="1"/>
          </p:cNvSpPr>
          <p:nvPr/>
        </p:nvSpPr>
        <p:spPr bwMode="auto">
          <a:xfrm>
            <a:off x="7669213" y="1773238"/>
            <a:ext cx="1295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1200" b="1"/>
              <a:t>ROMPIMENTO NA REDE</a:t>
            </a:r>
          </a:p>
        </p:txBody>
      </p:sp>
      <p:sp>
        <p:nvSpPr>
          <p:cNvPr id="35847" name="CaixaDeTexto 8"/>
          <p:cNvSpPr txBox="1">
            <a:spLocks noChangeArrowheads="1"/>
          </p:cNvSpPr>
          <p:nvPr/>
        </p:nvSpPr>
        <p:spPr bwMode="auto">
          <a:xfrm>
            <a:off x="7740650" y="2420938"/>
            <a:ext cx="1295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1200" b="1"/>
              <a:t>ROMPIMENTO NO RAMAL</a:t>
            </a:r>
          </a:p>
        </p:txBody>
      </p:sp>
      <p:sp>
        <p:nvSpPr>
          <p:cNvPr id="10" name="Cruz 9"/>
          <p:cNvSpPr/>
          <p:nvPr/>
        </p:nvSpPr>
        <p:spPr>
          <a:xfrm>
            <a:off x="7566025" y="2597150"/>
            <a:ext cx="119063" cy="107950"/>
          </a:xfrm>
          <a:prstGeom prst="plu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8921" name="CaixaDeTexto 1"/>
          <p:cNvSpPr txBox="1">
            <a:spLocks noChangeArrowheads="1"/>
          </p:cNvSpPr>
          <p:nvPr/>
        </p:nvSpPr>
        <p:spPr bwMode="auto">
          <a:xfrm>
            <a:off x="354012" y="307330"/>
            <a:ext cx="74342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Caso: Redução de Perdas - Subsetor Zona Sul</a:t>
            </a:r>
          </a:p>
        </p:txBody>
      </p:sp>
    </p:spTree>
    <p:extLst>
      <p:ext uri="{BB962C8B-B14F-4D97-AF65-F5344CB8AC3E}">
        <p14:creationId xmlns:p14="http://schemas.microsoft.com/office/powerpoint/2010/main" val="34625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aixaDeTexto 9"/>
          <p:cNvSpPr txBox="1">
            <a:spLocks noChangeArrowheads="1"/>
          </p:cNvSpPr>
          <p:nvPr/>
        </p:nvSpPr>
        <p:spPr bwMode="auto">
          <a:xfrm>
            <a:off x="956278" y="764704"/>
            <a:ext cx="6624736" cy="45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pt-BR" b="1" dirty="0" smtClean="0">
                <a:solidFill>
                  <a:srgbClr val="002060"/>
                </a:solidFill>
                <a:latin typeface="Arial" charset="0"/>
              </a:rPr>
              <a:t>ROMPIMENTO DE REDES E RAMAIS – 2013 a 2014</a:t>
            </a:r>
            <a:endParaRPr lang="pt-BR" sz="1400" b="1" dirty="0" smtClean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769343" y="5157192"/>
            <a:ext cx="52912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i="1" dirty="0">
                <a:solidFill>
                  <a:srgbClr val="002060"/>
                </a:solidFill>
                <a:latin typeface="Arial" charset="0"/>
              </a:rPr>
              <a:t>CARACTERÍSTICAS SUBSETOR ZB ZONA SUL</a:t>
            </a:r>
          </a:p>
          <a:p>
            <a:pPr>
              <a:lnSpc>
                <a:spcPct val="150000"/>
              </a:lnSpc>
            </a:pPr>
            <a:r>
              <a:rPr lang="pt-BR" sz="1200" b="1" i="1" dirty="0" smtClean="0">
                <a:solidFill>
                  <a:srgbClr val="002060"/>
                </a:solidFill>
                <a:latin typeface="Arial" charset="0"/>
              </a:rPr>
              <a:t>INFRAESTRUTURA </a:t>
            </a:r>
            <a:r>
              <a:rPr lang="pt-BR" sz="1200" b="1" i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pt-BR" sz="1200" b="1" i="1" dirty="0" smtClean="0">
                <a:solidFill>
                  <a:srgbClr val="002060"/>
                </a:solidFill>
                <a:latin typeface="Arial" charset="0"/>
              </a:rPr>
              <a:t>READEQUADA EM 2011</a:t>
            </a:r>
          </a:p>
          <a:p>
            <a:pPr>
              <a:lnSpc>
                <a:spcPct val="150000"/>
              </a:lnSpc>
            </a:pPr>
            <a:r>
              <a:rPr lang="pt-BR" sz="1200" b="1" i="1" dirty="0" smtClean="0">
                <a:solidFill>
                  <a:srgbClr val="002060"/>
                </a:solidFill>
                <a:latin typeface="Arial" charset="0"/>
              </a:rPr>
              <a:t>REDES EM PEAD – POLIETILENO DE ALTA DENSIDADE</a:t>
            </a:r>
          </a:p>
          <a:p>
            <a:pPr>
              <a:lnSpc>
                <a:spcPct val="150000"/>
              </a:lnSpc>
            </a:pPr>
            <a:r>
              <a:rPr lang="pt-BR" sz="1200" b="1" i="1" dirty="0" smtClean="0">
                <a:solidFill>
                  <a:srgbClr val="002060"/>
                </a:solidFill>
                <a:latin typeface="Arial" charset="0"/>
              </a:rPr>
              <a:t>RAMAIS EM PEAD – POLIETILENO DE ALTA DENSIDADE</a:t>
            </a:r>
          </a:p>
          <a:p>
            <a:pPr>
              <a:lnSpc>
                <a:spcPct val="150000"/>
              </a:lnSpc>
            </a:pPr>
            <a:r>
              <a:rPr lang="pt-BR" sz="1200" b="1" i="1" dirty="0" smtClean="0">
                <a:solidFill>
                  <a:srgbClr val="002060"/>
                </a:solidFill>
                <a:latin typeface="Arial" charset="0"/>
              </a:rPr>
              <a:t>HIDRÔMETROS VOLUMÉTRICOS EM 2013</a:t>
            </a:r>
            <a:endParaRPr lang="pt-BR" sz="1200" b="1" i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3" name="Cruz 2"/>
          <p:cNvSpPr/>
          <p:nvPr/>
        </p:nvSpPr>
        <p:spPr>
          <a:xfrm>
            <a:off x="7556060" y="1930846"/>
            <a:ext cx="108012" cy="108012"/>
          </a:xfrm>
          <a:prstGeom prst="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669039" y="1772816"/>
            <a:ext cx="1295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/>
              <a:t>ROMPIMENTO NA REDE</a:t>
            </a:r>
            <a:endParaRPr lang="pt-BR" sz="1200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7741047" y="2420888"/>
            <a:ext cx="1295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/>
              <a:t>ROMPIMENTO NO RAMAL</a:t>
            </a:r>
            <a:endParaRPr lang="pt-BR" sz="1200" b="1" dirty="0"/>
          </a:p>
        </p:txBody>
      </p:sp>
      <p:sp>
        <p:nvSpPr>
          <p:cNvPr id="10" name="Cruz 9"/>
          <p:cNvSpPr/>
          <p:nvPr/>
        </p:nvSpPr>
        <p:spPr>
          <a:xfrm>
            <a:off x="7566553" y="2597596"/>
            <a:ext cx="118813" cy="108012"/>
          </a:xfrm>
          <a:prstGeom prst="plu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1" name="CaixaDeTexto 1"/>
          <p:cNvSpPr txBox="1">
            <a:spLocks noChangeArrowheads="1"/>
          </p:cNvSpPr>
          <p:nvPr/>
        </p:nvSpPr>
        <p:spPr bwMode="auto">
          <a:xfrm>
            <a:off x="399441" y="269875"/>
            <a:ext cx="73326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pt-BR"/>
            </a:defPPr>
            <a:lvl1pPr eaLnBrk="1" hangingPunct="1">
              <a:defRPr sz="2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cs typeface="Arial" pitchFamily="34" charset="0"/>
              </a:defRPr>
            </a:lvl2pPr>
            <a:lvl3pPr marL="1143000" indent="-228600" eaLnBrk="0" hangingPunct="0">
              <a:defRPr>
                <a:cs typeface="Arial" pitchFamily="34" charset="0"/>
              </a:defRPr>
            </a:lvl3pPr>
            <a:lvl4pPr marL="1600200" indent="-228600" eaLnBrk="0" hangingPunct="0">
              <a:defRPr>
                <a:cs typeface="Arial" pitchFamily="34" charset="0"/>
              </a:defRPr>
            </a:lvl4pPr>
            <a:lvl5pPr marL="2057400" indent="-228600" eaLnBrk="0" hangingPunct="0">
              <a:defRPr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itchFamily="34" charset="0"/>
              </a:defRPr>
            </a:lvl9pPr>
          </a:lstStyle>
          <a:p>
            <a:r>
              <a:rPr lang="pt-BR" dirty="0"/>
              <a:t>Subsetor Zona Sul – após a substituição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4" t="14729" r="11917" b="11444"/>
          <a:stretch/>
        </p:blipFill>
        <p:spPr bwMode="auto">
          <a:xfrm>
            <a:off x="762497" y="1438274"/>
            <a:ext cx="6423066" cy="3430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954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aixaDeTexto 1"/>
          <p:cNvSpPr txBox="1">
            <a:spLocks noChangeArrowheads="1"/>
          </p:cNvSpPr>
          <p:nvPr/>
        </p:nvSpPr>
        <p:spPr bwMode="auto">
          <a:xfrm>
            <a:off x="769938" y="5445125"/>
            <a:ext cx="682625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pt-BR" altLang="pt-BR" sz="1600" b="1" i="1">
                <a:solidFill>
                  <a:srgbClr val="002060"/>
                </a:solidFill>
                <a:latin typeface="Arial" panose="020B0604020202020204" pitchFamily="34" charset="0"/>
              </a:rPr>
              <a:t>OBRAS E SERVIÇOS</a:t>
            </a:r>
          </a:p>
          <a:p>
            <a:pPr eaLnBrk="1" hangingPunct="1">
              <a:lnSpc>
                <a:spcPct val="150000"/>
              </a:lnSpc>
            </a:pPr>
            <a:r>
              <a:rPr lang="pt-BR" altLang="pt-BR" sz="1200" b="1" i="1">
                <a:solidFill>
                  <a:srgbClr val="002060"/>
                </a:solidFill>
                <a:latin typeface="Arial" panose="020B0604020202020204" pitchFamily="34" charset="0"/>
              </a:rPr>
              <a:t>SUBSTITUIÇÃO DE REDES E RAMAIS POR PEAD – POLIETILENO DE ALTA DENSIDADE</a:t>
            </a:r>
          </a:p>
          <a:p>
            <a:pPr eaLnBrk="1" hangingPunct="1">
              <a:lnSpc>
                <a:spcPct val="150000"/>
              </a:lnSpc>
            </a:pPr>
            <a:r>
              <a:rPr lang="pt-BR" altLang="pt-BR" sz="1200" b="1" i="1">
                <a:solidFill>
                  <a:srgbClr val="002060"/>
                </a:solidFill>
                <a:latin typeface="Arial" panose="020B0604020202020204" pitchFamily="34" charset="0"/>
              </a:rPr>
              <a:t>PADRONIZAÇÃO DA LIGAÇÃO COM CAIXA DE PROTEÇÃO LACRADA</a:t>
            </a:r>
          </a:p>
          <a:p>
            <a:pPr eaLnBrk="1" hangingPunct="1">
              <a:lnSpc>
                <a:spcPct val="150000"/>
              </a:lnSpc>
            </a:pPr>
            <a:r>
              <a:rPr lang="pt-BR" altLang="pt-BR" sz="1200" b="1" i="1">
                <a:solidFill>
                  <a:srgbClr val="002060"/>
                </a:solidFill>
                <a:latin typeface="Arial" panose="020B0604020202020204" pitchFamily="34" charset="0"/>
              </a:rPr>
              <a:t>READEQUAÇÃO DOS HIDRÔMETROS PARA VOLUMÉTRICO CLASSE C</a:t>
            </a:r>
          </a:p>
        </p:txBody>
      </p:sp>
      <p:pic>
        <p:nvPicPr>
          <p:cNvPr id="37891" name="Imagem 3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1228725"/>
            <a:ext cx="73914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luxograma: Fita perfurada 4"/>
          <p:cNvSpPr/>
          <p:nvPr/>
        </p:nvSpPr>
        <p:spPr>
          <a:xfrm rot="18815781">
            <a:off x="4311650" y="2695576"/>
            <a:ext cx="2820987" cy="1096962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 COMPROVADO</a:t>
            </a:r>
          </a:p>
        </p:txBody>
      </p:sp>
      <p:sp>
        <p:nvSpPr>
          <p:cNvPr id="6" name="CaixaDeTexto 1"/>
          <p:cNvSpPr txBox="1">
            <a:spLocks noChangeArrowheads="1"/>
          </p:cNvSpPr>
          <p:nvPr/>
        </p:nvSpPr>
        <p:spPr bwMode="auto">
          <a:xfrm>
            <a:off x="399441" y="269875"/>
            <a:ext cx="73326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pt-BR"/>
            </a:defPPr>
            <a:lvl1pPr eaLnBrk="1" hangingPunct="1">
              <a:defRPr sz="2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cs typeface="Arial" pitchFamily="34" charset="0"/>
              </a:defRPr>
            </a:lvl2pPr>
            <a:lvl3pPr marL="1143000" indent="-228600" eaLnBrk="0" hangingPunct="0">
              <a:defRPr>
                <a:cs typeface="Arial" pitchFamily="34" charset="0"/>
              </a:defRPr>
            </a:lvl3pPr>
            <a:lvl4pPr marL="1600200" indent="-228600" eaLnBrk="0" hangingPunct="0">
              <a:defRPr>
                <a:cs typeface="Arial" pitchFamily="34" charset="0"/>
              </a:defRPr>
            </a:lvl4pPr>
            <a:lvl5pPr marL="2057400" indent="-228600" eaLnBrk="0" hangingPunct="0">
              <a:defRPr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itchFamily="34" charset="0"/>
              </a:defRPr>
            </a:lvl9pPr>
          </a:lstStyle>
          <a:p>
            <a:r>
              <a:rPr lang="pt-BR" dirty="0"/>
              <a:t>Subsetor Zona Sul – </a:t>
            </a:r>
            <a:r>
              <a:rPr lang="pt-BR" dirty="0" smtClean="0"/>
              <a:t>monitoramento das perdas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635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 congres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816" y="4517479"/>
            <a:ext cx="28956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1"/>
          <p:cNvSpPr txBox="1">
            <a:spLocks noChangeArrowheads="1"/>
          </p:cNvSpPr>
          <p:nvPr/>
        </p:nvSpPr>
        <p:spPr bwMode="auto">
          <a:xfrm>
            <a:off x="755576" y="2924944"/>
            <a:ext cx="72728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OBRIGADO!</a:t>
            </a:r>
            <a:endParaRPr lang="pt-BR" sz="28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ixaDeTexto 1"/>
          <p:cNvSpPr txBox="1">
            <a:spLocks noChangeArrowheads="1"/>
          </p:cNvSpPr>
          <p:nvPr/>
        </p:nvSpPr>
        <p:spPr bwMode="auto">
          <a:xfrm>
            <a:off x="323850" y="260648"/>
            <a:ext cx="72009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Cadastro Técnico e o Controle de Perdas</a:t>
            </a:r>
            <a:endParaRPr lang="pt-BR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77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 txBox="1">
            <a:spLocks/>
          </p:cNvSpPr>
          <p:nvPr/>
        </p:nvSpPr>
        <p:spPr bwMode="auto">
          <a:xfrm>
            <a:off x="0" y="254000"/>
            <a:ext cx="9324975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/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95000"/>
              <a:buFont typeface="Corbel" pitchFamily="34" charset="0"/>
              <a:buNone/>
            </a:pPr>
            <a:r>
              <a:rPr lang="pt-BR" sz="2200" b="1" dirty="0" smtClean="0">
                <a:solidFill>
                  <a:srgbClr val="000066"/>
                </a:solidFill>
                <a:latin typeface="Arial" charset="0"/>
              </a:rPr>
              <a:t>Ivan de Carlos</a:t>
            </a:r>
            <a:endParaRPr lang="pt-BR" sz="2200" b="1" dirty="0">
              <a:solidFill>
                <a:srgbClr val="000066"/>
              </a:solidFill>
              <a:latin typeface="Arial" charset="0"/>
            </a:endParaRPr>
          </a:p>
          <a:p>
            <a:pPr algn="ctr" eaLnBrk="1" hangingPunct="1">
              <a:buSzPct val="95000"/>
              <a:buFont typeface="Corbel" pitchFamily="34" charset="0"/>
              <a:buNone/>
            </a:pPr>
            <a:r>
              <a:rPr lang="pt-BR" sz="1600" b="1" i="1" dirty="0" smtClean="0">
                <a:solidFill>
                  <a:srgbClr val="000066"/>
                </a:solidFill>
                <a:latin typeface="Arial" charset="0"/>
              </a:rPr>
              <a:t>Coordenador Análise de desempenho dos Sistema e Cadastro Técnico</a:t>
            </a:r>
            <a:endParaRPr lang="pt-BR" sz="1600" b="1" i="1" dirty="0">
              <a:solidFill>
                <a:srgbClr val="000066"/>
              </a:solidFill>
              <a:latin typeface="Arial" charset="0"/>
            </a:endParaRPr>
          </a:p>
          <a:p>
            <a:pPr algn="ctr" eaLnBrk="1" hangingPunct="1">
              <a:buSzPct val="95000"/>
              <a:buFont typeface="Corbel" pitchFamily="34" charset="0"/>
              <a:buNone/>
            </a:pPr>
            <a:r>
              <a:rPr lang="pt-BR" sz="1600" i="1" dirty="0" smtClean="0">
                <a:solidFill>
                  <a:srgbClr val="000066"/>
                </a:solidFill>
                <a:latin typeface="Arial" charset="0"/>
              </a:rPr>
              <a:t>(19)  3735.5394 </a:t>
            </a:r>
            <a:r>
              <a:rPr lang="pt-BR" sz="1600" i="1" dirty="0">
                <a:solidFill>
                  <a:srgbClr val="000066"/>
                </a:solidFill>
                <a:latin typeface="Arial" charset="0"/>
              </a:rPr>
              <a:t>– </a:t>
            </a:r>
            <a:r>
              <a:rPr lang="pt-BR" sz="1600" i="1" dirty="0" smtClean="0">
                <a:solidFill>
                  <a:srgbClr val="000066"/>
                </a:solidFill>
                <a:latin typeface="Arial" charset="0"/>
              </a:rPr>
              <a:t>controle.sistemas@sanasa.com.br</a:t>
            </a:r>
            <a:endParaRPr lang="pt-BR" sz="1600" i="1" dirty="0">
              <a:solidFill>
                <a:srgbClr val="0099FF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>
                <a:alpha val="27843"/>
              </a:srgbClr>
            </a:gs>
            <a:gs pos="33000">
              <a:schemeClr val="accent1">
                <a:tint val="44500"/>
                <a:satMod val="160000"/>
                <a:alpha val="1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4895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 smtClean="0">
                <a:solidFill>
                  <a:schemeClr val="bg1"/>
                </a:solidFill>
                <a:latin typeface="Arial" charset="0"/>
              </a:rPr>
              <a:t>Infraestruturas de Abastecimento e Esgotamento </a:t>
            </a:r>
            <a:endParaRPr lang="pt-B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123" name="CaixaDeTexto 9"/>
          <p:cNvSpPr txBox="1">
            <a:spLocks noChangeArrowheads="1"/>
          </p:cNvSpPr>
          <p:nvPr/>
        </p:nvSpPr>
        <p:spPr bwMode="auto">
          <a:xfrm>
            <a:off x="250825" y="1125538"/>
            <a:ext cx="8713788" cy="180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pt-BR" sz="2000" b="1" dirty="0" smtClean="0">
                <a:solidFill>
                  <a:srgbClr val="002060"/>
                </a:solidFill>
                <a:latin typeface="Arial" charset="0"/>
              </a:rPr>
              <a:t>ÁGUA</a:t>
            </a:r>
          </a:p>
          <a:p>
            <a:pPr marL="1028700" lvl="1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dirty="0" smtClean="0">
                <a:solidFill>
                  <a:srgbClr val="002060"/>
                </a:solidFill>
                <a:latin typeface="Arial" charset="0"/>
              </a:rPr>
              <a:t>5 Estações de Tratamento de Água</a:t>
            </a:r>
          </a:p>
          <a:p>
            <a:pPr marL="1028700" lvl="1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dirty="0" smtClean="0">
                <a:solidFill>
                  <a:srgbClr val="002060"/>
                </a:solidFill>
                <a:latin typeface="Arial" charset="0"/>
              </a:rPr>
              <a:t>38 Centros de  </a:t>
            </a:r>
            <a:r>
              <a:rPr lang="pt-BR" dirty="0" err="1" smtClean="0">
                <a:solidFill>
                  <a:srgbClr val="002060"/>
                </a:solidFill>
                <a:latin typeface="Arial" charset="0"/>
              </a:rPr>
              <a:t>Reservação</a:t>
            </a:r>
            <a:r>
              <a:rPr lang="pt-BR" dirty="0" smtClean="0">
                <a:solidFill>
                  <a:srgbClr val="002060"/>
                </a:solidFill>
                <a:latin typeface="Arial" charset="0"/>
              </a:rPr>
              <a:t> e Distribuição</a:t>
            </a:r>
          </a:p>
          <a:p>
            <a:pPr marL="1028700" lvl="1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b="1" dirty="0" smtClean="0">
                <a:solidFill>
                  <a:srgbClr val="002060"/>
                </a:solidFill>
                <a:latin typeface="Arial" charset="0"/>
              </a:rPr>
              <a:t>4.662 km de Redes</a:t>
            </a:r>
          </a:p>
        </p:txBody>
      </p:sp>
      <p:sp>
        <p:nvSpPr>
          <p:cNvPr id="4" name="CaixaDeTexto 9"/>
          <p:cNvSpPr txBox="1">
            <a:spLocks noChangeArrowheads="1"/>
          </p:cNvSpPr>
          <p:nvPr/>
        </p:nvSpPr>
        <p:spPr bwMode="auto">
          <a:xfrm>
            <a:off x="250825" y="3815980"/>
            <a:ext cx="8713788" cy="180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pt-BR" sz="2000" b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ESGOTO</a:t>
            </a:r>
          </a:p>
          <a:p>
            <a:pPr marL="1028700" lvl="1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24 Estações de Tratamento de Esgoto</a:t>
            </a:r>
          </a:p>
          <a:p>
            <a:pPr marL="1028700" lvl="1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88 Estações Elevatória de Esgoto</a:t>
            </a:r>
          </a:p>
          <a:p>
            <a:pPr marL="1028700" lvl="1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4.357 km de Redes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6444333" y="623731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Referência: Março/17 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4895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 smtClean="0">
                <a:solidFill>
                  <a:schemeClr val="bg1"/>
                </a:solidFill>
                <a:latin typeface="Arial" charset="0"/>
              </a:rPr>
              <a:t>Cadastro Técnico SANASA</a:t>
            </a:r>
            <a:endParaRPr lang="pt-B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123" name="CaixaDeTexto 9"/>
          <p:cNvSpPr txBox="1">
            <a:spLocks noChangeArrowheads="1"/>
          </p:cNvSpPr>
          <p:nvPr/>
        </p:nvSpPr>
        <p:spPr bwMode="auto">
          <a:xfrm>
            <a:off x="250825" y="1125538"/>
            <a:ext cx="8713788" cy="220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000" b="1" dirty="0" smtClean="0">
                <a:solidFill>
                  <a:srgbClr val="002060"/>
                </a:solidFill>
                <a:latin typeface="Arial" charset="0"/>
              </a:rPr>
              <a:t>Fases </a:t>
            </a:r>
          </a:p>
          <a:p>
            <a:pPr marL="1085850" lvl="1" indent="-342900" eaLnBrk="1" hangingPunct="1">
              <a:lnSpc>
                <a:spcPct val="150000"/>
              </a:lnSpc>
              <a:buFont typeface="+mj-lt"/>
              <a:buAutoNum type="arabicPeriod"/>
            </a:pPr>
            <a:r>
              <a:rPr lang="pt-BR" dirty="0">
                <a:solidFill>
                  <a:srgbClr val="002060"/>
                </a:solidFill>
                <a:latin typeface="Arial" charset="0"/>
              </a:rPr>
              <a:t>Conhecimento </a:t>
            </a:r>
            <a:r>
              <a:rPr lang="pt-BR" dirty="0" smtClean="0">
                <a:solidFill>
                  <a:srgbClr val="002060"/>
                </a:solidFill>
                <a:latin typeface="Arial" charset="0"/>
              </a:rPr>
              <a:t>particular do </a:t>
            </a:r>
            <a:r>
              <a:rPr lang="pt-BR" b="1" dirty="0" smtClean="0">
                <a:solidFill>
                  <a:srgbClr val="002060"/>
                </a:solidFill>
                <a:latin typeface="Arial" charset="0"/>
              </a:rPr>
              <a:t>pessoal de campo </a:t>
            </a:r>
            <a:r>
              <a:rPr lang="pt-BR" dirty="0" smtClean="0">
                <a:solidFill>
                  <a:srgbClr val="002060"/>
                </a:solidFill>
                <a:latin typeface="Arial" charset="0"/>
              </a:rPr>
              <a:t>e informações </a:t>
            </a:r>
            <a:r>
              <a:rPr lang="pt-BR" b="1" dirty="0" smtClean="0">
                <a:solidFill>
                  <a:srgbClr val="002060"/>
                </a:solidFill>
                <a:latin typeface="Arial" charset="0"/>
              </a:rPr>
              <a:t>dos projetos executados </a:t>
            </a:r>
          </a:p>
          <a:p>
            <a:pPr marL="1485900" lvl="2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400" dirty="0">
                <a:solidFill>
                  <a:srgbClr val="002060"/>
                </a:solidFill>
                <a:latin typeface="Arial" charset="0"/>
              </a:rPr>
              <a:t>Dificuldade de </a:t>
            </a:r>
            <a:r>
              <a:rPr lang="pt-BR" sz="1400" b="1" dirty="0">
                <a:solidFill>
                  <a:srgbClr val="002060"/>
                </a:solidFill>
                <a:latin typeface="Arial" charset="0"/>
              </a:rPr>
              <a:t>compartilhamento das informações </a:t>
            </a:r>
            <a:r>
              <a:rPr lang="pt-BR" sz="1400" dirty="0">
                <a:solidFill>
                  <a:srgbClr val="002060"/>
                </a:solidFill>
                <a:latin typeface="Arial" charset="0"/>
              </a:rPr>
              <a:t>técnicas das </a:t>
            </a:r>
            <a:r>
              <a:rPr lang="pt-BR" sz="1400" dirty="0" smtClean="0">
                <a:solidFill>
                  <a:srgbClr val="002060"/>
                </a:solidFill>
                <a:latin typeface="Arial" charset="0"/>
              </a:rPr>
              <a:t>infraestruturas de água e esgoto</a:t>
            </a:r>
            <a:endParaRPr lang="pt-BR" sz="1400" dirty="0">
              <a:solidFill>
                <a:srgbClr val="002060"/>
              </a:solidFill>
              <a:latin typeface="Arial" charset="0"/>
            </a:endParaRPr>
          </a:p>
          <a:p>
            <a:pPr marL="1485900" lvl="2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400" dirty="0" smtClean="0">
                <a:solidFill>
                  <a:srgbClr val="002060"/>
                </a:solidFill>
                <a:latin typeface="Arial" charset="0"/>
              </a:rPr>
              <a:t>Limitação nas </a:t>
            </a:r>
            <a:r>
              <a:rPr lang="pt-BR" sz="1400" b="1" dirty="0" smtClean="0">
                <a:solidFill>
                  <a:srgbClr val="002060"/>
                </a:solidFill>
                <a:latin typeface="Arial" charset="0"/>
              </a:rPr>
              <a:t>ações planejamento </a:t>
            </a:r>
            <a:r>
              <a:rPr lang="pt-BR" sz="1400" dirty="0">
                <a:solidFill>
                  <a:srgbClr val="002060"/>
                </a:solidFill>
                <a:latin typeface="Arial" charset="0"/>
              </a:rPr>
              <a:t>e </a:t>
            </a:r>
            <a:r>
              <a:rPr lang="pt-BR" sz="1400" b="1" dirty="0">
                <a:solidFill>
                  <a:srgbClr val="002060"/>
                </a:solidFill>
                <a:latin typeface="Arial" charset="0"/>
              </a:rPr>
              <a:t>operação</a:t>
            </a:r>
            <a:r>
              <a:rPr lang="pt-BR" sz="1400" dirty="0">
                <a:solidFill>
                  <a:srgbClr val="002060"/>
                </a:solidFill>
                <a:latin typeface="Arial" charset="0"/>
              </a:rPr>
              <a:t> dos sistemas de </a:t>
            </a:r>
            <a:r>
              <a:rPr lang="pt-BR" sz="1400" dirty="0" smtClean="0">
                <a:solidFill>
                  <a:srgbClr val="002060"/>
                </a:solidFill>
                <a:latin typeface="Arial" charset="0"/>
              </a:rPr>
              <a:t>abastecimento</a:t>
            </a:r>
            <a:endParaRPr lang="pt-BR" sz="1400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5" name="CaixaDeTexto 9"/>
          <p:cNvSpPr txBox="1">
            <a:spLocks noChangeArrowheads="1"/>
          </p:cNvSpPr>
          <p:nvPr/>
        </p:nvSpPr>
        <p:spPr bwMode="auto">
          <a:xfrm>
            <a:off x="250825" y="3340339"/>
            <a:ext cx="8713788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085850" lvl="1" indent="-342900" eaLnBrk="1" hangingPunct="1">
              <a:lnSpc>
                <a:spcPct val="150000"/>
              </a:lnSpc>
              <a:buFont typeface="+mj-lt"/>
              <a:buAutoNum type="arabicPeriod" startAt="2"/>
            </a:pPr>
            <a:r>
              <a:rPr lang="pt-BR" dirty="0" smtClean="0">
                <a:solidFill>
                  <a:srgbClr val="002060"/>
                </a:solidFill>
                <a:latin typeface="Arial" charset="0"/>
              </a:rPr>
              <a:t>Inserção das informações dos projetos executados em </a:t>
            </a:r>
            <a:r>
              <a:rPr lang="pt-BR" b="1" dirty="0" smtClean="0">
                <a:solidFill>
                  <a:srgbClr val="002060"/>
                </a:solidFill>
                <a:latin typeface="Arial" charset="0"/>
              </a:rPr>
              <a:t>plantas cartográficas</a:t>
            </a:r>
            <a:r>
              <a:rPr lang="pt-BR" dirty="0" smtClean="0">
                <a:solidFill>
                  <a:srgbClr val="002060"/>
                </a:solidFill>
                <a:latin typeface="Arial" charset="0"/>
              </a:rPr>
              <a:t> 1: 2000 e 1: 5000 (área urbana segmentada)</a:t>
            </a:r>
          </a:p>
          <a:p>
            <a:pPr marL="1485900" lvl="2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400" dirty="0" smtClean="0">
                <a:solidFill>
                  <a:srgbClr val="002060"/>
                </a:solidFill>
                <a:latin typeface="Arial" charset="0"/>
              </a:rPr>
              <a:t>Criado </a:t>
            </a:r>
            <a:r>
              <a:rPr lang="pt-BR" sz="1400" b="1" dirty="0" smtClean="0">
                <a:solidFill>
                  <a:srgbClr val="002060"/>
                </a:solidFill>
                <a:latin typeface="Arial" charset="0"/>
              </a:rPr>
              <a:t>setor </a:t>
            </a:r>
            <a:r>
              <a:rPr lang="pt-BR" sz="1400" dirty="0" smtClean="0">
                <a:solidFill>
                  <a:srgbClr val="002060"/>
                </a:solidFill>
                <a:latin typeface="Arial" charset="0"/>
              </a:rPr>
              <a:t>em 1988 </a:t>
            </a:r>
            <a:r>
              <a:rPr lang="pt-BR" sz="1400" b="1" dirty="0" smtClean="0">
                <a:solidFill>
                  <a:srgbClr val="002060"/>
                </a:solidFill>
                <a:latin typeface="Arial" charset="0"/>
              </a:rPr>
              <a:t>dedicado ao cadastro técnico</a:t>
            </a:r>
            <a:r>
              <a:rPr lang="pt-BR" sz="1400" dirty="0" smtClean="0">
                <a:solidFill>
                  <a:srgbClr val="002060"/>
                </a:solidFill>
                <a:latin typeface="Arial" charset="0"/>
              </a:rPr>
              <a:t>, com equipes de escritório e campo</a:t>
            </a:r>
          </a:p>
          <a:p>
            <a:pPr marL="1485900" lvl="2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400" dirty="0" smtClean="0">
                <a:solidFill>
                  <a:srgbClr val="002060"/>
                </a:solidFill>
                <a:latin typeface="Arial" charset="0"/>
              </a:rPr>
              <a:t>Disponibilização das informações do cadastro técnico aos diversos usuários internos e externos, através de </a:t>
            </a:r>
            <a:r>
              <a:rPr lang="pt-BR" sz="1400" b="1" dirty="0" smtClean="0">
                <a:solidFill>
                  <a:srgbClr val="002060"/>
                </a:solidFill>
                <a:latin typeface="Arial" charset="0"/>
              </a:rPr>
              <a:t>cópias em papel</a:t>
            </a:r>
          </a:p>
          <a:p>
            <a:pPr marL="1485900" lvl="2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400" dirty="0" smtClean="0">
                <a:solidFill>
                  <a:srgbClr val="002060"/>
                </a:solidFill>
                <a:latin typeface="Arial" charset="0"/>
              </a:rPr>
              <a:t>Dificuldade na </a:t>
            </a:r>
            <a:r>
              <a:rPr lang="pt-BR" sz="1400" b="1" dirty="0" smtClean="0">
                <a:solidFill>
                  <a:srgbClr val="002060"/>
                </a:solidFill>
                <a:latin typeface="Arial" charset="0"/>
              </a:rPr>
              <a:t>manutenção</a:t>
            </a:r>
            <a:r>
              <a:rPr lang="pt-BR" sz="1400" dirty="0" smtClean="0">
                <a:solidFill>
                  <a:srgbClr val="002060"/>
                </a:solidFill>
                <a:latin typeface="Arial" charset="0"/>
              </a:rPr>
              <a:t> das informações já cadastradas (material poliéster)</a:t>
            </a:r>
          </a:p>
          <a:p>
            <a:pPr marL="1485900" lvl="2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400" dirty="0" smtClean="0">
                <a:solidFill>
                  <a:srgbClr val="002060"/>
                </a:solidFill>
                <a:latin typeface="Arial" charset="0"/>
              </a:rPr>
              <a:t>Elaboração de </a:t>
            </a:r>
            <a:r>
              <a:rPr lang="pt-BR" sz="1400" b="1" dirty="0" smtClean="0">
                <a:solidFill>
                  <a:srgbClr val="002060"/>
                </a:solidFill>
                <a:latin typeface="Arial" charset="0"/>
              </a:rPr>
              <a:t>CCPN </a:t>
            </a:r>
            <a:r>
              <a:rPr lang="pt-BR" sz="1400" dirty="0" smtClean="0">
                <a:solidFill>
                  <a:srgbClr val="002060"/>
                </a:solidFill>
                <a:latin typeface="Arial" charset="0"/>
              </a:rPr>
              <a:t>– Cadastro de Cruzamento de Pontos Notáveis</a:t>
            </a:r>
          </a:p>
          <a:p>
            <a:pPr marL="1485900" lvl="2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400" dirty="0" smtClean="0">
                <a:solidFill>
                  <a:srgbClr val="002060"/>
                </a:solidFill>
                <a:latin typeface="Arial" charset="0"/>
              </a:rPr>
              <a:t>Apoio na implantação </a:t>
            </a:r>
            <a:r>
              <a:rPr lang="pt-BR" sz="1400" dirty="0">
                <a:solidFill>
                  <a:srgbClr val="002060"/>
                </a:solidFill>
                <a:latin typeface="Arial" charset="0"/>
              </a:rPr>
              <a:t>de </a:t>
            </a:r>
            <a:r>
              <a:rPr lang="pt-BR" sz="1400" b="1" dirty="0">
                <a:solidFill>
                  <a:srgbClr val="002060"/>
                </a:solidFill>
                <a:latin typeface="Arial" charset="0"/>
              </a:rPr>
              <a:t>ações de combate as perdas </a:t>
            </a:r>
            <a:r>
              <a:rPr lang="pt-BR" sz="1400" dirty="0">
                <a:solidFill>
                  <a:srgbClr val="002060"/>
                </a:solidFill>
                <a:latin typeface="Arial" charset="0"/>
              </a:rPr>
              <a:t>(setorização, controle de pressão, pesquisa de vazamentos</a:t>
            </a:r>
            <a:r>
              <a:rPr lang="pt-BR" sz="1400" dirty="0" smtClean="0">
                <a:solidFill>
                  <a:srgbClr val="002060"/>
                </a:solidFill>
                <a:latin typeface="Arial" charset="0"/>
              </a:rPr>
              <a:t>,...)</a:t>
            </a:r>
            <a:endParaRPr lang="pt-BR" sz="1400" dirty="0">
              <a:solidFill>
                <a:srgbClr val="00206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24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4895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 smtClean="0">
                <a:solidFill>
                  <a:schemeClr val="bg1"/>
                </a:solidFill>
                <a:latin typeface="Arial" charset="0"/>
              </a:rPr>
              <a:t>Cadastro Técnico SANASA</a:t>
            </a:r>
            <a:endParaRPr lang="pt-B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123" name="CaixaDeTexto 9"/>
          <p:cNvSpPr txBox="1">
            <a:spLocks noChangeArrowheads="1"/>
          </p:cNvSpPr>
          <p:nvPr/>
        </p:nvSpPr>
        <p:spPr bwMode="auto">
          <a:xfrm>
            <a:off x="250825" y="1125538"/>
            <a:ext cx="87137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000" b="1" dirty="0" smtClean="0">
                <a:solidFill>
                  <a:srgbClr val="002060"/>
                </a:solidFill>
                <a:latin typeface="Arial" charset="0"/>
              </a:rPr>
              <a:t>Fases – Informação nos projetos executados e CCPN 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11641" r="5901"/>
          <a:stretch/>
        </p:blipFill>
        <p:spPr>
          <a:xfrm>
            <a:off x="226594" y="1700808"/>
            <a:ext cx="8064896" cy="575610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99" y="1865062"/>
            <a:ext cx="8446401" cy="542759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96" y="1985433"/>
            <a:ext cx="8183704" cy="535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4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4895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 smtClean="0">
                <a:solidFill>
                  <a:schemeClr val="bg1"/>
                </a:solidFill>
                <a:latin typeface="Arial" charset="0"/>
              </a:rPr>
              <a:t>Cadastro Técnico SANASA</a:t>
            </a:r>
            <a:endParaRPr lang="pt-B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123" name="CaixaDeTexto 9"/>
          <p:cNvSpPr txBox="1">
            <a:spLocks noChangeArrowheads="1"/>
          </p:cNvSpPr>
          <p:nvPr/>
        </p:nvSpPr>
        <p:spPr bwMode="auto">
          <a:xfrm>
            <a:off x="250825" y="908720"/>
            <a:ext cx="8713788" cy="358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000" b="1" dirty="0" smtClean="0">
                <a:solidFill>
                  <a:srgbClr val="002060"/>
                </a:solidFill>
                <a:latin typeface="Arial" charset="0"/>
              </a:rPr>
              <a:t>Fases</a:t>
            </a:r>
          </a:p>
          <a:p>
            <a:pPr marL="1085850" lvl="1" indent="-342900" eaLnBrk="1" hangingPunct="1">
              <a:lnSpc>
                <a:spcPct val="150000"/>
              </a:lnSpc>
              <a:buFont typeface="+mj-lt"/>
              <a:buAutoNum type="arabicPeriod" startAt="3"/>
            </a:pPr>
            <a:r>
              <a:rPr lang="pt-BR" dirty="0" smtClean="0">
                <a:solidFill>
                  <a:srgbClr val="002060"/>
                </a:solidFill>
                <a:latin typeface="Arial" charset="0"/>
              </a:rPr>
              <a:t>Transporte das informações disponíveis de cadastro técnico, para ferramenta </a:t>
            </a:r>
            <a:r>
              <a:rPr lang="pt-BR" b="1" dirty="0" smtClean="0">
                <a:solidFill>
                  <a:srgbClr val="002060"/>
                </a:solidFill>
                <a:latin typeface="Arial" charset="0"/>
              </a:rPr>
              <a:t>digital </a:t>
            </a:r>
            <a:r>
              <a:rPr lang="pt-BR" dirty="0" err="1" smtClean="0">
                <a:solidFill>
                  <a:srgbClr val="002060"/>
                </a:solidFill>
                <a:latin typeface="Arial" charset="0"/>
              </a:rPr>
              <a:t>AutoCad</a:t>
            </a:r>
            <a:r>
              <a:rPr lang="pt-BR" dirty="0" smtClean="0">
                <a:solidFill>
                  <a:srgbClr val="002060"/>
                </a:solidFill>
                <a:latin typeface="Arial" charset="0"/>
              </a:rPr>
              <a:t>, segmentada em arquivos por PRC – Planta de Referencia Cadastral 1 : 5000 (84 arquivos)</a:t>
            </a:r>
          </a:p>
          <a:p>
            <a:pPr marL="1485900" lvl="2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400" dirty="0" smtClean="0">
                <a:solidFill>
                  <a:srgbClr val="002060"/>
                </a:solidFill>
                <a:latin typeface="Arial" charset="0"/>
              </a:rPr>
              <a:t>Necessidade de </a:t>
            </a:r>
            <a:r>
              <a:rPr lang="pt-BR" sz="1400" b="1" dirty="0" smtClean="0">
                <a:solidFill>
                  <a:srgbClr val="002060"/>
                </a:solidFill>
                <a:latin typeface="Arial" charset="0"/>
              </a:rPr>
              <a:t>aplicativo especifico e conhecimento técnico</a:t>
            </a:r>
            <a:r>
              <a:rPr lang="pt-BR" sz="1400" dirty="0" smtClean="0">
                <a:solidFill>
                  <a:srgbClr val="002060"/>
                </a:solidFill>
                <a:latin typeface="Arial" charset="0"/>
              </a:rPr>
              <a:t>, para uso das informações digital de cadastro técnico aos usuários internos, principalmente às áreas de manutenção e operação dos sistemas</a:t>
            </a:r>
          </a:p>
          <a:p>
            <a:pPr marL="1485900" lvl="2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400" b="1" dirty="0" smtClean="0">
                <a:solidFill>
                  <a:srgbClr val="002060"/>
                </a:solidFill>
                <a:latin typeface="Arial" charset="0"/>
              </a:rPr>
              <a:t>Um usuário </a:t>
            </a:r>
            <a:r>
              <a:rPr lang="pt-BR" sz="1400" dirty="0" smtClean="0">
                <a:solidFill>
                  <a:srgbClr val="002060"/>
                </a:solidFill>
                <a:latin typeface="Arial" charset="0"/>
              </a:rPr>
              <a:t>para edição na PRC</a:t>
            </a:r>
          </a:p>
          <a:p>
            <a:pPr marL="1485900" lvl="2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400" dirty="0" smtClean="0">
                <a:solidFill>
                  <a:srgbClr val="002060"/>
                </a:solidFill>
                <a:latin typeface="Arial" charset="0"/>
              </a:rPr>
              <a:t>Dificuldade na </a:t>
            </a:r>
            <a:r>
              <a:rPr lang="pt-BR" sz="1400" b="1" dirty="0" smtClean="0">
                <a:solidFill>
                  <a:srgbClr val="002060"/>
                </a:solidFill>
                <a:latin typeface="Arial" charset="0"/>
              </a:rPr>
              <a:t>composição de arquivos </a:t>
            </a:r>
            <a:r>
              <a:rPr lang="pt-BR" sz="1400" dirty="0" smtClean="0">
                <a:solidFill>
                  <a:srgbClr val="002060"/>
                </a:solidFill>
                <a:latin typeface="Arial" charset="0"/>
              </a:rPr>
              <a:t>para estudo e planejamento (fatal </a:t>
            </a:r>
            <a:r>
              <a:rPr lang="pt-BR" sz="1400" dirty="0" err="1" smtClean="0">
                <a:solidFill>
                  <a:srgbClr val="002060"/>
                </a:solidFill>
                <a:latin typeface="Arial" charset="0"/>
              </a:rPr>
              <a:t>error</a:t>
            </a:r>
            <a:r>
              <a:rPr lang="pt-BR" sz="1400" dirty="0" smtClean="0">
                <a:solidFill>
                  <a:srgbClr val="002060"/>
                </a:solidFill>
                <a:latin typeface="Arial" charset="0"/>
              </a:rPr>
              <a:t>)</a:t>
            </a:r>
          </a:p>
          <a:p>
            <a:pPr marL="1485900" lvl="2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400" dirty="0" smtClean="0">
                <a:solidFill>
                  <a:srgbClr val="002060"/>
                </a:solidFill>
                <a:latin typeface="Arial" charset="0"/>
              </a:rPr>
              <a:t>Eventual </a:t>
            </a:r>
            <a:r>
              <a:rPr lang="pt-BR" sz="1400" b="1" dirty="0" smtClean="0">
                <a:solidFill>
                  <a:srgbClr val="002060"/>
                </a:solidFill>
                <a:latin typeface="Arial" charset="0"/>
              </a:rPr>
              <a:t>perda da informação </a:t>
            </a:r>
            <a:r>
              <a:rPr lang="pt-BR" sz="1400" dirty="0" err="1" smtClean="0">
                <a:solidFill>
                  <a:srgbClr val="002060"/>
                </a:solidFill>
                <a:latin typeface="Arial" charset="0"/>
              </a:rPr>
              <a:t>cadastrata</a:t>
            </a:r>
            <a:r>
              <a:rPr lang="pt-BR" sz="1400" dirty="0" smtClean="0">
                <a:solidFill>
                  <a:srgbClr val="002060"/>
                </a:solidFill>
                <a:latin typeface="Arial" charset="0"/>
              </a:rPr>
              <a:t>  (fatal </a:t>
            </a:r>
            <a:r>
              <a:rPr lang="pt-BR" sz="1400" dirty="0" err="1" smtClean="0">
                <a:solidFill>
                  <a:srgbClr val="002060"/>
                </a:solidFill>
                <a:latin typeface="Arial" charset="0"/>
              </a:rPr>
              <a:t>error</a:t>
            </a:r>
            <a:r>
              <a:rPr lang="pt-BR" sz="1400" dirty="0" smtClean="0">
                <a:solidFill>
                  <a:srgbClr val="002060"/>
                </a:solidFill>
                <a:latin typeface="Arial" charset="0"/>
              </a:rPr>
              <a:t>)</a:t>
            </a:r>
          </a:p>
        </p:txBody>
      </p:sp>
      <p:sp>
        <p:nvSpPr>
          <p:cNvPr id="4" name="CaixaDeTexto 9"/>
          <p:cNvSpPr txBox="1">
            <a:spLocks noChangeArrowheads="1"/>
          </p:cNvSpPr>
          <p:nvPr/>
        </p:nvSpPr>
        <p:spPr bwMode="auto">
          <a:xfrm>
            <a:off x="179512" y="4368463"/>
            <a:ext cx="8713788" cy="253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085850" lvl="1" indent="-342900" eaLnBrk="1" hangingPunct="1">
              <a:lnSpc>
                <a:spcPct val="150000"/>
              </a:lnSpc>
              <a:buFont typeface="+mj-lt"/>
              <a:buAutoNum type="arabicPeriod" startAt="4"/>
            </a:pPr>
            <a:r>
              <a:rPr lang="pt-BR" dirty="0" smtClean="0">
                <a:solidFill>
                  <a:srgbClr val="002060"/>
                </a:solidFill>
                <a:latin typeface="Arial" charset="0"/>
              </a:rPr>
              <a:t>Disponibilização das informações de cadastro técnico em </a:t>
            </a:r>
            <a:r>
              <a:rPr lang="pt-BR" b="1" dirty="0" smtClean="0">
                <a:solidFill>
                  <a:srgbClr val="002060"/>
                </a:solidFill>
                <a:latin typeface="Arial" charset="0"/>
              </a:rPr>
              <a:t>arquivo único</a:t>
            </a:r>
            <a:r>
              <a:rPr lang="pt-BR" dirty="0" smtClean="0">
                <a:solidFill>
                  <a:srgbClr val="002060"/>
                </a:solidFill>
                <a:latin typeface="Arial" charset="0"/>
              </a:rPr>
              <a:t>, através do aplicativo </a:t>
            </a:r>
            <a:r>
              <a:rPr lang="pt-BR" dirty="0" err="1" smtClean="0">
                <a:solidFill>
                  <a:srgbClr val="002060"/>
                </a:solidFill>
                <a:latin typeface="Arial" charset="0"/>
              </a:rPr>
              <a:t>MapInfo</a:t>
            </a:r>
            <a:r>
              <a:rPr lang="pt-BR" dirty="0" smtClean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pt-BR" dirty="0" err="1" smtClean="0">
                <a:solidFill>
                  <a:srgbClr val="002060"/>
                </a:solidFill>
                <a:latin typeface="Arial" charset="0"/>
              </a:rPr>
              <a:t>Proviewer</a:t>
            </a:r>
            <a:r>
              <a:rPr lang="pt-BR" dirty="0" smtClean="0">
                <a:solidFill>
                  <a:srgbClr val="002060"/>
                </a:solidFill>
                <a:latin typeface="Arial" charset="0"/>
              </a:rPr>
              <a:t> (visualizador)</a:t>
            </a:r>
          </a:p>
          <a:p>
            <a:pPr marL="1485900" lvl="2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400" dirty="0" smtClean="0">
                <a:solidFill>
                  <a:srgbClr val="002060"/>
                </a:solidFill>
                <a:latin typeface="Arial" charset="0"/>
              </a:rPr>
              <a:t>Aplicativo de visualização, </a:t>
            </a:r>
            <a:r>
              <a:rPr lang="pt-BR" sz="1400" b="1" dirty="0" smtClean="0">
                <a:solidFill>
                  <a:srgbClr val="002060"/>
                </a:solidFill>
                <a:latin typeface="Arial" charset="0"/>
              </a:rPr>
              <a:t>sem limites de usuários e sem custo</a:t>
            </a:r>
          </a:p>
          <a:p>
            <a:pPr marL="1485900" lvl="2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400" dirty="0" smtClean="0">
                <a:solidFill>
                  <a:srgbClr val="002060"/>
                </a:solidFill>
                <a:latin typeface="Arial" charset="0"/>
              </a:rPr>
              <a:t>Necessidade da </a:t>
            </a:r>
            <a:r>
              <a:rPr lang="pt-BR" sz="1400" b="1" dirty="0" smtClean="0">
                <a:solidFill>
                  <a:srgbClr val="002060"/>
                </a:solidFill>
                <a:latin typeface="Arial" charset="0"/>
              </a:rPr>
              <a:t>compra de 1 aplicativo </a:t>
            </a:r>
            <a:r>
              <a:rPr lang="pt-BR" sz="1400" b="1" dirty="0" err="1" smtClean="0">
                <a:solidFill>
                  <a:srgbClr val="002060"/>
                </a:solidFill>
                <a:latin typeface="Arial" charset="0"/>
              </a:rPr>
              <a:t>MapInfo</a:t>
            </a:r>
            <a:r>
              <a:rPr lang="pt-BR" sz="1400" b="1" dirty="0" smtClean="0">
                <a:solidFill>
                  <a:srgbClr val="002060"/>
                </a:solidFill>
                <a:latin typeface="Arial" charset="0"/>
              </a:rPr>
              <a:t> Professional (edição) </a:t>
            </a:r>
            <a:r>
              <a:rPr lang="pt-BR" sz="1400" dirty="0" smtClean="0">
                <a:solidFill>
                  <a:srgbClr val="002060"/>
                </a:solidFill>
                <a:latin typeface="Arial" charset="0"/>
              </a:rPr>
              <a:t>para preparação das áreas de trabalho (mapas)</a:t>
            </a:r>
          </a:p>
          <a:p>
            <a:pPr marL="1485900" lvl="2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400" dirty="0" smtClean="0">
                <a:solidFill>
                  <a:srgbClr val="002060"/>
                </a:solidFill>
                <a:latin typeface="Arial" charset="0"/>
              </a:rPr>
              <a:t>Necessidade da </a:t>
            </a:r>
            <a:r>
              <a:rPr lang="pt-BR" sz="1400" b="1" dirty="0" smtClean="0">
                <a:solidFill>
                  <a:srgbClr val="002060"/>
                </a:solidFill>
                <a:latin typeface="Arial" charset="0"/>
              </a:rPr>
              <a:t>conversão</a:t>
            </a:r>
            <a:r>
              <a:rPr lang="pt-BR" sz="1400" dirty="0" smtClean="0">
                <a:solidFill>
                  <a:srgbClr val="002060"/>
                </a:solidFill>
                <a:latin typeface="Arial" charset="0"/>
              </a:rPr>
              <a:t> dos arquivos </a:t>
            </a:r>
            <a:r>
              <a:rPr lang="pt-BR" sz="1400" dirty="0" err="1" smtClean="0">
                <a:solidFill>
                  <a:srgbClr val="002060"/>
                </a:solidFill>
                <a:latin typeface="Arial" charset="0"/>
              </a:rPr>
              <a:t>AutoCad</a:t>
            </a:r>
            <a:r>
              <a:rPr lang="pt-BR" sz="1400" dirty="0" smtClean="0">
                <a:solidFill>
                  <a:srgbClr val="002060"/>
                </a:solidFill>
                <a:latin typeface="Arial" charset="0"/>
              </a:rPr>
              <a:t> em arquivo único </a:t>
            </a:r>
            <a:r>
              <a:rPr lang="pt-BR" sz="1400" dirty="0" err="1" smtClean="0">
                <a:solidFill>
                  <a:srgbClr val="002060"/>
                </a:solidFill>
                <a:latin typeface="Arial" charset="0"/>
              </a:rPr>
              <a:t>MapInfo</a:t>
            </a:r>
            <a:endParaRPr lang="pt-BR" sz="1400" dirty="0" smtClean="0">
              <a:solidFill>
                <a:srgbClr val="002060"/>
              </a:solidFill>
              <a:latin typeface="Arial" charset="0"/>
            </a:endParaRPr>
          </a:p>
          <a:p>
            <a:pPr marL="1485900" lvl="2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400" dirty="0" smtClean="0">
                <a:solidFill>
                  <a:srgbClr val="002060"/>
                </a:solidFill>
                <a:latin typeface="Arial" charset="0"/>
              </a:rPr>
              <a:t>Informações não estruturadas em </a:t>
            </a:r>
            <a:r>
              <a:rPr lang="pt-BR" sz="1400" b="1" dirty="0" smtClean="0">
                <a:solidFill>
                  <a:srgbClr val="002060"/>
                </a:solidFill>
                <a:latin typeface="Arial" charset="0"/>
              </a:rPr>
              <a:t>banco de dados</a:t>
            </a:r>
            <a:endParaRPr lang="pt-BR" sz="1400" b="1" dirty="0">
              <a:solidFill>
                <a:srgbClr val="00206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59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4895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 smtClean="0">
                <a:solidFill>
                  <a:schemeClr val="bg1"/>
                </a:solidFill>
                <a:latin typeface="Arial" charset="0"/>
              </a:rPr>
              <a:t>Cadastro Técnico SANASA</a:t>
            </a:r>
            <a:endParaRPr lang="pt-B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123" name="CaixaDeTexto 9"/>
          <p:cNvSpPr txBox="1">
            <a:spLocks noChangeArrowheads="1"/>
          </p:cNvSpPr>
          <p:nvPr/>
        </p:nvSpPr>
        <p:spPr bwMode="auto">
          <a:xfrm>
            <a:off x="250825" y="1124744"/>
            <a:ext cx="87137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000" b="1" dirty="0" smtClean="0">
                <a:solidFill>
                  <a:srgbClr val="002060"/>
                </a:solidFill>
                <a:latin typeface="Arial" charset="0"/>
              </a:rPr>
              <a:t>Fase – Cadastro Digital - </a:t>
            </a:r>
            <a:r>
              <a:rPr lang="pt-BR" b="1" dirty="0" smtClean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pt-BR" b="1" dirty="0" err="1" smtClean="0">
                <a:solidFill>
                  <a:srgbClr val="002060"/>
                </a:solidFill>
                <a:latin typeface="Arial" charset="0"/>
              </a:rPr>
              <a:t>AutoCad</a:t>
            </a:r>
            <a:endParaRPr lang="pt-BR" b="1" dirty="0" smtClean="0">
              <a:solidFill>
                <a:srgbClr val="002060"/>
              </a:solidFill>
              <a:latin typeface="Arial" charset="0"/>
            </a:endParaRPr>
          </a:p>
          <a:p>
            <a:pPr eaLnBrk="1" hangingPunct="1"/>
            <a:endParaRPr lang="pt-BR" sz="2000" b="1" dirty="0" smtClean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4" y="1772816"/>
            <a:ext cx="8486249" cy="452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4895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 smtClean="0">
                <a:solidFill>
                  <a:schemeClr val="bg1"/>
                </a:solidFill>
                <a:latin typeface="Arial" charset="0"/>
              </a:rPr>
              <a:t>Cadastro Técnico SANASA</a:t>
            </a:r>
            <a:endParaRPr lang="pt-B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123" name="CaixaDeTexto 9"/>
          <p:cNvSpPr txBox="1">
            <a:spLocks noChangeArrowheads="1"/>
          </p:cNvSpPr>
          <p:nvPr/>
        </p:nvSpPr>
        <p:spPr bwMode="auto">
          <a:xfrm>
            <a:off x="250825" y="1124744"/>
            <a:ext cx="8713788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000" b="1" dirty="0" smtClean="0">
                <a:solidFill>
                  <a:srgbClr val="002060"/>
                </a:solidFill>
                <a:latin typeface="Arial" charset="0"/>
              </a:rPr>
              <a:t>Fases</a:t>
            </a:r>
          </a:p>
          <a:p>
            <a:pPr marL="1085850" lvl="1" indent="-342900" eaLnBrk="1" hangingPunct="1">
              <a:lnSpc>
                <a:spcPct val="150000"/>
              </a:lnSpc>
              <a:buFont typeface="+mj-lt"/>
              <a:buAutoNum type="arabicPeriod" startAt="5"/>
            </a:pPr>
            <a:r>
              <a:rPr lang="pt-BR" dirty="0" smtClean="0">
                <a:solidFill>
                  <a:srgbClr val="002060"/>
                </a:solidFill>
                <a:latin typeface="Arial" charset="0"/>
              </a:rPr>
              <a:t>Estruturação </a:t>
            </a:r>
            <a:r>
              <a:rPr lang="pt-BR" dirty="0">
                <a:solidFill>
                  <a:srgbClr val="002060"/>
                </a:solidFill>
                <a:latin typeface="Arial" charset="0"/>
              </a:rPr>
              <a:t>do </a:t>
            </a:r>
            <a:r>
              <a:rPr lang="pt-BR" b="1" dirty="0">
                <a:solidFill>
                  <a:srgbClr val="002060"/>
                </a:solidFill>
                <a:latin typeface="Arial" charset="0"/>
              </a:rPr>
              <a:t>cadastro técnico em banco de dados </a:t>
            </a:r>
            <a:r>
              <a:rPr lang="pt-BR" dirty="0">
                <a:solidFill>
                  <a:srgbClr val="002060"/>
                </a:solidFill>
                <a:latin typeface="Arial" charset="0"/>
              </a:rPr>
              <a:t>SQL </a:t>
            </a:r>
            <a:r>
              <a:rPr lang="pt-BR" dirty="0" smtClean="0">
                <a:solidFill>
                  <a:srgbClr val="002060"/>
                </a:solidFill>
                <a:latin typeface="Arial" charset="0"/>
              </a:rPr>
              <a:t>Server, e a disseminação do uso da plataforma SIG –Sistema de Informação Geográfica </a:t>
            </a:r>
            <a:r>
              <a:rPr lang="pt-BR" dirty="0" err="1" smtClean="0">
                <a:solidFill>
                  <a:srgbClr val="002060"/>
                </a:solidFill>
                <a:latin typeface="Arial" charset="0"/>
              </a:rPr>
              <a:t>MapInfo</a:t>
            </a:r>
            <a:r>
              <a:rPr lang="pt-BR" dirty="0" smtClean="0">
                <a:solidFill>
                  <a:srgbClr val="002060"/>
                </a:solidFill>
                <a:latin typeface="Arial" charset="0"/>
              </a:rPr>
              <a:t> Professional na empresa</a:t>
            </a:r>
          </a:p>
          <a:p>
            <a:pPr marL="1485900" lvl="2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400" b="1" dirty="0">
                <a:solidFill>
                  <a:srgbClr val="002060"/>
                </a:solidFill>
                <a:latin typeface="Arial" charset="0"/>
              </a:rPr>
              <a:t>Agilidade </a:t>
            </a:r>
            <a:r>
              <a:rPr lang="pt-BR" sz="1400" dirty="0">
                <a:solidFill>
                  <a:srgbClr val="002060"/>
                </a:solidFill>
                <a:latin typeface="Arial" charset="0"/>
              </a:rPr>
              <a:t>na disponibilização da informação cadastrada</a:t>
            </a:r>
          </a:p>
          <a:p>
            <a:pPr marL="1485900" lvl="2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400" b="1" dirty="0" smtClean="0">
                <a:solidFill>
                  <a:srgbClr val="002060"/>
                </a:solidFill>
                <a:latin typeface="Arial" charset="0"/>
              </a:rPr>
              <a:t>Segurança </a:t>
            </a:r>
            <a:r>
              <a:rPr lang="pt-BR" sz="1400" dirty="0" smtClean="0">
                <a:solidFill>
                  <a:srgbClr val="002060"/>
                </a:solidFill>
                <a:latin typeface="Arial" charset="0"/>
              </a:rPr>
              <a:t>no armazenamento das informações</a:t>
            </a:r>
          </a:p>
          <a:p>
            <a:pPr marL="1485900" lvl="2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400" dirty="0" smtClean="0">
                <a:solidFill>
                  <a:srgbClr val="002060"/>
                </a:solidFill>
                <a:latin typeface="Arial" charset="0"/>
              </a:rPr>
              <a:t>Possibilidade de </a:t>
            </a:r>
            <a:r>
              <a:rPr lang="pt-BR" sz="1400" b="1" dirty="0" smtClean="0">
                <a:solidFill>
                  <a:srgbClr val="002060"/>
                </a:solidFill>
                <a:latin typeface="Arial" charset="0"/>
              </a:rPr>
              <a:t>multiusuários para edição </a:t>
            </a:r>
            <a:r>
              <a:rPr lang="pt-BR" sz="1400" dirty="0" smtClean="0">
                <a:solidFill>
                  <a:srgbClr val="002060"/>
                </a:solidFill>
                <a:latin typeface="Arial" charset="0"/>
              </a:rPr>
              <a:t>na plataforma </a:t>
            </a:r>
            <a:r>
              <a:rPr lang="pt-BR" sz="1400" dirty="0" err="1" smtClean="0">
                <a:solidFill>
                  <a:srgbClr val="002060"/>
                </a:solidFill>
                <a:latin typeface="Arial" charset="0"/>
              </a:rPr>
              <a:t>MapInfo</a:t>
            </a:r>
            <a:r>
              <a:rPr lang="pt-BR" sz="1400" dirty="0" smtClean="0">
                <a:solidFill>
                  <a:srgbClr val="002060"/>
                </a:solidFill>
                <a:latin typeface="Arial" charset="0"/>
              </a:rPr>
              <a:t> Professional</a:t>
            </a:r>
          </a:p>
          <a:p>
            <a:pPr marL="1485900" lvl="2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400" b="1" dirty="0" smtClean="0">
                <a:solidFill>
                  <a:srgbClr val="002060"/>
                </a:solidFill>
                <a:latin typeface="Arial" charset="0"/>
              </a:rPr>
              <a:t>Regras</a:t>
            </a:r>
            <a:r>
              <a:rPr lang="pt-BR" sz="1400" dirty="0" smtClean="0">
                <a:solidFill>
                  <a:srgbClr val="002060"/>
                </a:solidFill>
                <a:latin typeface="Arial" charset="0"/>
              </a:rPr>
              <a:t> de cadastramento, com inserção de informações técnicas</a:t>
            </a:r>
            <a:r>
              <a:rPr lang="pt-BR" sz="1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pt-BR" sz="1400" dirty="0" smtClean="0">
                <a:solidFill>
                  <a:srgbClr val="002060"/>
                </a:solidFill>
                <a:latin typeface="Arial" charset="0"/>
              </a:rPr>
              <a:t>e operacionais, e garantia de conectividade</a:t>
            </a:r>
          </a:p>
          <a:p>
            <a:pPr marL="1485900" lvl="2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400" dirty="0" smtClean="0">
                <a:solidFill>
                  <a:srgbClr val="002060"/>
                </a:solidFill>
                <a:latin typeface="Arial" charset="0"/>
              </a:rPr>
              <a:t>Projetos executados e </a:t>
            </a:r>
            <a:r>
              <a:rPr lang="pt-BR" sz="1400" dirty="0" err="1" smtClean="0">
                <a:solidFill>
                  <a:srgbClr val="002060"/>
                </a:solidFill>
                <a:latin typeface="Arial" charset="0"/>
              </a:rPr>
              <a:t>CCPN’s</a:t>
            </a:r>
            <a:r>
              <a:rPr lang="pt-BR" sz="1400" dirty="0" smtClean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pt-BR" sz="1400" b="1" dirty="0" smtClean="0">
                <a:solidFill>
                  <a:srgbClr val="002060"/>
                </a:solidFill>
                <a:latin typeface="Arial" charset="0"/>
              </a:rPr>
              <a:t>indexadas</a:t>
            </a:r>
            <a:r>
              <a:rPr lang="pt-BR" sz="1400" dirty="0" smtClean="0">
                <a:solidFill>
                  <a:srgbClr val="002060"/>
                </a:solidFill>
                <a:latin typeface="Arial" charset="0"/>
              </a:rPr>
              <a:t> geograficamente</a:t>
            </a:r>
          </a:p>
          <a:p>
            <a:pPr marL="1485900" lvl="2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400" dirty="0" smtClean="0">
                <a:solidFill>
                  <a:srgbClr val="002060"/>
                </a:solidFill>
                <a:latin typeface="Arial" charset="0"/>
              </a:rPr>
              <a:t>Uso do </a:t>
            </a:r>
            <a:r>
              <a:rPr lang="pt-BR" sz="1400" b="1" dirty="0" smtClean="0">
                <a:solidFill>
                  <a:srgbClr val="002060"/>
                </a:solidFill>
                <a:latin typeface="Arial" charset="0"/>
              </a:rPr>
              <a:t>geoprocessamento</a:t>
            </a:r>
            <a:r>
              <a:rPr lang="pt-BR" sz="1400" dirty="0" smtClean="0">
                <a:solidFill>
                  <a:srgbClr val="002060"/>
                </a:solidFill>
                <a:latin typeface="Arial" charset="0"/>
              </a:rPr>
              <a:t>, com desenvolvimento de mapas temáticos e consultas elaboradas </a:t>
            </a:r>
          </a:p>
          <a:p>
            <a:pPr marL="1485900" lvl="2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400" dirty="0" smtClean="0">
                <a:solidFill>
                  <a:srgbClr val="002060"/>
                </a:solidFill>
                <a:latin typeface="Arial" charset="0"/>
              </a:rPr>
              <a:t>Preparando a cadastro técnico para uso automatizado de </a:t>
            </a:r>
            <a:r>
              <a:rPr lang="pt-BR" sz="1400" b="1" dirty="0" smtClean="0">
                <a:solidFill>
                  <a:srgbClr val="002060"/>
                </a:solidFill>
                <a:latin typeface="Arial" charset="0"/>
              </a:rPr>
              <a:t>simuladores hidráulicos</a:t>
            </a:r>
          </a:p>
        </p:txBody>
      </p:sp>
    </p:spTree>
    <p:extLst>
      <p:ext uri="{BB962C8B-B14F-4D97-AF65-F5344CB8AC3E}">
        <p14:creationId xmlns:p14="http://schemas.microsoft.com/office/powerpoint/2010/main" val="124592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1158</TotalTime>
  <Words>1479</Words>
  <Application>Microsoft Office PowerPoint</Application>
  <PresentationFormat>Apresentação na tela (4:3)</PresentationFormat>
  <Paragraphs>233</Paragraphs>
  <Slides>36</Slides>
  <Notes>21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36</vt:i4>
      </vt:variant>
    </vt:vector>
  </HeadingPairs>
  <TitlesOfParts>
    <vt:vector size="44" baseType="lpstr">
      <vt:lpstr>MS PGothic</vt:lpstr>
      <vt:lpstr>Arial</vt:lpstr>
      <vt:lpstr>Calibri</vt:lpstr>
      <vt:lpstr>Corbel</vt:lpstr>
      <vt:lpstr>Wingdings</vt:lpstr>
      <vt:lpstr>1_Personalizar design</vt:lpstr>
      <vt:lpstr>Personalizar design</vt:lpstr>
      <vt:lpstr>2_Personalizar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PROCESSO DE ATUALIZAÇÃO, MANUTENÇÃO e DISPONIBILIZAÇÃO DA BASE DIGITAL DE CADASTRO TÉCNICO</vt:lpstr>
      <vt:lpstr>INFORMAÇÃO UTILIZADA PARA ATUALIZAÇÃO DO CADASTRO TÉCNICO</vt:lpstr>
      <vt:lpstr>INFORMAÇÃO UTILIZADA PARA MANUTENÇÃO DO CADASTRO TÉCNICO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Alessandro Tetzner</dc:creator>
  <cp:lastModifiedBy>Ivan de Carlos</cp:lastModifiedBy>
  <cp:revision>191</cp:revision>
  <cp:lastPrinted>2013-03-06T14:17:17Z</cp:lastPrinted>
  <dcterms:created xsi:type="dcterms:W3CDTF">2013-01-21T13:05:03Z</dcterms:created>
  <dcterms:modified xsi:type="dcterms:W3CDTF">2017-06-21T11:11:40Z</dcterms:modified>
</cp:coreProperties>
</file>