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7" r:id="rId2"/>
    <p:sldId id="258" r:id="rId3"/>
    <p:sldId id="261" r:id="rId4"/>
    <p:sldId id="260" r:id="rId5"/>
    <p:sldId id="263" r:id="rId6"/>
    <p:sldId id="265" r:id="rId7"/>
    <p:sldId id="266" r:id="rId8"/>
    <p:sldId id="269" r:id="rId9"/>
    <p:sldId id="270" r:id="rId10"/>
    <p:sldId id="268" r:id="rId11"/>
    <p:sldId id="275" r:id="rId12"/>
    <p:sldId id="267" r:id="rId13"/>
    <p:sldId id="306" r:id="rId14"/>
    <p:sldId id="280" r:id="rId15"/>
    <p:sldId id="271" r:id="rId16"/>
    <p:sldId id="297" r:id="rId17"/>
    <p:sldId id="272" r:id="rId18"/>
    <p:sldId id="298" r:id="rId19"/>
    <p:sldId id="273" r:id="rId20"/>
    <p:sldId id="274" r:id="rId21"/>
    <p:sldId id="299" r:id="rId22"/>
    <p:sldId id="342" r:id="rId23"/>
    <p:sldId id="343" r:id="rId24"/>
    <p:sldId id="344" r:id="rId25"/>
    <p:sldId id="345" r:id="rId26"/>
    <p:sldId id="351" r:id="rId27"/>
    <p:sldId id="346" r:id="rId28"/>
    <p:sldId id="352" r:id="rId29"/>
    <p:sldId id="355" r:id="rId30"/>
    <p:sldId id="347" r:id="rId31"/>
    <p:sldId id="356" r:id="rId32"/>
    <p:sldId id="348" r:id="rId33"/>
    <p:sldId id="349" r:id="rId34"/>
    <p:sldId id="350" r:id="rId35"/>
    <p:sldId id="360" r:id="rId36"/>
    <p:sldId id="361" r:id="rId37"/>
    <p:sldId id="362" r:id="rId38"/>
    <p:sldId id="363" r:id="rId39"/>
    <p:sldId id="364" r:id="rId40"/>
    <p:sldId id="365" r:id="rId41"/>
    <p:sldId id="357" r:id="rId42"/>
    <p:sldId id="367" r:id="rId43"/>
    <p:sldId id="341" r:id="rId44"/>
    <p:sldId id="368" r:id="rId45"/>
    <p:sldId id="277" r:id="rId46"/>
    <p:sldId id="278" r:id="rId47"/>
    <p:sldId id="279" r:id="rId48"/>
    <p:sldId id="300" r:id="rId49"/>
    <p:sldId id="301" r:id="rId50"/>
    <p:sldId id="302" r:id="rId51"/>
    <p:sldId id="303" r:id="rId52"/>
    <p:sldId id="304" r:id="rId53"/>
    <p:sldId id="311" r:id="rId54"/>
    <p:sldId id="312" r:id="rId55"/>
    <p:sldId id="307" r:id="rId56"/>
    <p:sldId id="308" r:id="rId57"/>
    <p:sldId id="320" r:id="rId58"/>
    <p:sldId id="321" r:id="rId59"/>
    <p:sldId id="322" r:id="rId60"/>
    <p:sldId id="323" r:id="rId61"/>
    <p:sldId id="325" r:id="rId62"/>
    <p:sldId id="316" r:id="rId63"/>
    <p:sldId id="317" r:id="rId64"/>
    <p:sldId id="318" r:id="rId65"/>
    <p:sldId id="319" r:id="rId66"/>
    <p:sldId id="313" r:id="rId67"/>
    <p:sldId id="314" r:id="rId68"/>
    <p:sldId id="315" r:id="rId69"/>
    <p:sldId id="310" r:id="rId70"/>
    <p:sldId id="309" r:id="rId71"/>
    <p:sldId id="30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262" r:id="rId88"/>
    <p:sldId id="353" r:id="rId89"/>
    <p:sldId id="354" r:id="rId9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38" autoAdjust="0"/>
  </p:normalViewPr>
  <p:slideViewPr>
    <p:cSldViewPr showGuides="1">
      <p:cViewPr varScale="1">
        <p:scale>
          <a:sx n="70" d="100"/>
          <a:sy n="70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F8AA-A6FB-48C6-BB96-E5C3F980D7A0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2F7E-62B6-48E5-A4F4-F99E37998A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0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77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89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30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8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XXX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  <a:prstGeom prst="rect">
            <a:avLst/>
          </a:prstGeo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21.06.2017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7" y="2282"/>
            <a:ext cx="1876423" cy="11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14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5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55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76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1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51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28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46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F5CF-4DD0-4A7F-B4C0-EBEE6587DA39}" type="datetimeFigureOut">
              <a:rPr lang="pt-BR" smtClean="0"/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C912-3270-47E7-87BA-2C8A05FF08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7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hyperlink" Target="mailto:sergioluizgatti@gmail.com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 rot="16200000" flipH="1">
            <a:off x="7578514" y="449289"/>
            <a:ext cx="1176829" cy="1954144"/>
          </a:xfrm>
          <a:prstGeom prst="rect">
            <a:avLst/>
          </a:prstGeom>
          <a:blipFill dpi="0" rotWithShape="1">
            <a:blip r:embed="rId2">
              <a:alphaModFix amt="33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177" b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6" t="28014" r="47076" b="6879"/>
          <a:stretch/>
        </p:blipFill>
        <p:spPr>
          <a:xfrm>
            <a:off x="0" y="0"/>
            <a:ext cx="9388191" cy="6858000"/>
          </a:xfrm>
          <a:prstGeom prst="rect">
            <a:avLst/>
          </a:prstGeom>
          <a:ln>
            <a:noFill/>
          </a:ln>
        </p:spPr>
      </p:pic>
      <p:sp>
        <p:nvSpPr>
          <p:cNvPr id="7" name="Retângulo 6"/>
          <p:cNvSpPr>
            <a:spLocks noChangeAspect="1"/>
          </p:cNvSpPr>
          <p:nvPr/>
        </p:nvSpPr>
        <p:spPr>
          <a:xfrm>
            <a:off x="161259" y="579147"/>
            <a:ext cx="2134691" cy="3062780"/>
          </a:xfrm>
          <a:prstGeom prst="rect">
            <a:avLst/>
          </a:prstGeom>
          <a:blipFill dpi="0" rotWithShape="1">
            <a:blip r:embed="rId4" cstate="hqprint">
              <a:alphaModFix amt="3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177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90089" y="1040852"/>
            <a:ext cx="8259361" cy="4530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3029" eaLnBrk="1" fontAlgn="auto" hangingPunct="1">
              <a:spcBef>
                <a:spcPts val="0"/>
              </a:spcBef>
              <a:spcAft>
                <a:spcPts val="726"/>
              </a:spcAft>
            </a:pPr>
            <a:r>
              <a:rPr lang="pt-BR" sz="387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		Rede de Aprendizagem </a:t>
            </a:r>
          </a:p>
          <a:p>
            <a:pPr defTabSz="553029" eaLnBrk="1" fontAlgn="auto" hangingPunct="1">
              <a:spcBef>
                <a:spcPts val="0"/>
              </a:spcBef>
              <a:spcAft>
                <a:spcPts val="726"/>
              </a:spcAft>
            </a:pPr>
            <a:r>
              <a:rPr lang="pt-BR" sz="387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					Planos de Gestão de 								Perdas de Água </a:t>
            </a:r>
            <a:r>
              <a:rPr lang="pt-BR" sz="3871" cap="sm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e</a:t>
            </a:r>
          </a:p>
          <a:p>
            <a:pPr defTabSz="553029" eaLnBrk="1" fontAlgn="auto" hangingPunct="1">
              <a:spcBef>
                <a:spcPts val="0"/>
              </a:spcBef>
              <a:spcAft>
                <a:spcPts val="726"/>
              </a:spcAft>
            </a:pPr>
            <a:r>
              <a:rPr lang="pt-BR" sz="387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</a:t>
            </a:r>
            <a:r>
              <a:rPr lang="pt-BR" sz="3871" cap="sm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                            </a:t>
            </a:r>
            <a:r>
              <a:rPr lang="pt-BR" sz="387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Energia</a:t>
            </a:r>
          </a:p>
          <a:p>
            <a:pPr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935" b="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935" b="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935" b="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935" b="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935" b="0" i="1" dirty="0">
              <a:solidFill>
                <a:prstClr val="black"/>
              </a:solidFill>
              <a:latin typeface="Calibri" panose="020F0502020204030204"/>
            </a:endParaRPr>
          </a:p>
          <a:p>
            <a:pPr defTabSz="55302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935" b="0" i="1" dirty="0">
                <a:solidFill>
                  <a:prstClr val="black"/>
                </a:solidFill>
                <a:latin typeface="Calibri" panose="020F0502020204030204"/>
              </a:rPr>
              <a:t>		</a:t>
            </a:r>
            <a:endParaRPr lang="pt-BR" sz="2903" b="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" name="Retângulo 7"/>
          <p:cNvSpPr/>
          <p:nvPr/>
        </p:nvSpPr>
        <p:spPr>
          <a:xfrm flipH="1">
            <a:off x="6914508" y="2958957"/>
            <a:ext cx="2420610" cy="3919990"/>
          </a:xfrm>
          <a:prstGeom prst="rect">
            <a:avLst/>
          </a:prstGeom>
          <a:blipFill dpi="0" rotWithShape="1">
            <a:blip r:embed="rId2">
              <a:alphaModFix amt="33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3029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177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riângulo Retângulo 9"/>
          <p:cNvSpPr/>
          <p:nvPr/>
        </p:nvSpPr>
        <p:spPr>
          <a:xfrm>
            <a:off x="-1" y="5476730"/>
            <a:ext cx="8239875" cy="1402217"/>
          </a:xfrm>
          <a:prstGeom prst="rtTriangle">
            <a:avLst/>
          </a:prstGeom>
          <a:solidFill>
            <a:srgbClr val="F7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 flipH="1">
            <a:off x="271570" y="5325418"/>
            <a:ext cx="8692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47º 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CONGRESSO NACIONAL DE SANEAMENTO DA ASSEMAE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Agrupar 1"/>
          <p:cNvGrpSpPr/>
          <p:nvPr/>
        </p:nvGrpSpPr>
        <p:grpSpPr>
          <a:xfrm>
            <a:off x="29495" y="3429000"/>
            <a:ext cx="9314570" cy="1737599"/>
            <a:chOff x="-244189" y="3429842"/>
            <a:chExt cx="9473128" cy="1737599"/>
          </a:xfrm>
        </p:grpSpPr>
        <p:sp>
          <p:nvSpPr>
            <p:cNvPr id="15" name="Retângulo 14"/>
            <p:cNvSpPr/>
            <p:nvPr/>
          </p:nvSpPr>
          <p:spPr>
            <a:xfrm>
              <a:off x="-244189" y="3853207"/>
              <a:ext cx="9473128" cy="9842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302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177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" y="3429842"/>
              <a:ext cx="9068374" cy="1737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342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 ELEGÍVEIS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9" y="1787360"/>
            <a:ext cx="8074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Normalmente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texto nas CPP é: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“Poderão participar da CHAMADA PÚBLICA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PROJETOS em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pauta todos os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consumidores atendidos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área de concessão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estejam em dia com suas obrigações legais perante 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CONCESSIONÁRIA  até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data definida no edital, além de empresas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habilitadas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a execução de serviços de eficiência energética,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de engenharia,  fabricantes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comerciantes de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equipamentos” 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 DE CONSUMIDOR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0"/>
            <a:ext cx="807437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Consumidor Com Fins Lucrativos: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algn="just"/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eficiência energética cujo beneficiário possua fins lucrativos deverão ser feitos mediante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Desempenho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Consumidor Sem Fins Lucrativos: </a:t>
            </a:r>
          </a:p>
          <a:p>
            <a:pPr marL="355600" algn="just"/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consumidores que desenvolvam atividades sem fins lucrativos, será firmado um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Cooperação Técnica. 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algn="just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beneficiário deverá comprovar que exerce atividades sem fins lucrativos.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algn="just"/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contemple simultaneamente unidades consumidoras com e sem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fins lucrativos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será automaticamente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classificado como “com fins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lucrativos”.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DISPONIBILIZADOS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0"/>
            <a:ext cx="80743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do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 obrigatório não comprometido com outras obrigações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legais destinam-se para as duas maiores classes de consumo;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Concessionária define valores e quais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demais classes de consumo serão beneficiadas.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56176" y="4471428"/>
            <a:ext cx="2513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por  Classe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por Grupos 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83568" y="1787361"/>
            <a:ext cx="1995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por Classe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35215" r="24301" b="27099"/>
          <a:stretch/>
        </p:blipFill>
        <p:spPr bwMode="auto">
          <a:xfrm>
            <a:off x="821574" y="2492896"/>
            <a:ext cx="7500852" cy="31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323528" y="1268760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DISPONIBILIZADOS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6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83568" y="1787361"/>
            <a:ext cx="1973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 por Grupo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5" t="27168" r="23991" b="40672"/>
          <a:stretch/>
        </p:blipFill>
        <p:spPr bwMode="auto">
          <a:xfrm>
            <a:off x="305369" y="2175413"/>
            <a:ext cx="853326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23528" y="1268760"/>
            <a:ext cx="389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DISPONIBILIZADOS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48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CRONOGRAMA – UMA FASE PARA DEFINIÇÃO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992319"/>
            <a:ext cx="59365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Abertura;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Esclarecimento de Dúvidas; 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 das Propostas de Projetos;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Divulgação Preliminar de Projetos Habilitados;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 para Interposição de Recursos;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Divulgação do Resultado Final.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74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CRONOGRAMA – DUAS FASES PARA DEFINIÇÃO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24297"/>
            <a:ext cx="59365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Abertura;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Esclarecimento de Dúvidas; 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 dos Pré-Diagnósticos de Projetos;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Divulgação Preliminar de Projetos Habilitados;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Prazo para Interposição de Recursos;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Divulgação do Resultado Final da Fase I;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 dos Diagnósticos Energéticos;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Divulgação do Resultado Final da Fase II;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Processo de Assinatura de Contratos.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8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POR RUBRICA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5999" y="2016476"/>
            <a:ext cx="7822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 Muito Entre as Concessionárias:</a:t>
            </a:r>
          </a:p>
          <a:p>
            <a:pPr marL="8001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Percentuais em Relação ao Total do Projeto;</a:t>
            </a:r>
          </a:p>
          <a:p>
            <a:pPr marL="8001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Percentuais em Relação ao Total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Equipamentos;</a:t>
            </a:r>
          </a:p>
          <a:p>
            <a:pPr marL="8001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Percentuais em Relação ao Total do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e de Equipamentos;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ORÇAMENTOS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71644" y="2072450"/>
            <a:ext cx="7986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pt-BR" b="1" dirty="0" smtClean="0"/>
              <a:t>Orçamentos Variam Entre Concessionárias:</a:t>
            </a:r>
          </a:p>
          <a:p>
            <a:pPr marL="89535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ínimo 3 para Materiais e Equipamentos</a:t>
            </a:r>
          </a:p>
          <a:p>
            <a:pPr marL="89535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Mínimo 3 para Mão de Obra 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Materiais 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Equipamentos</a:t>
            </a:r>
          </a:p>
        </p:txBody>
      </p:sp>
    </p:spTree>
    <p:extLst>
      <p:ext uri="{BB962C8B-B14F-4D97-AF65-F5344CB8AC3E}">
        <p14:creationId xmlns:p14="http://schemas.microsoft.com/office/powerpoint/2010/main" val="4256926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59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DOCUMENTAÇÃO PARA HABILITAÇÃO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17261" y="1807648"/>
            <a:ext cx="797949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Cópia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Contrato Social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Estatuto Social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Consumidor;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do Consumidor Concordando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Termos do Edital;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Cópia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Cartão CNPJ;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Regularidade  com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Fazenda: Municipal, Estadual e Federal;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Certidão Negativa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Débito Expedida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Certificado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Regularidade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FGTS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CRF;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Certidão Negativa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Inadimplência Perante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Justiça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Trabalho;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Banco Credenciado Fiança Bancária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Seguro Garantia;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Cópia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Pré-Diagnóstico e/ou Diagnóstico Energético;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Catálogos dos Equipamentos a Serem Utilizados.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Cooperação Alemã para o Desenvolvimento Sustentável</a:t>
            </a:r>
            <a:endParaRPr lang="de-DE" sz="1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4301756"/>
            <a:ext cx="8695895" cy="95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Aprendizagem – Planos de Perdas de Água 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Energia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Sergio Luiz Gatti –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Especialista em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Eficiência Energética -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ProEESA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23859"/>
          <a:stretch/>
        </p:blipFill>
        <p:spPr>
          <a:xfrm>
            <a:off x="4257040" y="-10392"/>
            <a:ext cx="4886960" cy="1530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52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CUSTOS EVITADOS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 t="29039" r="26586" b="20523"/>
          <a:stretch/>
        </p:blipFill>
        <p:spPr bwMode="auto">
          <a:xfrm>
            <a:off x="780651" y="1910883"/>
            <a:ext cx="758269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875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PROCEDIMENTOS DO PROGRAMA DE EFICIÊNCIA ENERGÉTICA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35248" y="1767006"/>
            <a:ext cx="663565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Introdução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– Gestão do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Seleção e Implantação de Projetos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– Tipologias de Projetos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– Projetos Especiais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– Projetos com Fontes Incentivadas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– Cálculo de Viabilidade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– Medição e Verificação de Resultados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– Avaliação dos Projetos e Programa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– Controle e Fiscalização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1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1 - INTRODUÇÃO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79208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 </a:t>
            </a:r>
          </a:p>
          <a:p>
            <a:pPr algn="just">
              <a:lnSpc>
                <a:spcPct val="150000"/>
              </a:lnSpc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propósito geral e o âmbito de aplicação dos Procedimentos do Programa de Eficiência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Energética,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cujas instruções devem ser seguidas pelas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Concessionárias de Energia Elétrica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descrevendo a sua estrutura, assim como o conteúdo de cada módulo que o compõe e um Glossário dos termos utilizados.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PROPEE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 um guia determinativo de procedimentos dirigido às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Concessionárias,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elaboração e execução de projetos de eficiência energética regulados pela ANEEL</a:t>
            </a:r>
          </a:p>
        </p:txBody>
      </p:sp>
    </p:spTree>
    <p:extLst>
      <p:ext uri="{BB962C8B-B14F-4D97-AF65-F5344CB8AC3E}">
        <p14:creationId xmlns:p14="http://schemas.microsoft.com/office/powerpoint/2010/main" val="1516785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1 - INTRODUÇÃO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t="30328" r="27884" b="16604"/>
          <a:stretch/>
        </p:blipFill>
        <p:spPr bwMode="auto">
          <a:xfrm>
            <a:off x="1455262" y="2008871"/>
            <a:ext cx="6231921" cy="433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34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72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2 – GESTÃO DO PROGRAMA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aspectos gerenciais que permeiam as ações do PEE e os recursos que serão destinados aos Planos de Gestão das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Concessionárias.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as diretrizes para a elaboração e a execução do Plano de Gestão de cada distribuidora, que prevê o uso de recursos do PEE para a gestão do Programa e a divulgação dos projetos realizados e resultados alcançados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fontes e limites de receita dos Planos de Gestão.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despesas permitidas nos Planos de Gestão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69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3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E IMPLANTAÇÃO DE PROJETOS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forma preferencial para seleção de projetos e orienta quanto à forma de implantação junto ao consumidor ou interessado.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as diretrizes para seleção e implantação de projetos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69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3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SELEÇÃO E IMPLANTAÇÃO DE PROJETOS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87076" y="1640075"/>
            <a:ext cx="4300948" cy="2364989"/>
            <a:chOff x="2123728" y="2365586"/>
            <a:chExt cx="3649832" cy="16624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3" t="27884" r="35236" b="64419"/>
            <a:stretch/>
          </p:blipFill>
          <p:spPr bwMode="auto">
            <a:xfrm>
              <a:off x="2123728" y="2365586"/>
              <a:ext cx="3649832" cy="563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3" t="76539" r="35236" b="9092"/>
            <a:stretch/>
          </p:blipFill>
          <p:spPr bwMode="auto">
            <a:xfrm>
              <a:off x="2123728" y="2976910"/>
              <a:ext cx="3649832" cy="10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2" t="41654" r="41084" b="38106"/>
          <a:stretch/>
        </p:blipFill>
        <p:spPr bwMode="auto">
          <a:xfrm>
            <a:off x="5076056" y="3913295"/>
            <a:ext cx="3681890" cy="259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99212" y="2000806"/>
            <a:ext cx="3505236" cy="1428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de  no mínimo 50% do investimento  nas classes de consumo com maior participação em seu mercado de energia elétrica </a:t>
            </a:r>
            <a:r>
              <a:rPr lang="pt-BR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7076" y="4581128"/>
            <a:ext cx="4300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não haja ofertas qualificadas de projetos suficientes para atender ao recurso disponibilizado, a distribuidora deverá elaborar projetos diretamente com os consumidores</a:t>
            </a:r>
          </a:p>
        </p:txBody>
      </p:sp>
    </p:spTree>
    <p:extLst>
      <p:ext uri="{BB962C8B-B14F-4D97-AF65-F5344CB8AC3E}">
        <p14:creationId xmlns:p14="http://schemas.microsoft.com/office/powerpoint/2010/main" val="2560917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86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TIPOLOGIAS DE PROJETO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tipos de projetos do PEE e suas características principais.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as diretrizes para a realização de projetos com as tipologias mais utilizadas.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 limitar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ação do PEE aos projetos apresentados, simplesmente facilitar a consecução dos mais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frequentes.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5 - PROJETOS ESPECIAIS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Tratar de projetos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que, por sua relevância ou característica não típica, merece atenção especial, tanto da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Concessionária quanto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regulador. 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diretrizes para a realização de projetos com características diferenciadas, visando ao aprimoramento do PEE ou da eficiência energética no país</a:t>
            </a:r>
          </a:p>
        </p:txBody>
      </p:sp>
    </p:spTree>
    <p:extLst>
      <p:ext uri="{BB962C8B-B14F-4D97-AF65-F5344CB8AC3E}">
        <p14:creationId xmlns:p14="http://schemas.microsoft.com/office/powerpoint/2010/main" val="3905631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29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5 - PROJETOS ESPECIAIS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092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PRIORITÁRIO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grande relevância e/ou abrangência, cuja finalidade é testar, incentivar ou definir ações de destaque como política pública para incrementar a eficiência energética no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país.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DE GRANDE RELEVÂNCIA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impacto socioambiental relevante, que apresentem contribuições claras e significativas para a transformação do mercado de energia elétrica ou que tragam benefícios relevantes além do impacto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energético.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PILOTO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promissores, inéditos ou inovadores, incluindo pioneirismo tecnológico e/ou metodológico, buscando experiência para ampliar, posteriormente, sua escala de execução. </a:t>
            </a:r>
            <a:endParaRPr lang="pt-BR" sz="1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envolvendo mais de uma distribuidora, buscando economias de escala, complementaridade de competências, aplicação das melhores práticas e melhorias na eficiência e qualidade dos projetos realizados. </a:t>
            </a:r>
          </a:p>
        </p:txBody>
      </p:sp>
    </p:spTree>
    <p:extLst>
      <p:ext uri="{BB962C8B-B14F-4D97-AF65-F5344CB8AC3E}">
        <p14:creationId xmlns:p14="http://schemas.microsoft.com/office/powerpoint/2010/main" val="3163173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355210" y="4509120"/>
            <a:ext cx="8464841" cy="1078631"/>
          </a:xfrm>
          <a:prstGeom prst="rect">
            <a:avLst/>
          </a:prstGeom>
          <a:solidFill>
            <a:srgbClr val="00B7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pt-BR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REDES DE APRENDIZAGEM EM GESTÃO DE PERDAS DE ÁGUA E ENERGIA ELÉTRICA EM SISTEMAS DE ABASTECIMENTO DE ÁGUA</a:t>
            </a:r>
            <a:endParaRPr kumimoji="0" lang="pt-BR" b="1" i="1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0" y="2911592"/>
            <a:ext cx="9144000" cy="1319138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PRINCIPIOS DO FUNCIONAMENTO DO PROGRAMA DE EFICIÊNCIA ENERGÉTICA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30864" r="13084" b="29130"/>
          <a:stretch/>
        </p:blipFill>
        <p:spPr>
          <a:xfrm>
            <a:off x="4571999" y="476672"/>
            <a:ext cx="4398837" cy="169816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39578" y="1844824"/>
            <a:ext cx="7786672" cy="1013027"/>
          </a:xfrm>
        </p:spPr>
        <p:txBody>
          <a:bodyPr>
            <a:normAutofit/>
          </a:bodyPr>
          <a:lstStyle/>
          <a:p>
            <a:r>
              <a:rPr lang="x-none" sz="3200" b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</a:t>
            </a:r>
            <a:r>
              <a:rPr lang="x-none" sz="3200" b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x-none" sz="3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48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MÓDULO 6 - PROJETOS COM FONTES INCENTIVADAS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Atender aos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de eficiência energética que incluem a geração de energia elétrica a partir de fonte incentivada de energia para atendimento da unidade consumidora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as diretrizes para projetos de eficiência energética com adição de geração proveniente de fonte incentivada de energia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elétrica.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6 - PROJETOS COM FONTES INCENTIVADAS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Abrangência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Entende-se como geração a partir de Fonte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Incentivada: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geração - potência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instalada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&lt;=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 geração -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potência instalada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kW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&lt;= 1.000 kW.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Fontes com base em energia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Hidráulica;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Solar;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Eólica; 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Biomassa;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ogeração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3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609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7 - CÁLCULO DA VIABILIDADE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Tratar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diferentes fatores e formas de cálculo da viabilidade econômica de um projeto realizado no âmbito do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as diretrizes e procedimentos para o cálculo da viabilidade econômica dos projetos do PEE</a:t>
            </a: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93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8 - MEDIÇÃO E VERIFICAÇÃO DE RESULTADOS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procedimentos para aferição e avaliação dos resultados e benefícios energéticos proporcionados pelos projetos.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as diretrizes para as atividades de Medição e Verificação que devem ser empregadas em todos os projetos do PEE para avaliação dos resultados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energéticos.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767006"/>
            <a:ext cx="820891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procedimentos para a avaliação (inicial e final) dos projetos do PEE, e do programa como um todo.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critérios e procedimentos para as avaliações inicial e final dos projetos e do programa. </a:t>
            </a:r>
          </a:p>
        </p:txBody>
      </p:sp>
    </p:spTree>
    <p:extLst>
      <p:ext uri="{BB962C8B-B14F-4D97-AF65-F5344CB8AC3E}">
        <p14:creationId xmlns:p14="http://schemas.microsoft.com/office/powerpoint/2010/main" val="36568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3" t="38462" r="30175" b="25192"/>
          <a:stretch/>
        </p:blipFill>
        <p:spPr bwMode="auto">
          <a:xfrm>
            <a:off x="360883" y="2072079"/>
            <a:ext cx="4465801" cy="252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0" t="30384" r="36858" b="43657"/>
          <a:stretch/>
        </p:blipFill>
        <p:spPr bwMode="auto">
          <a:xfrm>
            <a:off x="4864536" y="2074496"/>
            <a:ext cx="3965680" cy="23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69907" y="4779228"/>
            <a:ext cx="834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prazos previstos para avaliação inicial serão de 60 dias para projetos que necessitam de uma avaliação detalhada e de 30 dias para os simplificada </a:t>
            </a:r>
          </a:p>
        </p:txBody>
      </p:sp>
    </p:spTree>
    <p:extLst>
      <p:ext uri="{BB962C8B-B14F-4D97-AF65-F5344CB8AC3E}">
        <p14:creationId xmlns:p14="http://schemas.microsoft.com/office/powerpoint/2010/main" val="64397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27116" r="25613" b="18470"/>
          <a:stretch/>
        </p:blipFill>
        <p:spPr bwMode="auto">
          <a:xfrm>
            <a:off x="1473365" y="1829164"/>
            <a:ext cx="6197269" cy="406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7664" y="60212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Autorizados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execução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cuja pontuação seja maior ou igual a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pontos 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13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07551" y="5373216"/>
            <a:ext cx="609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Autorizados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execução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cuja pontuação seja maior ou igual a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pontos 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6" t="29039" r="25938" b="29291"/>
          <a:stretch/>
        </p:blipFill>
        <p:spPr bwMode="auto">
          <a:xfrm>
            <a:off x="1439311" y="1987741"/>
            <a:ext cx="6273883" cy="31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4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35695" y="5414160"/>
            <a:ext cx="554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Autorizados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execução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cuja pontuação seja maior ou igual a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pontos 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42208" y="1938348"/>
            <a:ext cx="5869303" cy="3357649"/>
            <a:chOff x="4256656" y="1871003"/>
            <a:chExt cx="4648193" cy="224205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5" t="25578" r="31560" b="55191"/>
            <a:stretch/>
          </p:blipFill>
          <p:spPr bwMode="auto">
            <a:xfrm>
              <a:off x="4256656" y="1871003"/>
              <a:ext cx="4648193" cy="140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5" t="74353" r="31560" b="14038"/>
            <a:stretch/>
          </p:blipFill>
          <p:spPr bwMode="auto">
            <a:xfrm>
              <a:off x="4256656" y="3263800"/>
              <a:ext cx="4648193" cy="84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777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13569" y="5769512"/>
            <a:ext cx="609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Autorizados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execução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cuja pontuação seja maior ou igual a 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pontos </a:t>
            </a:r>
            <a:endParaRPr lang="pt-BR" sz="1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277063" y="2004832"/>
            <a:ext cx="6545212" cy="3744416"/>
            <a:chOff x="1187624" y="1944329"/>
            <a:chExt cx="4718532" cy="241580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6" t="62984" r="31019" b="15486"/>
            <a:stretch/>
          </p:blipFill>
          <p:spPr bwMode="auto">
            <a:xfrm>
              <a:off x="1187624" y="2785196"/>
              <a:ext cx="4718532" cy="157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16" t="19868" r="31019" b="68078"/>
            <a:stretch/>
          </p:blipFill>
          <p:spPr bwMode="auto">
            <a:xfrm>
              <a:off x="1187624" y="1944329"/>
              <a:ext cx="4718532" cy="88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777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0780" y="1230705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PROGRAMAÇÃO</a:t>
            </a:r>
            <a:endParaRPr lang="pt-BR" sz="2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70780" y="1768152"/>
            <a:ext cx="6536533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 da Chamada Pública de Projetos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Regulamentação na Divisão de Recursos 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do Programa </a:t>
            </a: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Eficiência </a:t>
            </a: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Energética </a:t>
            </a:r>
            <a:endParaRPr lang="pt-B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Regulamentação do </a:t>
            </a:r>
            <a:r>
              <a:rPr lang="pt-B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de Eficiência Energética 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Edital da Chamada Pública de Projetos 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Disponibilizados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Cronograma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Limites por Rubrica – Orçamentos 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Elaboração do Diagnóstico Energético</a:t>
            </a:r>
          </a:p>
          <a:p>
            <a:pPr marL="727075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59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86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9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 DOS PROJETOS E PROGRAMA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7" t="22393" r="35127" b="11567"/>
          <a:stretch/>
        </p:blipFill>
        <p:spPr bwMode="auto">
          <a:xfrm>
            <a:off x="2195736" y="1638092"/>
            <a:ext cx="4636276" cy="51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9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10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E FISCALIZAÇÃO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7544" y="1767006"/>
            <a:ext cx="820891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Objetivo:</a:t>
            </a:r>
          </a:p>
          <a:p>
            <a:pPr algn="just">
              <a:lnSpc>
                <a:spcPct val="150000"/>
              </a:lnSpc>
            </a:pPr>
            <a:endParaRPr lang="pt-BR" sz="8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procedimentos para apuração e fiscalização dos gastos em projetos do PEE. 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Estabelecer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diretrizes complementares ao Manual de Contabilidade do Setor Elétrico - MCSE para o controle da contabilização dos gastos realizados na execução dos projetos do PEE e para as atividades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fiscalização.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5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644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PROPEE –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MÓDULO 10 –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E FISCALIZAÇÃO 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17841" r="28305" b="5643"/>
          <a:stretch/>
        </p:blipFill>
        <p:spPr bwMode="auto">
          <a:xfrm>
            <a:off x="2158232" y="1724746"/>
            <a:ext cx="4814983" cy="494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11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47664" y="2012368"/>
            <a:ext cx="6048672" cy="2804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ENERGÉTICO</a:t>
            </a:r>
            <a:endParaRPr lang="pt-BR" sz="4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79712" y="5482751"/>
            <a:ext cx="5009705" cy="81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lnSpc>
                <a:spcPct val="2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2800" dirty="0"/>
              <a:t>Planilha da CPP</a:t>
            </a:r>
          </a:p>
        </p:txBody>
      </p:sp>
    </p:spTree>
    <p:extLst>
      <p:ext uri="{BB962C8B-B14F-4D97-AF65-F5344CB8AC3E}">
        <p14:creationId xmlns:p14="http://schemas.microsoft.com/office/powerpoint/2010/main" val="185885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35248" y="1767006"/>
            <a:ext cx="66356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Parcerias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Potencias Usos Finais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o Diagnóstico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79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DEFINIR PARCERIAS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0"/>
            <a:ext cx="8074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ESCOS -  Empresas de Serviços de Conservação de Energia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de Engenharia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Consultores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Própria Equipe do Cliente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93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POTENCIAIS USOS FINAIS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59511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Numa Visão Geral Identificar: </a:t>
            </a:r>
          </a:p>
          <a:p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Setores de Consumo e Demanda</a:t>
            </a:r>
          </a:p>
          <a:p>
            <a:pPr marL="806450" indent="-342900">
              <a:buFont typeface="Wingdings" panose="05000000000000000000" pitchFamily="2" charset="2"/>
              <a:buChar char="v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Principais Pontos de Desperdício de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Energia</a:t>
            </a:r>
          </a:p>
          <a:p>
            <a:pPr marL="806450" indent="-342900">
              <a:buFont typeface="Wingdings" panose="05000000000000000000" pitchFamily="2" charset="2"/>
              <a:buChar char="v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Equipamentos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uper Dimensionados</a:t>
            </a:r>
          </a:p>
          <a:p>
            <a:pPr marL="806450" indent="-342900">
              <a:buFont typeface="Wingdings" panose="05000000000000000000" pitchFamily="2" charset="2"/>
              <a:buChar char="v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Equipamentos com Tecnologia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Ultrapassada</a:t>
            </a:r>
          </a:p>
          <a:p>
            <a:pPr marL="806450" indent="-342900">
              <a:buFont typeface="Wingdings" panose="05000000000000000000" pitchFamily="2" charset="2"/>
              <a:buChar char="v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Falta de Controle Gestão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054956" cy="1808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Identificação:</a:t>
            </a:r>
          </a:p>
          <a:p>
            <a:endParaRPr lang="pt-BR" sz="105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a Unidade Consumidora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a Empresa/Cliente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Apresentar a Empresa Proponente</a:t>
            </a:r>
            <a:endParaRPr lang="pt-B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03848" y="4149080"/>
            <a:ext cx="3926139" cy="18081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Projeto:</a:t>
            </a:r>
          </a:p>
          <a:p>
            <a:endParaRPr lang="pt-BR" sz="105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 os principais objetivos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Comentar sobre os usos finais 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Destacar as ações de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535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Participação por Uso Final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0" y="2584664"/>
            <a:ext cx="5638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8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 de Consumo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71" y="2404896"/>
            <a:ext cx="703471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8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 DA CHAMADA PÚBLICA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9" y="1787360"/>
            <a:ext cx="80743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 9991 de 24/07/2000 -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Dispõe sobre realização de investimentos em pesquisa e desenvolvimento e em </a:t>
            </a:r>
            <a:r>
              <a:rPr lang="pt-BR" sz="20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eficiência energética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parte das empresas concessionárias, permissionárias e autorizadas do setor de energia elétrica, e dá outras providências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da CPP – Projetos definidos pelas Concessionárias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a CPP –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Projetos definidos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pelo Consumidor e Concessionária </a:t>
            </a:r>
            <a:endParaRPr lang="pt-BR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43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37" y="2344192"/>
            <a:ext cx="689943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568" y="1787361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 de Demanda</a:t>
            </a:r>
          </a:p>
        </p:txBody>
      </p:sp>
    </p:spTree>
    <p:extLst>
      <p:ext uri="{BB962C8B-B14F-4D97-AF65-F5344CB8AC3E}">
        <p14:creationId xmlns:p14="http://schemas.microsoft.com/office/powerpoint/2010/main" val="140546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5690982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e Detalhamento das Ações de EE</a:t>
            </a:r>
          </a:p>
          <a:p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Informar a Ação de EE (o que)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 a Realização da Ação de EE (como)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Justificar a Ação de EE (porque)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Informar os Dados dos Equipamentos (onde)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Informar 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Resultados Esperados (meta)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6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6587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Dados de Equipamentos – Iluminação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4" y="2501856"/>
            <a:ext cx="8757946" cy="14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2" y="4384993"/>
            <a:ext cx="8744298" cy="15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6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710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Dados de Equipamentos – Motores Elétricos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1621" y="4797152"/>
            <a:ext cx="8002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Pode-se obter </a:t>
            </a:r>
            <a:r>
              <a:rPr lang="pt-BR" sz="1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3 a 7 %  de economia na troca de motores padrão para os de alto rendimento – 7.000 horas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Aplicar controladores de velocidade pode obter de 15 a 35% de economia (ventiladores exaustores e bombas).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63864" r="30147" b="18859"/>
          <a:stretch/>
        </p:blipFill>
        <p:spPr bwMode="auto">
          <a:xfrm>
            <a:off x="4808250" y="2519510"/>
            <a:ext cx="1845235" cy="65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3" t="35640" r="27343" b="46034"/>
          <a:stretch/>
        </p:blipFill>
        <p:spPr bwMode="auto">
          <a:xfrm>
            <a:off x="2382358" y="2483554"/>
            <a:ext cx="1865806" cy="78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1" t="45475" r="26457" b="38658"/>
          <a:stretch/>
        </p:blipFill>
        <p:spPr bwMode="auto">
          <a:xfrm>
            <a:off x="2422070" y="3216690"/>
            <a:ext cx="4269085" cy="86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67478" y="4077072"/>
            <a:ext cx="43685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Potência Ativa      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Potência Útil       </a:t>
            </a:r>
            <a:r>
              <a:rPr lang="pt-BR" sz="11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r>
              <a:rPr lang="pt-BR" sz="1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Potência Nominal</a:t>
            </a:r>
            <a:endParaRPr lang="pt-BR" sz="11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691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710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Coleta de Dados de Equipamentos – Motores Elétricos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9" y="2332074"/>
            <a:ext cx="8620219" cy="191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6" y="4449950"/>
            <a:ext cx="8635689" cy="192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479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26180" r="23451" b="11754"/>
          <a:stretch/>
        </p:blipFill>
        <p:spPr bwMode="auto">
          <a:xfrm>
            <a:off x="899592" y="2136726"/>
            <a:ext cx="7344816" cy="460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96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6816" y="1645501"/>
            <a:ext cx="2978701" cy="49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Medição e Verificação</a:t>
            </a:r>
          </a:p>
        </p:txBody>
      </p:sp>
    </p:spTree>
    <p:extLst>
      <p:ext uri="{BB962C8B-B14F-4D97-AF65-F5344CB8AC3E}">
        <p14:creationId xmlns:p14="http://schemas.microsoft.com/office/powerpoint/2010/main" val="40820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5729454" cy="333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Energia Economizada - EE</a:t>
            </a: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Redução Demanda Ponta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RDP</a:t>
            </a: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Fator de Coincidência na Ponta -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FCp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Anualizado Total - 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 Anualizado Total –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Relação Custo Beneficio  - RCB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9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6540573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 - Energia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Economizada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Iluminação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35385" r="26586" b="27612"/>
          <a:stretch/>
        </p:blipFill>
        <p:spPr bwMode="auto">
          <a:xfrm>
            <a:off x="1133197" y="2856704"/>
            <a:ext cx="6890167" cy="30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8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809548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RDP – Redução de Demanda na Ponta com Iluminação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8" t="42885" r="27019" b="28558"/>
          <a:stretch/>
        </p:blipFill>
        <p:spPr bwMode="auto">
          <a:xfrm>
            <a:off x="698448" y="3101510"/>
            <a:ext cx="7719807" cy="270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88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585769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FCp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Fator de Coincidência na Ponta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450912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FCp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Fator de Coincidência na Ponta</a:t>
            </a:r>
          </a:p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 = Potência instalada ou do equipamento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eficientizado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Tempo de Uso diário do Equipamento no horário de ponta</a:t>
            </a:r>
          </a:p>
          <a:p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Número de dias úteis no mês (normalmente 22d)</a:t>
            </a:r>
          </a:p>
          <a:p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Numero de meses no ano que utiliza o equipamento (norm. 12m)</a:t>
            </a:r>
          </a:p>
          <a:p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Tempo de Uso do Sistema onde o equipamento está inserido (norm. 792h/ano)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75657" y="3168688"/>
                <a:ext cx="6319322" cy="900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𝑭𝑪𝒑</m:t>
                    </m:r>
                    <m:r>
                      <a:rPr lang="el-GR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pt-BR" sz="36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𝑷𝒊𝒆</m:t>
                    </m:r>
                    <m:func>
                      <m:funcPr>
                        <m:ctrlPr>
                          <a:rPr lang="pt-BR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pt-BR" sz="36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 </m:t>
                        </m:r>
                      </m:fName>
                      <m:e>
                        <m:f>
                          <m:fPr>
                            <m:ctrlP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𝑼𝒉𝒑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𝑵𝒅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𝑵𝒎</m:t>
                            </m:r>
                          </m:num>
                          <m:den>
                            <m:r>
                              <a:rPr lang="pt-BR" sz="36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𝑻𝒖𝒔</m:t>
                            </m:r>
                          </m:den>
                        </m:f>
                      </m:e>
                    </m:func>
                  </m:oMath>
                </a14:m>
                <a:r>
                  <a:rPr lang="pt-BR" sz="36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)</a:t>
                </a:r>
                <a:endParaRPr lang="pt-BR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7" y="3168688"/>
                <a:ext cx="6319322" cy="900952"/>
              </a:xfrm>
              <a:prstGeom prst="rect">
                <a:avLst/>
              </a:prstGeom>
              <a:blipFill rotWithShape="1">
                <a:blip r:embed="rId3"/>
                <a:stretch>
                  <a:fillRect b="-121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0588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7" y="1268760"/>
            <a:ext cx="74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REGULAMENTAÇÃO NA DIVISÃO DE RECURSOS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4"/>
          <p:cNvSpPr txBox="1">
            <a:spLocks noChangeArrowheads="1"/>
          </p:cNvSpPr>
          <p:nvPr/>
        </p:nvSpPr>
        <p:spPr bwMode="auto">
          <a:xfrm>
            <a:off x="185777" y="3769167"/>
            <a:ext cx="14144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1 % ROL - Receita </a:t>
            </a:r>
            <a:r>
              <a:rPr lang="pt-BR" altLang="pt-BR" sz="12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Operacional Liquida</a:t>
            </a:r>
          </a:p>
        </p:txBody>
      </p:sp>
      <p:sp>
        <p:nvSpPr>
          <p:cNvPr id="7" name="Chave esquerda 6"/>
          <p:cNvSpPr/>
          <p:nvPr/>
        </p:nvSpPr>
        <p:spPr>
          <a:xfrm>
            <a:off x="1691680" y="1915091"/>
            <a:ext cx="721468" cy="45219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632398" y="2628890"/>
            <a:ext cx="1434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0,25% para</a:t>
            </a:r>
          </a:p>
          <a:p>
            <a:pPr algn="ctr"/>
            <a:r>
              <a:rPr lang="pt-BR" altLang="pt-BR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pt-BR" altLang="pt-BR" sz="1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o PEE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821590" y="4923817"/>
            <a:ext cx="10639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0,75% </a:t>
            </a:r>
            <a:r>
              <a:rPr lang="pt-BR" altLang="pt-B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para </a:t>
            </a:r>
            <a:r>
              <a:rPr lang="pt-BR" altLang="pt-BR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o </a:t>
            </a:r>
            <a:r>
              <a:rPr lang="pt-BR" altLang="pt-BR" sz="1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S PGothic" pitchFamily="34" charset="-128"/>
              </a:rPr>
              <a:t>P&amp;D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-2916832" y="450610"/>
            <a:ext cx="11695" cy="7208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ilindro 17"/>
          <p:cNvSpPr/>
          <p:nvPr/>
        </p:nvSpPr>
        <p:spPr>
          <a:xfrm>
            <a:off x="2385505" y="1946805"/>
            <a:ext cx="1106493" cy="1080000"/>
          </a:xfrm>
          <a:prstGeom prst="ca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85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ilindro 19"/>
          <p:cNvSpPr>
            <a:spLocks/>
          </p:cNvSpPr>
          <p:nvPr/>
        </p:nvSpPr>
        <p:spPr>
          <a:xfrm>
            <a:off x="2385506" y="3112539"/>
            <a:ext cx="1106493" cy="3240000"/>
          </a:xfrm>
          <a:prstGeom prst="can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ilindro 20"/>
          <p:cNvSpPr/>
          <p:nvPr/>
        </p:nvSpPr>
        <p:spPr>
          <a:xfrm>
            <a:off x="4824680" y="3995485"/>
            <a:ext cx="1106493" cy="432000"/>
          </a:xfrm>
          <a:prstGeom prst="can">
            <a:avLst/>
          </a:prstGeom>
          <a:gradFill flip="none" rotWithShape="1">
            <a:gsLst>
              <a:gs pos="18000">
                <a:srgbClr val="7030A0"/>
              </a:gs>
              <a:gs pos="45000">
                <a:srgbClr val="FF7A00"/>
              </a:gs>
              <a:gs pos="67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ilindro 22"/>
          <p:cNvSpPr/>
          <p:nvPr/>
        </p:nvSpPr>
        <p:spPr>
          <a:xfrm>
            <a:off x="4818863" y="4517558"/>
            <a:ext cx="1106493" cy="864000"/>
          </a:xfrm>
          <a:prstGeom prst="can">
            <a:avLst/>
          </a:prstGeom>
          <a:gradFill flip="none" rotWithShape="1">
            <a:gsLst>
              <a:gs pos="7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  <a:gs pos="45000">
                <a:srgbClr val="FF7A00"/>
              </a:gs>
              <a:gs pos="85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ilindro 23"/>
          <p:cNvSpPr/>
          <p:nvPr/>
        </p:nvSpPr>
        <p:spPr>
          <a:xfrm>
            <a:off x="4824680" y="5469789"/>
            <a:ext cx="1106493" cy="864000"/>
          </a:xfrm>
          <a:prstGeom prst="ca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85000">
                <a:srgbClr val="FF0300"/>
              </a:gs>
              <a:gs pos="67520">
                <a:schemeClr val="accent2">
                  <a:lumMod val="60000"/>
                  <a:lumOff val="40000"/>
                </a:schemeClr>
              </a:gs>
              <a:gs pos="31230">
                <a:srgbClr val="FF0000"/>
              </a:gs>
              <a:gs pos="98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ilindro 24"/>
          <p:cNvSpPr/>
          <p:nvPr/>
        </p:nvSpPr>
        <p:spPr>
          <a:xfrm>
            <a:off x="4824801" y="1629891"/>
            <a:ext cx="1106493" cy="1728000"/>
          </a:xfrm>
          <a:prstGeom prst="can">
            <a:avLst/>
          </a:prstGeom>
          <a:gradFill flip="none" rotWithShape="1">
            <a:gsLst>
              <a:gs pos="58320">
                <a:schemeClr val="accent4">
                  <a:lumMod val="75000"/>
                </a:schemeClr>
              </a:gs>
              <a:gs pos="0">
                <a:srgbClr val="00B050"/>
              </a:gs>
              <a:gs pos="45000">
                <a:srgbClr val="FF7A00"/>
              </a:gs>
              <a:gs pos="85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3566853" y="2208225"/>
            <a:ext cx="1079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0,40% para </a:t>
            </a:r>
            <a:r>
              <a:rPr lang="pt-BR" altLang="pt-BR" sz="1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o PEE</a:t>
            </a:r>
          </a:p>
        </p:txBody>
      </p:sp>
      <p:sp>
        <p:nvSpPr>
          <p:cNvPr id="28" name="Cilindro 27"/>
          <p:cNvSpPr/>
          <p:nvPr/>
        </p:nvSpPr>
        <p:spPr>
          <a:xfrm>
            <a:off x="4842332" y="3456938"/>
            <a:ext cx="1106493" cy="432000"/>
          </a:xfrm>
          <a:prstGeom prst="ca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8000">
                <a:schemeClr val="accent5">
                  <a:lumMod val="75000"/>
                </a:schemeClr>
              </a:gs>
              <a:gs pos="98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ilindro 28"/>
          <p:cNvSpPr/>
          <p:nvPr/>
        </p:nvSpPr>
        <p:spPr>
          <a:xfrm>
            <a:off x="6616070" y="2919539"/>
            <a:ext cx="1106493" cy="648000"/>
          </a:xfrm>
          <a:prstGeom prst="can">
            <a:avLst/>
          </a:prstGeom>
          <a:gradFill flip="none" rotWithShape="1">
            <a:gsLst>
              <a:gs pos="18000">
                <a:srgbClr val="7030A0"/>
              </a:gs>
              <a:gs pos="45000">
                <a:srgbClr val="FF7A00"/>
              </a:gs>
              <a:gs pos="67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ilindro 29"/>
          <p:cNvSpPr/>
          <p:nvPr/>
        </p:nvSpPr>
        <p:spPr>
          <a:xfrm>
            <a:off x="6626019" y="3644684"/>
            <a:ext cx="1106493" cy="1296000"/>
          </a:xfrm>
          <a:prstGeom prst="can">
            <a:avLst/>
          </a:prstGeom>
          <a:gradFill flip="none" rotWithShape="1">
            <a:gsLst>
              <a:gs pos="70000">
                <a:schemeClr val="accent3">
                  <a:lumMod val="60000"/>
                  <a:lumOff val="40000"/>
                </a:schemeClr>
              </a:gs>
              <a:gs pos="0">
                <a:schemeClr val="accent3"/>
              </a:gs>
              <a:gs pos="45000">
                <a:srgbClr val="FF7A00"/>
              </a:gs>
              <a:gs pos="85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ilindro 30"/>
          <p:cNvSpPr/>
          <p:nvPr/>
        </p:nvSpPr>
        <p:spPr>
          <a:xfrm>
            <a:off x="6626018" y="5033259"/>
            <a:ext cx="1106493" cy="1296000"/>
          </a:xfrm>
          <a:prstGeom prst="ca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85000">
                <a:srgbClr val="FF0300"/>
              </a:gs>
              <a:gs pos="67520">
                <a:schemeClr val="accent2">
                  <a:lumMod val="60000"/>
                  <a:lumOff val="40000"/>
                </a:schemeClr>
              </a:gs>
              <a:gs pos="31230">
                <a:srgbClr val="FF0000"/>
              </a:gs>
              <a:gs pos="98000">
                <a:schemeClr val="tx2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ilindro 31"/>
          <p:cNvSpPr/>
          <p:nvPr/>
        </p:nvSpPr>
        <p:spPr>
          <a:xfrm>
            <a:off x="6614869" y="1669687"/>
            <a:ext cx="1106493" cy="864000"/>
          </a:xfrm>
          <a:prstGeom prst="can">
            <a:avLst/>
          </a:prstGeom>
          <a:gradFill flip="none" rotWithShape="1">
            <a:gsLst>
              <a:gs pos="58320">
                <a:schemeClr val="accent4">
                  <a:lumMod val="75000"/>
                </a:schemeClr>
              </a:gs>
              <a:gs pos="0">
                <a:srgbClr val="00B050"/>
              </a:gs>
              <a:gs pos="45000">
                <a:srgbClr val="FF7A00"/>
              </a:gs>
              <a:gs pos="85000">
                <a:srgbClr val="FF0300"/>
              </a:gs>
              <a:gs pos="98000">
                <a:srgbClr val="4D0808"/>
              </a:gs>
            </a:gsLst>
            <a:path path="rect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ilindro 32"/>
          <p:cNvSpPr/>
          <p:nvPr/>
        </p:nvSpPr>
        <p:spPr>
          <a:xfrm>
            <a:off x="6623693" y="2616006"/>
            <a:ext cx="1106493" cy="216000"/>
          </a:xfrm>
          <a:prstGeom prst="ca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8000">
                <a:schemeClr val="accent5">
                  <a:lumMod val="75000"/>
                </a:schemeClr>
              </a:gs>
              <a:gs pos="98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  <a:effectLst>
            <a:reflection blurRad="558800" stA="25000" endPos="65000" dist="6223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>
            <a:spLocks noChangeArrowheads="1"/>
          </p:cNvSpPr>
          <p:nvPr/>
        </p:nvSpPr>
        <p:spPr bwMode="auto">
          <a:xfrm>
            <a:off x="3622252" y="3429000"/>
            <a:ext cx="1071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rgbClr val="8064A2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dirty="0"/>
              <a:t>0,10% para o PROCEL</a:t>
            </a:r>
          </a:p>
        </p:txBody>
      </p:sp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3605379" y="5681259"/>
            <a:ext cx="1061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0,20% </a:t>
            </a:r>
            <a:r>
              <a:rPr lang="pt-BR" altLang="pt-BR" sz="12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para  o </a:t>
            </a:r>
            <a:r>
              <a:rPr lang="pt-BR" altLang="pt-BR" sz="12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P&amp;D</a:t>
            </a:r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3622252" y="4726542"/>
            <a:ext cx="1023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8064A2"/>
                </a:solidFill>
                <a:latin typeface="Arial" pitchFamily="34" charset="0"/>
                <a:ea typeface="MS PGothic" pitchFamily="34" charset="-128"/>
              </a:rPr>
              <a:t>0,20% para o FNDCT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3612024" y="4002286"/>
            <a:ext cx="1071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200" b="1">
                <a:solidFill>
                  <a:srgbClr val="8064A2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pt-BR" altLang="pt-BR" dirty="0"/>
              <a:t>0,10% para o MME</a:t>
            </a:r>
          </a:p>
        </p:txBody>
      </p: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7771334" y="1918152"/>
            <a:ext cx="1079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0,20% </a:t>
            </a:r>
            <a:r>
              <a:rPr lang="pt-BR" altLang="pt-BR" sz="1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para o PEE</a:t>
            </a: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7773791" y="5469789"/>
            <a:ext cx="1071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0,30% para o </a:t>
            </a:r>
            <a:r>
              <a:rPr lang="pt-BR" altLang="pt-BR" sz="1200" b="1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 P&amp;D</a:t>
            </a:r>
            <a:endParaRPr lang="pt-BR" altLang="pt-BR" sz="1200" b="1" dirty="0">
              <a:solidFill>
                <a:srgbClr val="FF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7780047" y="4054626"/>
            <a:ext cx="1051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8064A2"/>
                </a:solidFill>
                <a:latin typeface="Arial" pitchFamily="34" charset="0"/>
                <a:ea typeface="MS PGothic" pitchFamily="34" charset="-128"/>
              </a:rPr>
              <a:t>0,30% para o FNDCT</a:t>
            </a: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7787100" y="3005668"/>
            <a:ext cx="1051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ea typeface="MS PGothic" pitchFamily="34" charset="-128"/>
              </a:rPr>
              <a:t>0,15% para o MME</a:t>
            </a:r>
          </a:p>
        </p:txBody>
      </p: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7796253" y="2489032"/>
            <a:ext cx="1023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rgbClr val="4F81BD"/>
                </a:solidFill>
                <a:latin typeface="Arial" pitchFamily="34" charset="0"/>
                <a:ea typeface="MS PGothic" pitchFamily="34" charset="-128"/>
              </a:rPr>
              <a:t>0,05% para o PROCEL</a:t>
            </a:r>
            <a:endParaRPr lang="pt-BR" altLang="pt-BR" sz="1200" b="1" dirty="0">
              <a:solidFill>
                <a:srgbClr val="4F81BD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3" name="CaixaDeTexto 42"/>
          <p:cNvSpPr txBox="1">
            <a:spLocks noChangeArrowheads="1"/>
          </p:cNvSpPr>
          <p:nvPr/>
        </p:nvSpPr>
        <p:spPr bwMode="auto">
          <a:xfrm>
            <a:off x="6216298" y="6376959"/>
            <a:ext cx="19259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altLang="pt-BR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A Partir de </a:t>
            </a:r>
            <a:r>
              <a:rPr lang="pt-BR" altLang="pt-BR" sz="1200" b="1" dirty="0" err="1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jan</a:t>
            </a:r>
            <a:r>
              <a:rPr lang="pt-BR" altLang="pt-BR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</a:rPr>
              <a:t>/2023</a:t>
            </a:r>
            <a:endParaRPr lang="pt-BR" altLang="pt-BR" sz="1200" b="1" dirty="0">
              <a:solidFill>
                <a:srgbClr val="00B05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6061275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 - Energia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Economizada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Motores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t="28846" r="20640" b="17537"/>
          <a:stretch/>
        </p:blipFill>
        <p:spPr bwMode="auto">
          <a:xfrm>
            <a:off x="971601" y="2818412"/>
            <a:ext cx="6048672" cy="358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7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7778091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RDP – Redução de Demanda na Ponta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 Motores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35577" r="24640" b="36381"/>
          <a:stretch/>
        </p:blipFill>
        <p:spPr bwMode="auto">
          <a:xfrm>
            <a:off x="738160" y="3068960"/>
            <a:ext cx="76534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776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8189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Anualizado Total - 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30737" r="31748" b="54912"/>
          <a:stretch/>
        </p:blipFill>
        <p:spPr bwMode="auto">
          <a:xfrm>
            <a:off x="1069889" y="3144304"/>
            <a:ext cx="6947949" cy="16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46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8189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Anualizado Total - 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45459" r="31748" b="40841"/>
          <a:stretch/>
        </p:blipFill>
        <p:spPr bwMode="auto">
          <a:xfrm>
            <a:off x="1119676" y="3573194"/>
            <a:ext cx="6855490" cy="151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03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8189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Anualizado Total - 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58443" r="31748" b="13852"/>
          <a:stretch/>
        </p:blipFill>
        <p:spPr bwMode="auto">
          <a:xfrm>
            <a:off x="1531983" y="3180648"/>
            <a:ext cx="6051897" cy="269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00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8189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Anualizado Total - 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2" t="46875" r="31343" b="36346"/>
          <a:stretch/>
        </p:blipFill>
        <p:spPr bwMode="auto">
          <a:xfrm>
            <a:off x="806127" y="3259629"/>
            <a:ext cx="7531745" cy="20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1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818948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 Anualizado Total - 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2" t="29039" r="44859" b="63992"/>
          <a:stretch/>
        </p:blipFill>
        <p:spPr bwMode="auto">
          <a:xfrm>
            <a:off x="3275856" y="5596776"/>
            <a:ext cx="2041403" cy="93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2" t="45849" r="30945" b="25420"/>
          <a:stretch/>
        </p:blipFill>
        <p:spPr bwMode="auto">
          <a:xfrm>
            <a:off x="1024750" y="2750172"/>
            <a:ext cx="6212585" cy="280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97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52597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 Anualizado Total –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46875" r="31128" b="32090"/>
          <a:stretch/>
        </p:blipFill>
        <p:spPr bwMode="auto">
          <a:xfrm>
            <a:off x="923120" y="3250152"/>
            <a:ext cx="7268157" cy="23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5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95680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Cálculos</a:t>
            </a:r>
          </a:p>
          <a:p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645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Relação Custo Beneficio  - RCB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7" t="58349" r="45616" b="34999"/>
          <a:stretch/>
        </p:blipFill>
        <p:spPr bwMode="auto">
          <a:xfrm>
            <a:off x="2733002" y="3140968"/>
            <a:ext cx="2749594" cy="151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5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478368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Outros Itens Importantes </a:t>
            </a:r>
          </a:p>
          <a:p>
            <a:pPr>
              <a:lnSpc>
                <a:spcPct val="150000"/>
              </a:lnSpc>
            </a:pPr>
            <a:endParaRPr lang="pt-BR" sz="10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Marketing e Divulgação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Treinamento e Capacitação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Descarte dos Materiais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Catálogos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BR" sz="11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2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79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DA CHAMADA PÚBLICA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9190" y="1803126"/>
            <a:ext cx="8218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 objetivo de tornar o processo de seleção e implantação dos projetos do Programa de Eficiência Energética da ANEEL (PEE) mais abrangente e transparente para a sociedade, o documento “Procedimentos do Programa de Eficiência Energética – PROPEE”,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introduziu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seu Módulo 3 a Chamada Pública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Projetos como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preferencial de captação de projetos. </a:t>
            </a: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ELABORAR DIAGNÓSTICO ENERGÉTICO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787361"/>
            <a:ext cx="6447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Demonstração dos Custos por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ategoria Contábil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9" y="2500509"/>
            <a:ext cx="8736191" cy="305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69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3568" y="1787361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 dos Critérios 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50"/>
          <a:stretch/>
        </p:blipFill>
        <p:spPr bwMode="auto">
          <a:xfrm>
            <a:off x="409703" y="1807060"/>
            <a:ext cx="8294303" cy="471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6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22393" r="26154" b="12500"/>
          <a:stretch/>
        </p:blipFill>
        <p:spPr bwMode="auto">
          <a:xfrm>
            <a:off x="1721320" y="1938348"/>
            <a:ext cx="5664031" cy="47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67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28846" r="26370" b="24231"/>
          <a:stretch/>
        </p:blipFill>
        <p:spPr bwMode="auto">
          <a:xfrm>
            <a:off x="1204387" y="1975294"/>
            <a:ext cx="6735225" cy="40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758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17344" r="26046" b="15298"/>
          <a:stretch/>
        </p:blipFill>
        <p:spPr bwMode="auto">
          <a:xfrm>
            <a:off x="1733634" y="1802357"/>
            <a:ext cx="5678099" cy="492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26154" r="26046" b="31903"/>
          <a:stretch/>
        </p:blipFill>
        <p:spPr bwMode="auto">
          <a:xfrm>
            <a:off x="1139272" y="1990422"/>
            <a:ext cx="6853251" cy="36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0" t="32500" r="26153" b="13433"/>
          <a:stretch/>
        </p:blipFill>
        <p:spPr bwMode="auto">
          <a:xfrm>
            <a:off x="1388576" y="1971424"/>
            <a:ext cx="6353584" cy="444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t="49038" r="26262" b="22388"/>
          <a:stretch/>
        </p:blipFill>
        <p:spPr bwMode="auto">
          <a:xfrm>
            <a:off x="944536" y="2017844"/>
            <a:ext cx="7259883" cy="269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7294"/>
          <a:stretch/>
        </p:blipFill>
        <p:spPr bwMode="auto">
          <a:xfrm>
            <a:off x="1149654" y="1957537"/>
            <a:ext cx="684469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t="28654" r="26262" b="20896"/>
          <a:stretch/>
        </p:blipFill>
        <p:spPr bwMode="auto">
          <a:xfrm>
            <a:off x="1209137" y="1944128"/>
            <a:ext cx="670830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779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REGULAMENTAÇÃO DO PROGRAMA DE EFICIÊNCIA ENERGÉTICA </a:t>
            </a:r>
          </a:p>
          <a:p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10390" r="3076" b="13696"/>
          <a:stretch/>
        </p:blipFill>
        <p:spPr bwMode="auto">
          <a:xfrm>
            <a:off x="181634" y="1805707"/>
            <a:ext cx="8805077" cy="343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76230" y="2924944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259295" y="3141740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53649" y="3399079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276216" y="3606206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270956" y="3818332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65696" y="4025981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60436" y="4233630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255176" y="4448822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65954" y="4703769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60422" y="4911418"/>
            <a:ext cx="861625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295614" y="2060848"/>
            <a:ext cx="6552772" cy="4071862"/>
            <a:chOff x="783221" y="1988840"/>
            <a:chExt cx="7577558" cy="5425968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4" t="24808" r="26046" b="57399"/>
            <a:stretch/>
          </p:blipFill>
          <p:spPr bwMode="auto">
            <a:xfrm>
              <a:off x="783221" y="1988840"/>
              <a:ext cx="7577558" cy="173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05" y="3742400"/>
              <a:ext cx="7331106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4" t="28077" r="25829" b="15962"/>
          <a:stretch/>
        </p:blipFill>
        <p:spPr bwMode="auto">
          <a:xfrm>
            <a:off x="1388576" y="1961544"/>
            <a:ext cx="6363388" cy="456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4" t="36923" r="26154" b="33022"/>
          <a:stretch/>
        </p:blipFill>
        <p:spPr bwMode="auto">
          <a:xfrm>
            <a:off x="583510" y="2204864"/>
            <a:ext cx="797698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37752" y="2074496"/>
            <a:ext cx="6463339" cy="4320480"/>
            <a:chOff x="4570528" y="1638092"/>
            <a:chExt cx="4294569" cy="244014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9" t="30000" r="31884" b="59184"/>
            <a:stretch/>
          </p:blipFill>
          <p:spPr bwMode="auto">
            <a:xfrm>
              <a:off x="4570528" y="1638092"/>
              <a:ext cx="4290646" cy="791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9" t="63594" r="31884" b="12686"/>
            <a:stretch/>
          </p:blipFill>
          <p:spPr bwMode="auto">
            <a:xfrm>
              <a:off x="4574451" y="2343032"/>
              <a:ext cx="4290646" cy="173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29039" r="26154" b="49158"/>
          <a:stretch/>
        </p:blipFill>
        <p:spPr bwMode="auto">
          <a:xfrm>
            <a:off x="356673" y="1988840"/>
            <a:ext cx="842554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35" y="2914284"/>
            <a:ext cx="644626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37692" r="26802" b="15962"/>
          <a:stretch/>
        </p:blipFill>
        <p:spPr bwMode="auto">
          <a:xfrm>
            <a:off x="1191231" y="2060848"/>
            <a:ext cx="675859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36923" r="25938" b="11154"/>
          <a:stretch/>
        </p:blipFill>
        <p:spPr bwMode="auto">
          <a:xfrm>
            <a:off x="1231005" y="1913064"/>
            <a:ext cx="66538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6" t="28014" r="47076" b="6879"/>
          <a:stretch/>
        </p:blipFill>
        <p:spPr>
          <a:xfrm>
            <a:off x="0" y="0"/>
            <a:ext cx="9388191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Agrupar 1"/>
          <p:cNvGrpSpPr/>
          <p:nvPr/>
        </p:nvGrpSpPr>
        <p:grpSpPr>
          <a:xfrm>
            <a:off x="4111" y="2139182"/>
            <a:ext cx="9144000" cy="1737599"/>
            <a:chOff x="-244189" y="3429842"/>
            <a:chExt cx="9473128" cy="1737599"/>
          </a:xfrm>
        </p:grpSpPr>
        <p:sp>
          <p:nvSpPr>
            <p:cNvPr id="5" name="Retângulo 4"/>
            <p:cNvSpPr/>
            <p:nvPr/>
          </p:nvSpPr>
          <p:spPr>
            <a:xfrm>
              <a:off x="-244189" y="3853207"/>
              <a:ext cx="9473128" cy="9842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3029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2177" b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" y="3429842"/>
              <a:ext cx="9068374" cy="1737599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493648" y="980727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 </a:t>
            </a:r>
            <a:endParaRPr lang="pt-BR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55676" y="4413011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sergioluizgatti@gmail.com</a:t>
            </a:r>
            <a:endParaRPr lang="pt-BR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19 9 9798 1300</a:t>
            </a:r>
            <a:endParaRPr lang="pt-BR" sz="24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72" y="5933767"/>
            <a:ext cx="1763688" cy="53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238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14584" r="28785" b="6250"/>
          <a:stretch/>
        </p:blipFill>
        <p:spPr bwMode="auto">
          <a:xfrm>
            <a:off x="2578857" y="1760088"/>
            <a:ext cx="4288897" cy="496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93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RANKING DE PROPOSTAS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36923" r="25938" b="11154"/>
          <a:stretch/>
        </p:blipFill>
        <p:spPr bwMode="auto">
          <a:xfrm>
            <a:off x="1231005" y="1913064"/>
            <a:ext cx="66538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93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12" y="332656"/>
            <a:ext cx="1925934" cy="74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ector reto 8"/>
          <p:cNvCxnSpPr/>
          <p:nvPr/>
        </p:nvCxnSpPr>
        <p:spPr>
          <a:xfrm>
            <a:off x="192528" y="1124744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3528" y="1268760"/>
            <a:ext cx="547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EDITAL DA CHAMADA PÚBLICA DE PROJETOS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35373" y="2318289"/>
            <a:ext cx="66356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 com Atenção o Edital da CPP;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o Número de Fases.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52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2061</TotalTime>
  <Words>2496</Words>
  <Application>Microsoft Office PowerPoint</Application>
  <PresentationFormat>Apresentação na tela (4:3)</PresentationFormat>
  <Paragraphs>395</Paragraphs>
  <Slides>89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89</vt:i4>
      </vt:variant>
    </vt:vector>
  </HeadingPairs>
  <TitlesOfParts>
    <vt:vector size="90" baseType="lpstr">
      <vt:lpstr>Tema do Office</vt:lpstr>
      <vt:lpstr>Apresentação do PowerPoint</vt:lpstr>
      <vt:lpstr>Apresentação do PowerPoint</vt:lpstr>
      <vt:lpstr>TEMA: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gatti</dc:creator>
  <cp:lastModifiedBy>sergio gatti</cp:lastModifiedBy>
  <cp:revision>155</cp:revision>
  <dcterms:created xsi:type="dcterms:W3CDTF">2017-05-25T12:31:37Z</dcterms:created>
  <dcterms:modified xsi:type="dcterms:W3CDTF">2017-06-21T03:17:47Z</dcterms:modified>
</cp:coreProperties>
</file>