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85" r:id="rId3"/>
    <p:sldId id="287" r:id="rId4"/>
    <p:sldId id="286" r:id="rId5"/>
    <p:sldId id="288" r:id="rId6"/>
    <p:sldId id="291" r:id="rId7"/>
    <p:sldId id="292" r:id="rId8"/>
    <p:sldId id="293" r:id="rId9"/>
    <p:sldId id="294" r:id="rId10"/>
    <p:sldId id="295" r:id="rId11"/>
    <p:sldId id="298" r:id="rId12"/>
    <p:sldId id="296" r:id="rId13"/>
    <p:sldId id="297" r:id="rId14"/>
    <p:sldId id="299" r:id="rId15"/>
    <p:sldId id="300" r:id="rId16"/>
    <p:sldId id="301" r:id="rId17"/>
    <p:sldId id="302" r:id="rId18"/>
    <p:sldId id="303" r:id="rId19"/>
    <p:sldId id="305" r:id="rId20"/>
    <p:sldId id="304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-3048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105AD-AAB8-4121-B128-F34C95305780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3652B-6D6E-468A-AFE9-E1ED1C3B88D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46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1832286" y="-6739"/>
            <a:ext cx="4876484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1832286" y="-6739"/>
            <a:ext cx="4876484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pic>
        <p:nvPicPr>
          <p:cNvPr id="8" name="Imagem 4" descr="ASS_FUNASA_HOR_COL_CURVA.wm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066800" y="6248400"/>
            <a:ext cx="3858905" cy="3852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rainier.pedraca@funasa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092878" y="1541466"/>
            <a:ext cx="6858000" cy="23876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pt-BR" sz="2400" b="1" dirty="0" smtClean="0"/>
              <a:t>AVALIAÇÃO DOS MATERIAIS E DOS ASPECTOS CONSTRUTIVOS DE UM FILTRO ARTESANAL A BASE DE ZEÓLITA APLICÁVEL EM SOLUÇÕES ALTERNATIVAS DE ABASTECIMENTO DE ÁGUA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767442" y="4429132"/>
            <a:ext cx="6858000" cy="857256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pt-BR" sz="2400" b="1" dirty="0" smtClean="0"/>
              <a:t>Autor: Rainier Pedraça de Azevedo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714488"/>
            <a:ext cx="72866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Confecção do filtro:</a:t>
            </a:r>
          </a:p>
          <a:p>
            <a:pPr marL="457200" indent="-457200" algn="just">
              <a:spcAft>
                <a:spcPts val="1200"/>
              </a:spcAft>
              <a:buAutoNum type="arabicParenR"/>
            </a:pPr>
            <a:r>
              <a:rPr lang="pt-BR" sz="2000" b="1" dirty="0" smtClean="0"/>
              <a:t>Tampa e o fundo da carcaça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Confeccionados a partir de pedaços tubo de PVC DEFOFO (aquecido em estufa a temperatura superior a 400º C, prensado e cortado).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Fixação por parafusos de aço inoxidável, adesivo plástico na parte interna e cola estruturante na parte externa (atóxica).</a:t>
            </a:r>
          </a:p>
        </p:txBody>
      </p:sp>
      <p:pic>
        <p:nvPicPr>
          <p:cNvPr id="1026" name="Picture 2" descr="H:\RELATÓRIO\Fotografia\fotos- Salta-z\Salta-z Belém (Valdeci)\101MSDCF\DSC03609.JPG"/>
          <p:cNvPicPr>
            <a:picLocks noChangeAspect="1" noChangeArrowheads="1"/>
          </p:cNvPicPr>
          <p:nvPr/>
        </p:nvPicPr>
        <p:blipFill>
          <a:blip r:embed="rId4" cstate="print"/>
          <a:srcRect l="22324" t="16537" r="15663"/>
          <a:stretch>
            <a:fillRect/>
          </a:stretch>
        </p:blipFill>
        <p:spPr bwMode="auto">
          <a:xfrm>
            <a:off x="216955" y="3701264"/>
            <a:ext cx="1711839" cy="1728000"/>
          </a:xfrm>
          <a:prstGeom prst="rect">
            <a:avLst/>
          </a:prstGeom>
          <a:noFill/>
        </p:spPr>
      </p:pic>
      <p:pic>
        <p:nvPicPr>
          <p:cNvPr id="1027" name="Picture 3" descr="H:\RELATÓRIO\Fotografia\fotos- Salta-z\Salta-z Belém (Valdeci)\101MSDCF\DSC03624.JPG"/>
          <p:cNvPicPr>
            <a:picLocks noChangeAspect="1" noChangeArrowheads="1"/>
          </p:cNvPicPr>
          <p:nvPr/>
        </p:nvPicPr>
        <p:blipFill>
          <a:blip r:embed="rId5" cstate="print"/>
          <a:srcRect l="12896" r="12689"/>
          <a:stretch>
            <a:fillRect/>
          </a:stretch>
        </p:blipFill>
        <p:spPr bwMode="auto">
          <a:xfrm>
            <a:off x="2000232" y="3701264"/>
            <a:ext cx="1714512" cy="1728000"/>
          </a:xfrm>
          <a:prstGeom prst="rect">
            <a:avLst/>
          </a:prstGeom>
          <a:noFill/>
        </p:spPr>
      </p:pic>
      <p:pic>
        <p:nvPicPr>
          <p:cNvPr id="1028" name="Picture 4" descr="H:\RELATÓRIO\Fotografia\fotos- Salta-z\Salta-z Belém (Valdeci)\101MSDCF\DSC03626.JPG"/>
          <p:cNvPicPr>
            <a:picLocks noChangeAspect="1" noChangeArrowheads="1"/>
          </p:cNvPicPr>
          <p:nvPr/>
        </p:nvPicPr>
        <p:blipFill>
          <a:blip r:embed="rId6" cstate="print"/>
          <a:srcRect l="22818" t="7935" r="15169" b="9381"/>
          <a:stretch>
            <a:fillRect/>
          </a:stretch>
        </p:blipFill>
        <p:spPr bwMode="auto">
          <a:xfrm>
            <a:off x="3772694" y="3701264"/>
            <a:ext cx="1728000" cy="1728000"/>
          </a:xfrm>
          <a:prstGeom prst="rect">
            <a:avLst/>
          </a:prstGeom>
          <a:noFill/>
        </p:spPr>
      </p:pic>
      <p:pic>
        <p:nvPicPr>
          <p:cNvPr id="1029" name="Picture 5" descr="H:\RELATÓRIO\Fotografia\fotos- Salta-z\Salta-z Belém (Valdeci)\101MSDCF\DSC03632.JPG"/>
          <p:cNvPicPr>
            <a:picLocks noChangeAspect="1" noChangeArrowheads="1"/>
          </p:cNvPicPr>
          <p:nvPr/>
        </p:nvPicPr>
        <p:blipFill>
          <a:blip r:embed="rId7" cstate="print"/>
          <a:srcRect l="15811" r="16756" b="9381"/>
          <a:stretch>
            <a:fillRect/>
          </a:stretch>
        </p:blipFill>
        <p:spPr bwMode="auto">
          <a:xfrm>
            <a:off x="5572132" y="3687214"/>
            <a:ext cx="1714512" cy="1728000"/>
          </a:xfrm>
          <a:prstGeom prst="rect">
            <a:avLst/>
          </a:prstGeom>
          <a:noFill/>
        </p:spPr>
      </p:pic>
      <p:pic>
        <p:nvPicPr>
          <p:cNvPr id="1030" name="Picture 6" descr="H:\RELATÓRIO\Fotografia\fotos- Salta-z\Salta-z Belém (Valdeci)\101MSDCF\DSC03593.JPG"/>
          <p:cNvPicPr>
            <a:picLocks noChangeAspect="1" noChangeArrowheads="1"/>
          </p:cNvPicPr>
          <p:nvPr/>
        </p:nvPicPr>
        <p:blipFill>
          <a:blip r:embed="rId8" cstate="print"/>
          <a:srcRect l="17433" t="9637" r="29414" b="19492"/>
          <a:stretch>
            <a:fillRect/>
          </a:stretch>
        </p:blipFill>
        <p:spPr bwMode="auto">
          <a:xfrm>
            <a:off x="7344032" y="3687214"/>
            <a:ext cx="1728000" cy="172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714488"/>
            <a:ext cx="7286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Confecção do filtro:</a:t>
            </a:r>
          </a:p>
          <a:p>
            <a:pPr marL="457200" indent="-457200" algn="just">
              <a:spcAft>
                <a:spcPts val="1200"/>
              </a:spcAft>
              <a:buAutoNum type="arabicParenR"/>
            </a:pPr>
            <a:r>
              <a:rPr lang="pt-BR" sz="2000" b="1" dirty="0" smtClean="0"/>
              <a:t>Tampa e o fundo da carcaça (Cuidados)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Evitar uso de maçarico e chama de fogão para o amolecimento do PVC (gases CO</a:t>
            </a:r>
            <a:r>
              <a:rPr lang="pt-BR" sz="2000" baseline="-25000" dirty="0" smtClean="0"/>
              <a:t>2</a:t>
            </a:r>
            <a:r>
              <a:rPr lang="pt-BR" sz="2000" dirty="0" smtClean="0"/>
              <a:t>, CO, </a:t>
            </a:r>
            <a:r>
              <a:rPr lang="pt-BR" sz="2000" dirty="0" err="1" smtClean="0"/>
              <a:t>HCl</a:t>
            </a:r>
            <a:r>
              <a:rPr lang="pt-BR" sz="2000" dirty="0" smtClean="0"/>
              <a:t>).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0000CC"/>
                </a:solidFill>
              </a:rPr>
              <a:t>Pintura externa (evitar ressecamento)</a:t>
            </a:r>
            <a:r>
              <a:rPr lang="pt-BR" sz="2000" dirty="0" smtClean="0"/>
              <a:t>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err="1" smtClean="0"/>
              <a:t>Estanqueidade</a:t>
            </a:r>
            <a:r>
              <a:rPr lang="pt-BR" sz="2000" dirty="0" smtClean="0"/>
              <a:t> e resistir pressão superior a 10 </a:t>
            </a:r>
            <a:r>
              <a:rPr lang="pt-BR" sz="2000" dirty="0" err="1" smtClean="0"/>
              <a:t>mca</a:t>
            </a:r>
            <a:r>
              <a:rPr lang="pt-BR" sz="2000" dirty="0" smtClean="0"/>
              <a:t>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Instalação em local seguro: livre de intempéries; acesso de animais e de pessoas não habilitadas para operação.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 smtClean="0"/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571612"/>
            <a:ext cx="72866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Confecção do filtro:</a:t>
            </a:r>
          </a:p>
          <a:p>
            <a:pPr marL="457200" indent="-457200" algn="just">
              <a:spcAft>
                <a:spcPts val="1200"/>
              </a:spcAft>
            </a:pPr>
            <a:r>
              <a:rPr lang="pt-BR" sz="2000" b="1" dirty="0" smtClean="0"/>
              <a:t>2) Materiais e acessórios internos  e externos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Tubo PVC 40 mm, </a:t>
            </a:r>
            <a:r>
              <a:rPr lang="pt-BR" sz="2000" dirty="0" err="1" smtClean="0"/>
              <a:t>Nipel</a:t>
            </a:r>
            <a:r>
              <a:rPr lang="pt-BR" sz="2000" dirty="0" smtClean="0"/>
              <a:t> ¾", </a:t>
            </a:r>
            <a:r>
              <a:rPr lang="pt-BR" sz="2000" dirty="0" err="1" smtClean="0"/>
              <a:t>Cap</a:t>
            </a:r>
            <a:r>
              <a:rPr lang="pt-BR" sz="2000" dirty="0" smtClean="0"/>
              <a:t> 1 ¼”, </a:t>
            </a:r>
            <a:r>
              <a:rPr lang="pt-BR" sz="2000" dirty="0" err="1" smtClean="0"/>
              <a:t>Cap</a:t>
            </a:r>
            <a:r>
              <a:rPr lang="pt-BR" sz="2000" dirty="0" smtClean="0"/>
              <a:t> ¾, </a:t>
            </a:r>
            <a:r>
              <a:rPr lang="pt-BR" sz="2000" dirty="0" err="1" smtClean="0"/>
              <a:t>Cap</a:t>
            </a:r>
            <a:r>
              <a:rPr lang="pt-BR" sz="2000" dirty="0" smtClean="0"/>
              <a:t> de 40 mm, Joelho 90º de 40 mm, adaptador longo com flange 40 mm, luva de união, manômetro (opcional) entre outros.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err="1" smtClean="0">
                <a:solidFill>
                  <a:srgbClr val="0000CC"/>
                </a:solidFill>
              </a:rPr>
              <a:t>Crepinas</a:t>
            </a:r>
            <a:r>
              <a:rPr lang="pt-BR" sz="2000" dirty="0" smtClean="0"/>
              <a:t> executadas com tubo de PVC rígido perfurado.</a:t>
            </a:r>
          </a:p>
        </p:txBody>
      </p:sp>
      <p:pic>
        <p:nvPicPr>
          <p:cNvPr id="2050" name="Picture 2" descr="H:\RELATÓRIO\Fotografia\fotos- Salta-z\Salta-z Belém (Valdeci)\101MSDCF\DSC03574.JPG"/>
          <p:cNvPicPr>
            <a:picLocks noChangeAspect="1" noChangeArrowheads="1"/>
          </p:cNvPicPr>
          <p:nvPr/>
        </p:nvPicPr>
        <p:blipFill>
          <a:blip r:embed="rId4" cstate="print"/>
          <a:srcRect l="13182" r="12402"/>
          <a:stretch>
            <a:fillRect/>
          </a:stretch>
        </p:blipFill>
        <p:spPr bwMode="auto">
          <a:xfrm>
            <a:off x="142844" y="4017364"/>
            <a:ext cx="2143140" cy="2160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l="5474" r="12420"/>
          <a:stretch>
            <a:fillRect/>
          </a:stretch>
        </p:blipFill>
        <p:spPr bwMode="auto">
          <a:xfrm>
            <a:off x="2357422" y="4000504"/>
            <a:ext cx="21431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:\RELATÓRIO\Fotografia\fotos- Salta-z\Salta-z Belém (Valdeci)\101MSDCF\DSC03561.JPG"/>
          <p:cNvPicPr>
            <a:picLocks noChangeAspect="1" noChangeArrowheads="1"/>
          </p:cNvPicPr>
          <p:nvPr/>
        </p:nvPicPr>
        <p:blipFill>
          <a:blip r:embed="rId6" cstate="print"/>
          <a:srcRect l="6802" r="18784"/>
          <a:stretch>
            <a:fillRect/>
          </a:stretch>
        </p:blipFill>
        <p:spPr bwMode="auto">
          <a:xfrm>
            <a:off x="4643438" y="4017364"/>
            <a:ext cx="2143140" cy="2160000"/>
          </a:xfrm>
          <a:prstGeom prst="rect">
            <a:avLst/>
          </a:prstGeom>
          <a:noFill/>
        </p:spPr>
      </p:pic>
      <p:pic>
        <p:nvPicPr>
          <p:cNvPr id="2054" name="Picture 6" descr="H:\RELATÓRIO\Fotografia\fotos- Salta-z\Salta-z Belém (Valdeci)\101MSDCF\DSC03592.JPG"/>
          <p:cNvPicPr>
            <a:picLocks noChangeAspect="1" noChangeArrowheads="1"/>
          </p:cNvPicPr>
          <p:nvPr/>
        </p:nvPicPr>
        <p:blipFill>
          <a:blip r:embed="rId7" cstate="print"/>
          <a:srcRect l="2550" r="23035"/>
          <a:stretch>
            <a:fillRect/>
          </a:stretch>
        </p:blipFill>
        <p:spPr bwMode="auto">
          <a:xfrm>
            <a:off x="6858016" y="4000504"/>
            <a:ext cx="214314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714488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Confecção do filtro:</a:t>
            </a:r>
          </a:p>
          <a:p>
            <a:pPr marL="457200" indent="-457200" algn="just">
              <a:spcAft>
                <a:spcPts val="1200"/>
              </a:spcAft>
            </a:pPr>
            <a:r>
              <a:rPr lang="pt-BR" sz="2000" b="1" dirty="0" smtClean="0"/>
              <a:t>3) Leito filtrante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Camada suporte e zeólita</a:t>
            </a:r>
          </a:p>
        </p:txBody>
      </p:sp>
      <p:pic>
        <p:nvPicPr>
          <p:cNvPr id="3074" name="Picture 2" descr="H:\RELATÓRIO\Fotografia\fotos- Salta-z\Salta-z Belém (Valdeci)\101MSDCF\DSC03595.JPG"/>
          <p:cNvPicPr>
            <a:picLocks noChangeAspect="1" noChangeArrowheads="1"/>
          </p:cNvPicPr>
          <p:nvPr/>
        </p:nvPicPr>
        <p:blipFill>
          <a:blip r:embed="rId4" cstate="print"/>
          <a:srcRect l="12402" r="13183"/>
          <a:stretch>
            <a:fillRect/>
          </a:stretch>
        </p:blipFill>
        <p:spPr bwMode="auto">
          <a:xfrm>
            <a:off x="142844" y="3214686"/>
            <a:ext cx="2143140" cy="2160000"/>
          </a:xfrm>
          <a:prstGeom prst="rect">
            <a:avLst/>
          </a:prstGeom>
          <a:noFill/>
        </p:spPr>
      </p:pic>
      <p:pic>
        <p:nvPicPr>
          <p:cNvPr id="3075" name="Picture 3" descr="H:\RELATÓRIO\Fotografia\fotos- Salta-z\Salta-z Belém (Valdeci)\101MSDCF\DSC03597.JPG"/>
          <p:cNvPicPr>
            <a:picLocks noChangeAspect="1" noChangeArrowheads="1"/>
          </p:cNvPicPr>
          <p:nvPr/>
        </p:nvPicPr>
        <p:blipFill>
          <a:blip r:embed="rId5" cstate="print"/>
          <a:srcRect l="9922" r="15663"/>
          <a:stretch>
            <a:fillRect/>
          </a:stretch>
        </p:blipFill>
        <p:spPr bwMode="auto">
          <a:xfrm>
            <a:off x="2357422" y="3214686"/>
            <a:ext cx="2143140" cy="2160000"/>
          </a:xfrm>
          <a:prstGeom prst="rect">
            <a:avLst/>
          </a:prstGeom>
          <a:noFill/>
        </p:spPr>
      </p:pic>
      <p:pic>
        <p:nvPicPr>
          <p:cNvPr id="3078" name="Picture 6" descr="H:\RELATÓRIO\Fotografia\fotos- Salta-z\Salta-z Belém (Valdeci)\IMG_3749.JPG"/>
          <p:cNvPicPr>
            <a:picLocks noChangeAspect="1" noChangeArrowheads="1"/>
          </p:cNvPicPr>
          <p:nvPr/>
        </p:nvPicPr>
        <p:blipFill>
          <a:blip r:embed="rId6" cstate="print"/>
          <a:srcRect l="4234" r="21658"/>
          <a:stretch>
            <a:fillRect/>
          </a:stretch>
        </p:blipFill>
        <p:spPr bwMode="auto">
          <a:xfrm>
            <a:off x="4572000" y="3214686"/>
            <a:ext cx="2143140" cy="2160000"/>
          </a:xfrm>
          <a:prstGeom prst="rect">
            <a:avLst/>
          </a:prstGeom>
          <a:noFill/>
        </p:spPr>
      </p:pic>
      <p:pic>
        <p:nvPicPr>
          <p:cNvPr id="3079" name="Picture 7" descr="H:\RELATÓRIO\Fotografia\fotos- Salta-z\Salta-z Belém (Valdeci)\IMG_3778.JPG"/>
          <p:cNvPicPr>
            <a:picLocks noChangeAspect="1" noChangeArrowheads="1"/>
          </p:cNvPicPr>
          <p:nvPr/>
        </p:nvPicPr>
        <p:blipFill>
          <a:blip r:embed="rId7" cstate="print"/>
          <a:srcRect l="2962" r="22930"/>
          <a:stretch>
            <a:fillRect/>
          </a:stretch>
        </p:blipFill>
        <p:spPr bwMode="auto">
          <a:xfrm>
            <a:off x="6858016" y="3214686"/>
            <a:ext cx="2143140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714488"/>
            <a:ext cx="7286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CC"/>
                </a:solidFill>
              </a:rPr>
              <a:t> Características construtivas: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O acabamento das superfícies dos aparelhos não podem apresentar arestas cortantes ou irregulares, extremidades pontiagudas expostas de parafusos, rebites ou de outros elementos de fixação, que possam causar risco ao usuário.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As extremidades da carcaça devem ser chanfradas e lixadas para evitar riscos de cortes de pessoas, principalmente durante o transporte e instalação (uso de </a:t>
            </a:r>
            <a:r>
              <a:rPr lang="pt-BR" sz="2000" dirty="0" err="1" smtClean="0"/>
              <a:t>Cap</a:t>
            </a:r>
            <a:r>
              <a:rPr lang="pt-BR" sz="2000" dirty="0" smtClean="0"/>
              <a:t>).</a:t>
            </a:r>
          </a:p>
          <a:p>
            <a:pPr marL="0" lvl="1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0000CC"/>
                </a:solidFill>
              </a:rPr>
              <a:t>Características estruturais:</a:t>
            </a:r>
          </a:p>
          <a:p>
            <a:pPr marL="914400" lvl="3" indent="-46831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Não pode apresentar qualquer vazamento, deve permanecer estanque e manter sua integridade estrutural em condições normais de uso (INMETRO, 2014).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714488"/>
            <a:ext cx="7286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CC"/>
                </a:solidFill>
              </a:rPr>
              <a:t> Características construtivas: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O acabamento das superfícies dos aparelhos não podem apresentar arestas cortantes ou irregulares, extremidades pontiagudas expostas de parafusos, rebites ou de outros elementos de fixação, que possam causar risco ao usuário.</a:t>
            </a:r>
          </a:p>
          <a:p>
            <a:pPr marL="914400" lvl="1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As extremidades da carcaça devem ser chanfradas e lixadas para evitar riscos de cortes de pessoas, principalmente durante o transporte e instalação (uso de </a:t>
            </a:r>
            <a:r>
              <a:rPr lang="pt-BR" sz="2000" dirty="0" err="1" smtClean="0"/>
              <a:t>Cap</a:t>
            </a:r>
            <a:r>
              <a:rPr lang="pt-BR" sz="2000" dirty="0" smtClean="0"/>
              <a:t>).</a:t>
            </a:r>
          </a:p>
          <a:p>
            <a:pPr marL="0" lvl="1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0000CC"/>
                </a:solidFill>
              </a:rPr>
              <a:t>Características estruturais:</a:t>
            </a:r>
          </a:p>
          <a:p>
            <a:pPr marL="914400" lvl="3" indent="-46831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Não pode apresentar qualquer vazamento, deve permanecer estanque e manter sua integridade estrutural em condições normais de uso (INMETRO, 2014).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714488"/>
            <a:ext cx="7286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>
                <a:solidFill>
                  <a:srgbClr val="0000CC"/>
                </a:solidFill>
              </a:rPr>
              <a:t> Requisitos operacionais:</a:t>
            </a:r>
          </a:p>
          <a:p>
            <a:pPr lvl="2" indent="-371475" algn="just">
              <a:buFont typeface="Arial" pitchFamily="34" charset="0"/>
              <a:buChar char="•"/>
            </a:pPr>
            <a:r>
              <a:rPr lang="pt-BR" sz="2000" dirty="0" smtClean="0"/>
              <a:t>Antes de iniciar a operação lavar com água corrente para remoção completa e partículas impregnadas na zeólita.</a:t>
            </a:r>
          </a:p>
          <a:p>
            <a:pPr lvl="2" indent="-371475" algn="just">
              <a:buFont typeface="Arial" pitchFamily="34" charset="0"/>
              <a:buChar char="•"/>
            </a:pPr>
            <a:r>
              <a:rPr lang="pt-BR" sz="2000" dirty="0" smtClean="0"/>
              <a:t>Desinfecção com solução de no mínimo 5% de cloro ativo.</a:t>
            </a:r>
          </a:p>
          <a:p>
            <a:pPr lvl="2" indent="-371475" algn="just">
              <a:buFont typeface="Arial" pitchFamily="34" charset="0"/>
              <a:buChar char="•"/>
            </a:pPr>
            <a:r>
              <a:rPr lang="pt-BR" sz="2000" dirty="0" smtClean="0"/>
              <a:t>O controle das dosagens de cloro e dos demais produtos químicos, caso sejam necessários, devem ser ajustados nos registros dos dosadores.</a:t>
            </a:r>
          </a:p>
          <a:p>
            <a:pPr lvl="2" indent="-371475" algn="just">
              <a:buFont typeface="Arial" pitchFamily="34" charset="0"/>
              <a:buChar char="•"/>
            </a:pPr>
            <a:r>
              <a:rPr lang="pt-BR" sz="2000" dirty="0" smtClean="0"/>
              <a:t>O filtro é de fácil operação e manutenção, onde a vazão e a limpeza (</a:t>
            </a:r>
            <a:r>
              <a:rPr lang="pt-BR" sz="2000" dirty="0" err="1" smtClean="0"/>
              <a:t>retrolavagem</a:t>
            </a:r>
            <a:r>
              <a:rPr lang="pt-BR" sz="2000" dirty="0" smtClean="0"/>
              <a:t>) são controladas através de registros posicionados estrategicamente para essas finalidades.</a:t>
            </a:r>
          </a:p>
          <a:p>
            <a:pPr lvl="2" indent="-371475" algn="just">
              <a:buFont typeface="Arial" pitchFamily="34" charset="0"/>
              <a:buChar char="•"/>
            </a:pPr>
            <a:r>
              <a:rPr lang="pt-BR" sz="2000" dirty="0" smtClean="0"/>
              <a:t>Tempo médio de 30 minutos para </a:t>
            </a:r>
            <a:r>
              <a:rPr lang="pt-BR" sz="2000" dirty="0" err="1" smtClean="0"/>
              <a:t>retrolavagem</a:t>
            </a:r>
            <a:r>
              <a:rPr lang="pt-BR" sz="2000" dirty="0" smtClean="0"/>
              <a:t> e 10 minutos para acomodação do elemento filtrante após essa limpeza.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Conclusão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714488"/>
            <a:ext cx="72866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Os materiais empregados no filtro artesanal são todos encontrados comercialmente, são atóxicos, podem resistir às pressões de serviço sem apresentar vazamentos e, desde que bem confeccionados e corretamente operados, seu manuseio não causam risco a integridade física do operador ou usuário.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O processo construtivo deste filtro, mesmo sendo realizado artesanalmente requer a utilização de equipamentos apropriados, pessoal especializado e local adequado para sua confecção.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Conclusão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714488"/>
            <a:ext cx="7286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O filtro da Salta-z pode ser indicado para comunidades rurais como solução alternativa de tratamento de água. Entretanto, mesmo sendo fácil operação e manutenção, requer a correta caracterização da água a ser tratada, pessoal treinado para realização dessa atividade e o controle da qualidade da água exigido pela legislação.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Referências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571612"/>
            <a:ext cx="7358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 smtClean="0"/>
              <a:t>ABNT. ASSOCIAÇÃO BRASILEIRA DE NORMAS TÉCNICAS. NBR 7665: Sistemas para adução e distribuição de água - Tubos de PVC 12 DEFOFO com junta elástica - Requisitos. Rio de Janeiro: ABNT, 2007.</a:t>
            </a:r>
          </a:p>
          <a:p>
            <a:pPr algn="just"/>
            <a:r>
              <a:rPr lang="pt-BR" sz="1500" dirty="0" smtClean="0"/>
              <a:t>CELTABRASIL (2014). Ficha de Informação de Segurança de Produto Químico (FISPQ) - </a:t>
            </a:r>
            <a:r>
              <a:rPr lang="pt-BR" sz="1500" dirty="0" err="1" smtClean="0"/>
              <a:t>Watercel</a:t>
            </a:r>
            <a:r>
              <a:rPr lang="pt-BR" sz="1500" dirty="0" smtClean="0"/>
              <a:t> ZF 0410. Cotia - SP: </a:t>
            </a:r>
            <a:r>
              <a:rPr lang="pt-BR" sz="1500" dirty="0" err="1" smtClean="0"/>
              <a:t>CeltaBrasil</a:t>
            </a:r>
            <a:r>
              <a:rPr lang="pt-BR" sz="1500" dirty="0" smtClean="0"/>
              <a:t>, 9p.</a:t>
            </a:r>
          </a:p>
          <a:p>
            <a:pPr algn="just"/>
            <a:r>
              <a:rPr lang="pt-BR" sz="1500" dirty="0" smtClean="0"/>
              <a:t>FUNASA. Fundação Nacional de Saúde (2015). Manual da Solução Alternativa Coletiva Simplificada de Tratamento de Água para Consumo Humano em Pequenas Comunidades Utilizando Filtro e Dosador. Belém - PA. Funasa/</a:t>
            </a:r>
            <a:r>
              <a:rPr lang="pt-BR" sz="1500" dirty="0" err="1" smtClean="0"/>
              <a:t>Suest</a:t>
            </a:r>
            <a:r>
              <a:rPr lang="pt-BR" sz="1500" dirty="0" smtClean="0"/>
              <a:t>/PA, 38p.</a:t>
            </a:r>
          </a:p>
          <a:p>
            <a:pPr algn="just"/>
            <a:r>
              <a:rPr lang="pt-BR" sz="1500" dirty="0" smtClean="0"/>
              <a:t>INMETRO. INSTITUTO NACIONAL DE METROLOGIA, QUALIDADE E TECNOLOGIA. Portaria n.º 344, de 22 de julho de 2014. Requisitos de Avaliação da Conformidade para Equipamentos para Consumo de Água.</a:t>
            </a:r>
          </a:p>
          <a:p>
            <a:pPr algn="just"/>
            <a:r>
              <a:rPr lang="pt-BR" sz="1500" dirty="0" smtClean="0"/>
              <a:t>LEAL, J. T. C. P. (2012). Água para consumo na propriedade rural. Belo Horizonte: EMATER-MG, 18 p.</a:t>
            </a:r>
          </a:p>
          <a:p>
            <a:pPr algn="just"/>
            <a:r>
              <a:rPr lang="pt-BR" sz="1500" dirty="0" smtClean="0"/>
              <a:t>LUZ, A. B. (1995). Zeólitas: propriedades e usos industriais - (Série Tecnologia Mineral, 68). Rio de Janeiro: CETEM/CNPq, 35p. </a:t>
            </a:r>
          </a:p>
          <a:p>
            <a:pPr algn="just"/>
            <a:r>
              <a:rPr lang="pt-BR" sz="1500" dirty="0" smtClean="0"/>
              <a:t>NUNES, L. R. (Org.); RODOLFO Jr., A. (Coord.); ORMANJI, W. (2006). Tecnologia do PVC. 2ª Ed. São Paulo: </a:t>
            </a:r>
            <a:r>
              <a:rPr lang="pt-BR" sz="1500" dirty="0" err="1" smtClean="0"/>
              <a:t>ProEditores</a:t>
            </a:r>
            <a:r>
              <a:rPr lang="pt-BR" sz="1500" dirty="0" smtClean="0"/>
              <a:t>/Braskem, 448 p.</a:t>
            </a:r>
          </a:p>
          <a:p>
            <a:pPr algn="just"/>
            <a:r>
              <a:rPr lang="pt-BR" sz="1500" dirty="0" smtClean="0"/>
              <a:t>PINTO, N. O.; HERMES, L. C. (2006). Sistema simplificado para melhoria da qualidade da água consumida nas comunidades rurais do semi-árido do Brasil. Jaguariúna: Embrapa Meio Ambiente, 47p.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</a:t>
            </a:r>
            <a:r>
              <a:rPr lang="pt-BR" sz="28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962401"/>
            <a:ext cx="67866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Variedades de filtros confeccionados artesanalmente com materiais disponíveis no mercado.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Filtros comerciais - Obrigatoriedade do atendimento de requisitos mínimos de segurança e desempenho (INMETRO).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Fornecer água de qualidade, evitar riscos à saúde dos consumidores e prevenir acidentes quanto ao seu manuseio.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Escassa literatura no país sobre filtros artesanais usados no tratamento de água para o consumo humano, utilizando métodos de adsorção e zeólita como meio filtrante.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Obrigado !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1538" y="1643050"/>
            <a:ext cx="72866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Agradecimentos: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	Fundação Nacional de Saúde (Funasa)</a:t>
            </a:r>
          </a:p>
          <a:p>
            <a:pPr algn="just"/>
            <a:r>
              <a:rPr lang="pt-BR" sz="2000" dirty="0" smtClean="0"/>
              <a:t>	Superintendência Estadual do Pará (</a:t>
            </a:r>
            <a:r>
              <a:rPr lang="pt-BR" sz="2000" dirty="0" err="1" smtClean="0"/>
              <a:t>Suest</a:t>
            </a:r>
            <a:r>
              <a:rPr lang="pt-BR" sz="2000" dirty="0" smtClean="0"/>
              <a:t>/PA)</a:t>
            </a:r>
          </a:p>
          <a:p>
            <a:pPr algn="just"/>
            <a:r>
              <a:rPr lang="pt-BR" sz="2000" dirty="0" smtClean="0"/>
              <a:t>	</a:t>
            </a:r>
            <a:r>
              <a:rPr lang="pt-BR" sz="2000" dirty="0" smtClean="0">
                <a:solidFill>
                  <a:srgbClr val="0000CC"/>
                </a:solidFill>
              </a:rPr>
              <a:t>Superintendência Estadual do Amazonas (</a:t>
            </a:r>
            <a:r>
              <a:rPr lang="pt-BR" sz="2000" dirty="0" err="1" smtClean="0">
                <a:solidFill>
                  <a:srgbClr val="0000CC"/>
                </a:solidFill>
              </a:rPr>
              <a:t>Suest</a:t>
            </a:r>
            <a:r>
              <a:rPr lang="pt-BR" sz="2000" dirty="0" smtClean="0">
                <a:solidFill>
                  <a:srgbClr val="0000CC"/>
                </a:solidFill>
              </a:rPr>
              <a:t>/AM)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/>
              <a:t> Contato: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/>
          </a:p>
          <a:p>
            <a:pPr algn="just"/>
            <a:r>
              <a:rPr lang="pt-BR" sz="2000" b="1" dirty="0" smtClean="0"/>
              <a:t>	Rainier Pedraça de Azevedo</a:t>
            </a:r>
            <a:endParaRPr lang="pt-BR" sz="2000" dirty="0" smtClean="0"/>
          </a:p>
          <a:p>
            <a:pPr algn="just"/>
            <a:r>
              <a:rPr lang="pt-BR" sz="2000" dirty="0" smtClean="0"/>
              <a:t>	e-mail: </a:t>
            </a:r>
            <a:r>
              <a:rPr lang="pt-BR" sz="2000" u="sng" dirty="0" smtClean="0">
                <a:hlinkClick r:id="rId4"/>
              </a:rPr>
              <a:t>rainier.pedraca@funasa.gov.br</a:t>
            </a:r>
            <a:endParaRPr lang="pt-BR" sz="2000" dirty="0" smtClean="0"/>
          </a:p>
          <a:p>
            <a:pPr algn="just"/>
            <a:r>
              <a:rPr lang="pt-BR" sz="2000" dirty="0" smtClean="0"/>
              <a:t>	(92) 3301-4153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</a:t>
            </a:r>
            <a:r>
              <a:rPr lang="pt-BR" sz="28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2147067"/>
            <a:ext cx="6786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Seleção de um filtro artesanal pressurizado constituído principalmente por tubos e conexões de PVC e zeólita como meio filtrante, desenvolvido e difundido pela </a:t>
            </a:r>
            <a:r>
              <a:rPr lang="pt-BR" sz="2000" b="1" dirty="0" smtClean="0"/>
              <a:t>Fundação Nacional de Saúde (Funasa) </a:t>
            </a:r>
            <a:r>
              <a:rPr lang="pt-BR" sz="2000" b="1" dirty="0" smtClean="0">
                <a:solidFill>
                  <a:srgbClr val="0000CC"/>
                </a:solidFill>
              </a:rPr>
              <a:t>- Superintendência Estadual do Pará (</a:t>
            </a:r>
            <a:r>
              <a:rPr lang="pt-BR" sz="2000" b="1" dirty="0" err="1" smtClean="0">
                <a:solidFill>
                  <a:srgbClr val="0000CC"/>
                </a:solidFill>
              </a:rPr>
              <a:t>Suest</a:t>
            </a:r>
            <a:r>
              <a:rPr lang="pt-BR" sz="2000" b="1" dirty="0" smtClean="0">
                <a:solidFill>
                  <a:srgbClr val="0000CC"/>
                </a:solidFill>
              </a:rPr>
              <a:t>/PA).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Solução Alternativa Coletiva Simplificada de Tratamento de Água para Consumo Humano em Pequenas Comunidades (</a:t>
            </a:r>
            <a:r>
              <a:rPr lang="pt-BR" sz="2000" b="1" dirty="0" smtClean="0">
                <a:solidFill>
                  <a:srgbClr val="0070C0"/>
                </a:solidFill>
              </a:rPr>
              <a:t>Salta-z</a:t>
            </a:r>
            <a:r>
              <a:rPr lang="pt-BR" sz="2000" dirty="0" smtClean="0"/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Objetivo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2246178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Caracterizar e avaliar os materiais e métodos empregados na confecção de filtro artesanal, com foco nas características estruturais do conjunto e o acabamento das superfícies do equipamento.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830537"/>
            <a:ext cx="67866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Seleção bibliográfica e documental sobre filtros artesanais aplicáveis em soluções alternativas de abastecimento de água (Predomínio filtração lenta).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Estudo de filtro artesanal pressurizado usando a zeólita como meio filtrante (Funasa, 2005).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Portaria n.º 344, do Inmetro (2014), atendimento dos requisitos de avaliação da conformidade dos equipamentos não elétricos usados na melhoria da qualidade da água para consumo humano.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714488"/>
            <a:ext cx="67866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O filtro foi dividido três partes neste estudo:</a:t>
            </a:r>
          </a:p>
          <a:p>
            <a:pPr algn="just">
              <a:spcAft>
                <a:spcPts val="1200"/>
              </a:spcAft>
            </a:pPr>
            <a:r>
              <a:rPr lang="pt-BR" sz="2000" dirty="0" smtClean="0"/>
              <a:t>1) Carcaça ou corpo externo do filtro 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Tubo de PVC DEFOFO com diâmetros variando entre 250 e 300 mm, altura média de 1,50 m.</a:t>
            </a:r>
          </a:p>
          <a:p>
            <a:pPr algn="just">
              <a:spcAft>
                <a:spcPts val="1200"/>
              </a:spcAft>
            </a:pPr>
            <a:r>
              <a:rPr lang="pt-BR" sz="2000" dirty="0" smtClean="0"/>
              <a:t>2) Materiais e acessórios internos  e externos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Tubos e conexões de PVC disponíveis comercialmente no mercado.	</a:t>
            </a:r>
          </a:p>
          <a:p>
            <a:pPr algn="just">
              <a:spcAft>
                <a:spcPts val="1200"/>
              </a:spcAft>
            </a:pPr>
            <a:r>
              <a:rPr lang="pt-BR" sz="2000" dirty="0" smtClean="0"/>
              <a:t>3) Leito filtrante</a:t>
            </a:r>
          </a:p>
          <a:p>
            <a:pPr lvl="1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 Camada suporte de areia de 30 cm de altura ( diâmetro entre 3 a 4 mm, seguida de uma camada de zeólita de 80 cm.</a:t>
            </a:r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714488"/>
            <a:ext cx="678661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Zeólita: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Aluminossilicatos com alta eficiência de adsorção devido a sua grande superfície interna (300 m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/g para a </a:t>
            </a:r>
            <a:r>
              <a:rPr lang="pt-BR" sz="2000" dirty="0" err="1" smtClean="0"/>
              <a:t>clinoptilolita</a:t>
            </a:r>
            <a:r>
              <a:rPr lang="pt-BR" sz="2000" dirty="0" smtClean="0"/>
              <a:t>);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 Produto comercial </a:t>
            </a:r>
            <a:r>
              <a:rPr lang="pt-BR" sz="2000" dirty="0" err="1" smtClean="0"/>
              <a:t>Watercel-ZF</a:t>
            </a:r>
            <a:r>
              <a:rPr lang="pt-BR" sz="2000" dirty="0" smtClean="0"/>
              <a:t> (</a:t>
            </a:r>
            <a:r>
              <a:rPr lang="pt-BR" sz="2000" dirty="0" err="1" smtClean="0"/>
              <a:t>clinoptilolita</a:t>
            </a:r>
            <a:r>
              <a:rPr lang="pt-BR" sz="2000" dirty="0" smtClean="0"/>
              <a:t> );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Características físico-químicas: pH 4,0 a 5,0, densidade aparente de 0,98 </a:t>
            </a:r>
            <a:r>
              <a:rPr lang="pt-BR" sz="2000" dirty="0" err="1" smtClean="0"/>
              <a:t>g.cm</a:t>
            </a:r>
            <a:r>
              <a:rPr lang="pt-BR" sz="2000" baseline="30000" dirty="0" err="1" smtClean="0"/>
              <a:t>-3</a:t>
            </a:r>
            <a:r>
              <a:rPr lang="pt-BR" sz="2000" dirty="0" smtClean="0"/>
              <a:t>, ponto de fusão em 1.300°C, cor marrom e </a:t>
            </a:r>
            <a:r>
              <a:rPr lang="pt-BR" sz="2000" dirty="0" err="1" smtClean="0"/>
              <a:t>granulometria</a:t>
            </a:r>
            <a:r>
              <a:rPr lang="pt-BR" sz="2000" dirty="0" smtClean="0"/>
              <a:t> entre 0,4 a 1,0 mm.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Taxa de filtração variando entre 10 a 15 m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/m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.h, altura de leito filtrante mínimo de 0,8 m, taxa de </a:t>
            </a:r>
            <a:r>
              <a:rPr lang="pt-BR" sz="2000" dirty="0" err="1" smtClean="0"/>
              <a:t>retrolavagem</a:t>
            </a:r>
            <a:r>
              <a:rPr lang="pt-BR" sz="2000" dirty="0" smtClean="0"/>
              <a:t> de 25 a 35 m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/m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.h com expansão do leito variando entre 20 a 30 %, (CELTABRASIL, 2014).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Material e Métodos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500174"/>
            <a:ext cx="67866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Filtro</a:t>
            </a:r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</a:pPr>
            <a:endParaRPr lang="pt-BR" sz="2000" dirty="0" smtClean="0"/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pt-BR" sz="2000" dirty="0" smtClean="0"/>
              <a:t> Vazão para um tubo com 0,30 m de diâmetro e 1,50 m de altura, pode variar entre 0,70 a 1,0 m</a:t>
            </a:r>
            <a:r>
              <a:rPr lang="pt-BR" sz="2000" baseline="30000" dirty="0" smtClean="0"/>
              <a:t>3</a:t>
            </a:r>
            <a:r>
              <a:rPr lang="pt-BR" sz="2000" dirty="0" smtClean="0"/>
              <a:t>/h.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969330"/>
            <a:ext cx="2540922" cy="3600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7" name="Picture 3" descr="DSC01886"/>
          <p:cNvPicPr>
            <a:picLocks noChangeAspect="1" noChangeArrowheads="1"/>
          </p:cNvPicPr>
          <p:nvPr/>
        </p:nvPicPr>
        <p:blipFill>
          <a:blip r:embed="rId5" cstate="print"/>
          <a:srcRect l="27679" t="3908" r="27751" b="12350"/>
          <a:stretch>
            <a:fillRect/>
          </a:stretch>
        </p:blipFill>
        <p:spPr bwMode="auto">
          <a:xfrm>
            <a:off x="4900594" y="1969330"/>
            <a:ext cx="255535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1"/>
            <a:ext cx="1832286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708769" y="-14568"/>
            <a:ext cx="2435231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388286" y="357166"/>
            <a:ext cx="4112540" cy="601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Resultado e discussão</a:t>
            </a:r>
            <a:endParaRPr lang="pt-BR" sz="2800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42976" y="1714488"/>
            <a:ext cx="67866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Configurações e características da Salta-z: Dependem da vazão, do tipo e da qualidade da água do manancial superficial ou subterrâneo.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Funcionamento:  Batelada ou contínuo.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pt-BR" sz="2000" dirty="0" smtClean="0"/>
              <a:t> Materiais em </a:t>
            </a:r>
            <a:r>
              <a:rPr lang="pt-BR" sz="2000" dirty="0" smtClean="0">
                <a:solidFill>
                  <a:srgbClr val="0000CC"/>
                </a:solidFill>
              </a:rPr>
              <a:t>contato com a água devem ser atóxicos, o conjunto não podem acrescentar à água extraíveis ou contaminantes que excedam os valores máximos permitidos </a:t>
            </a:r>
            <a:r>
              <a:rPr lang="pt-BR" sz="2000" dirty="0" smtClean="0"/>
              <a:t>pela legislação.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1194</Words>
  <Application>Microsoft Office PowerPoint</Application>
  <PresentationFormat>Apresentação na tela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Futura Md BT</vt:lpstr>
      <vt:lpstr>Wingdings</vt:lpstr>
      <vt:lpstr>Tema do Office</vt:lpstr>
      <vt:lpstr>AVALIAÇÃO DOS MATERIAIS E DOS ASPECTOS CONSTRUTIVOS DE UM FILTRO ARTESANAL A BASE DE ZEÓLITA APLICÁVEL EM SOLUÇÕES ALTERNATIVAS DE ABASTECIMENTO DE ÁGUA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edmar.chaperman</dc:creator>
  <cp:lastModifiedBy>GPX</cp:lastModifiedBy>
  <cp:revision>431</cp:revision>
  <dcterms:created xsi:type="dcterms:W3CDTF">2013-07-01T22:13:38Z</dcterms:created>
  <dcterms:modified xsi:type="dcterms:W3CDTF">2017-06-20T14:40:01Z</dcterms:modified>
</cp:coreProperties>
</file>