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1" r:id="rId6"/>
    <p:sldId id="282"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4" r:id="rId21"/>
    <p:sldId id="272" r:id="rId22"/>
    <p:sldId id="275" r:id="rId23"/>
    <p:sldId id="276" r:id="rId24"/>
    <p:sldId id="277" r:id="rId25"/>
    <p:sldId id="278" r:id="rId26"/>
    <p:sldId id="279" r:id="rId27"/>
    <p:sldId id="280"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EE6"/>
    <a:srgbClr val="FBF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456"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7" name="Imagem 31"/>
          <p:cNvPicPr>
            <a:picLocks noChangeAspect="1"/>
          </p:cNvPicPr>
          <p:nvPr userDrawn="1"/>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32"/>
          <p:cNvPicPr>
            <a:picLocks noChangeAspect="1"/>
          </p:cNvPicPr>
          <p:nvPr userDrawn="1"/>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6" descr="C:\Users\gabriel.silva\Desktop\Faixa.jpg"/>
          <p:cNvPicPr>
            <a:picLocks noChangeAspect="1" noChangeArrowheads="1"/>
          </p:cNvPicPr>
          <p:nvPr userDrawn="1"/>
        </p:nvPicPr>
        <p:blipFill>
          <a:blip r:embed="rId4">
            <a:extLst>
              <a:ext uri="{28A0092B-C50C-407E-A947-70E740481C1C}">
                <a14:useLocalDpi xmlns:a14="http://schemas.microsoft.com/office/drawing/2010/main" val="0"/>
              </a:ext>
            </a:extLst>
          </a:blip>
          <a:srcRect b="33026"/>
          <a:stretch>
            <a:fillRect/>
          </a:stretch>
        </p:blipFill>
        <p:spPr bwMode="auto">
          <a:xfrm>
            <a:off x="2443048" y="-6739"/>
            <a:ext cx="6501978" cy="142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2029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2C65BCC-9072-4890-AF83-E93E95C6CF1C}" type="datetimeFigureOut">
              <a:rPr lang="pt-BR" smtClean="0"/>
              <a:t>11/06/2017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59218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2C65BCC-9072-4890-AF83-E93E95C6CF1C}" type="datetimeFigureOut">
              <a:rPr lang="pt-BR" smtClean="0"/>
              <a:t>11/06/2017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1152852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2C65BCC-9072-4890-AF83-E93E95C6CF1C}" type="datetimeFigureOut">
              <a:rPr lang="pt-BR" smtClean="0"/>
              <a:t>11/06/2017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329706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2C65BCC-9072-4890-AF83-E93E95C6CF1C}" type="datetimeFigureOut">
              <a:rPr lang="pt-BR" smtClean="0"/>
              <a:t>11/06/2017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307599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2C65BCC-9072-4890-AF83-E93E95C6CF1C}" type="datetimeFigureOut">
              <a:rPr lang="pt-BR" smtClean="0"/>
              <a:t>11/06/2017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267901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2C65BCC-9072-4890-AF83-E93E95C6CF1C}" type="datetimeFigureOut">
              <a:rPr lang="pt-BR" smtClean="0"/>
              <a:t>11/06/2017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401379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2C65BCC-9072-4890-AF83-E93E95C6CF1C}" type="datetimeFigureOut">
              <a:rPr lang="pt-BR" smtClean="0"/>
              <a:t>11/06/2017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3259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2C65BCC-9072-4890-AF83-E93E95C6CF1C}" type="datetimeFigureOut">
              <a:rPr lang="pt-BR" smtClean="0"/>
              <a:t>11/06/2017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326466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2C65BCC-9072-4890-AF83-E93E95C6CF1C}" type="datetimeFigureOut">
              <a:rPr lang="pt-BR" smtClean="0"/>
              <a:t>11/06/2017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375229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2C65BCC-9072-4890-AF83-E93E95C6CF1C}" type="datetimeFigureOut">
              <a:rPr lang="pt-BR" smtClean="0"/>
              <a:t>11/06/2017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19DD68F-B5DA-4F04-A6F4-7B4B51212CEE}" type="slidenum">
              <a:rPr lang="pt-BR" smtClean="0"/>
              <a:t>‹nº›</a:t>
            </a:fld>
            <a:endParaRPr lang="pt-BR"/>
          </a:p>
        </p:txBody>
      </p:sp>
    </p:spTree>
    <p:extLst>
      <p:ext uri="{BB962C8B-B14F-4D97-AF65-F5344CB8AC3E}">
        <p14:creationId xmlns:p14="http://schemas.microsoft.com/office/powerpoint/2010/main" val="1119890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65BCC-9072-4890-AF83-E93E95C6CF1C}" type="datetimeFigureOut">
              <a:rPr lang="pt-BR" smtClean="0"/>
              <a:t>11/06/2017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DD68F-B5DA-4F04-A6F4-7B4B51212CEE}" type="slidenum">
              <a:rPr lang="pt-BR" smtClean="0"/>
              <a:t>‹nº›</a:t>
            </a:fld>
            <a:endParaRPr lang="pt-BR"/>
          </a:p>
        </p:txBody>
      </p:sp>
    </p:spTree>
    <p:extLst>
      <p:ext uri="{BB962C8B-B14F-4D97-AF65-F5344CB8AC3E}">
        <p14:creationId xmlns:p14="http://schemas.microsoft.com/office/powerpoint/2010/main" val="4144556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0.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dirceu.scaratti@gmail.co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2166163"/>
            <a:ext cx="9144000" cy="2387600"/>
          </a:xfrm>
        </p:spPr>
        <p:txBody>
          <a:bodyPr anchor="ctr" anchorCtr="0">
            <a:noAutofit/>
          </a:bodyPr>
          <a:lstStyle/>
          <a:p>
            <a:pPr algn="ctr"/>
            <a:r>
              <a:rPr lang="pt-BR" sz="3600" b="1" dirty="0" smtClean="0"/>
              <a:t>Avaliação da Universalização do Acesso e da Sustentabilidade Econômico-financeira dos Serviços Públicos de Resíduos Sólidos Urbanos em Municípios Catarinenses Menores de 5 Mil Habitantes</a:t>
            </a:r>
            <a:endParaRPr lang="en-US" sz="3600" b="1" dirty="0"/>
          </a:p>
        </p:txBody>
      </p:sp>
      <p:sp>
        <p:nvSpPr>
          <p:cNvPr id="3" name="Subtítulo 2"/>
          <p:cNvSpPr>
            <a:spLocks noGrp="1"/>
          </p:cNvSpPr>
          <p:nvPr>
            <p:ph type="subTitle" idx="4294967295"/>
          </p:nvPr>
        </p:nvSpPr>
        <p:spPr>
          <a:xfrm>
            <a:off x="1023256" y="5466360"/>
            <a:ext cx="9144000" cy="1136455"/>
          </a:xfrm>
        </p:spPr>
        <p:txBody>
          <a:bodyPr>
            <a:normAutofit fontScale="92500" lnSpcReduction="20000"/>
          </a:bodyPr>
          <a:lstStyle/>
          <a:p>
            <a:r>
              <a:rPr lang="pt-BR" b="1" dirty="0" smtClean="0"/>
              <a:t>Autores: Dirceu Scaratti. Ricardo Peretti. </a:t>
            </a:r>
            <a:r>
              <a:rPr lang="pt-BR" b="1" dirty="0"/>
              <a:t>Maria Rita Chaves </a:t>
            </a:r>
            <a:r>
              <a:rPr lang="pt-BR" b="1" dirty="0" smtClean="0"/>
              <a:t>Nogueira. </a:t>
            </a:r>
            <a:r>
              <a:rPr lang="pt-BR" b="1" dirty="0"/>
              <a:t>Cristiane Bonatto de </a:t>
            </a:r>
            <a:r>
              <a:rPr lang="pt-BR" b="1" dirty="0" smtClean="0"/>
              <a:t>Morais.</a:t>
            </a:r>
          </a:p>
          <a:p>
            <a:pPr marL="0" indent="0">
              <a:buNone/>
            </a:pPr>
            <a:r>
              <a:rPr lang="pt-BR" b="1" dirty="0" smtClean="0"/>
              <a:t>* </a:t>
            </a:r>
            <a:r>
              <a:rPr lang="pt-BR" sz="2600" dirty="0" smtClean="0"/>
              <a:t>Universidade do Oeste de Santa Catarina </a:t>
            </a:r>
            <a:r>
              <a:rPr lang="" sz="2600" dirty="0" smtClean="0"/>
              <a:t>–</a:t>
            </a:r>
            <a:r>
              <a:rPr lang="pt-BR" sz="2600" dirty="0" smtClean="0"/>
              <a:t> Unoesc Videira/SC</a:t>
            </a:r>
            <a:endParaRPr lang="en-US" sz="2600" dirty="0"/>
          </a:p>
          <a:p>
            <a:endParaRPr lang="en-US" dirty="0"/>
          </a:p>
          <a:p>
            <a:pPr algn="l"/>
            <a:endParaRPr lang="pt-BR" b="1" dirty="0" smtClean="0"/>
          </a:p>
          <a:p>
            <a:pPr algn="l"/>
            <a:endParaRPr lang="pt-BR" b="1" dirty="0" smtClean="0"/>
          </a:p>
          <a:p>
            <a:pPr algn="l"/>
            <a:endParaRPr lang="pt-BR" dirty="0"/>
          </a:p>
        </p:txBody>
      </p:sp>
    </p:spTree>
    <p:extLst>
      <p:ext uri="{BB962C8B-B14F-4D97-AF65-F5344CB8AC3E}">
        <p14:creationId xmlns:p14="http://schemas.microsoft.com/office/powerpoint/2010/main" val="2014423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80484" y="1650486"/>
            <a:ext cx="10669772" cy="4468551"/>
          </a:xfrm>
        </p:spPr>
        <p:txBody>
          <a:bodyPr anchor="t" anchorCtr="0">
            <a:noAutofit/>
          </a:bodyPr>
          <a:lstStyle/>
          <a:p>
            <a:pPr lvl="0"/>
            <a:r>
              <a:rPr lang="pt-BR" sz="2600" b="1" dirty="0" smtClean="0"/>
              <a:t>2. OBJETIVOS</a:t>
            </a:r>
            <a:br>
              <a:rPr lang="pt-BR" sz="2600" b="1" dirty="0" smtClean="0"/>
            </a:br>
            <a:r>
              <a:rPr lang="en-US" sz="2400" dirty="0"/>
              <a:t/>
            </a:r>
            <a:br>
              <a:rPr lang="en-US" sz="2400" dirty="0"/>
            </a:br>
            <a:r>
              <a:rPr lang="en-US" sz="2400" dirty="0" smtClean="0"/>
              <a:t>2.1 </a:t>
            </a:r>
            <a:r>
              <a:rPr lang="pt-BR" sz="2400" b="1" dirty="0" smtClean="0"/>
              <a:t>Objetivo </a:t>
            </a:r>
            <a:r>
              <a:rPr lang="pt-BR" sz="2400" b="1" dirty="0"/>
              <a:t>Geral</a:t>
            </a:r>
            <a:r>
              <a:rPr lang="en-US" sz="2400" dirty="0"/>
              <a:t/>
            </a:r>
            <a:br>
              <a:rPr lang="en-US" sz="2400" dirty="0"/>
            </a:br>
            <a:r>
              <a:rPr lang="pt-BR" sz="2400" dirty="0" smtClean="0"/>
              <a:t>Avaliar </a:t>
            </a:r>
            <a:r>
              <a:rPr lang="pt-BR" sz="2400" dirty="0"/>
              <a:t>a universalização do acesso e </a:t>
            </a:r>
            <a:r>
              <a:rPr lang="pt-BR" sz="2400" dirty="0" smtClean="0"/>
              <a:t>a </a:t>
            </a:r>
            <a:r>
              <a:rPr lang="pt-BR" sz="2400" dirty="0"/>
              <a:t>sustentabilidade econômico-financeira dos serviços públicos de resíduos sólidos urbanos em municípios catarinenses menores de 5 mil habitantes.</a:t>
            </a:r>
            <a:r>
              <a:rPr lang="en-US" sz="2400" dirty="0"/>
              <a:t/>
            </a:r>
            <a:br>
              <a:rPr lang="en-US" sz="2400" dirty="0"/>
            </a:br>
            <a:r>
              <a:rPr lang="pt-BR" sz="2400" b="1" i="1" dirty="0"/>
              <a:t> </a:t>
            </a:r>
            <a:r>
              <a:rPr lang="en-US" sz="2400" dirty="0"/>
              <a:t/>
            </a:r>
            <a:br>
              <a:rPr lang="en-US" sz="2400" dirty="0"/>
            </a:br>
            <a:r>
              <a:rPr lang="pt-BR" sz="2400" b="1" i="1" dirty="0"/>
              <a:t> </a:t>
            </a:r>
            <a:r>
              <a:rPr lang="en-US" sz="2400" dirty="0" smtClean="0"/>
              <a:t>2.2 </a:t>
            </a:r>
            <a:r>
              <a:rPr lang="pt-BR" sz="2400" b="1" dirty="0" smtClean="0"/>
              <a:t>Objetivos </a:t>
            </a:r>
            <a:r>
              <a:rPr lang="pt-BR" sz="2400" b="1" dirty="0"/>
              <a:t>Específicos</a:t>
            </a:r>
            <a:r>
              <a:rPr lang="en-US" sz="2400" dirty="0"/>
              <a:t/>
            </a:r>
            <a:br>
              <a:rPr lang="en-US" sz="2400" dirty="0"/>
            </a:br>
            <a:r>
              <a:rPr lang="en-US" sz="2400" dirty="0" smtClean="0"/>
              <a:t>(</a:t>
            </a:r>
            <a:r>
              <a:rPr lang="en-US" sz="2400" dirty="0" err="1" smtClean="0"/>
              <a:t>i</a:t>
            </a:r>
            <a:r>
              <a:rPr lang="en-US" sz="2400" dirty="0" smtClean="0"/>
              <a:t>) </a:t>
            </a:r>
            <a:r>
              <a:rPr lang="pt-BR" sz="2400" dirty="0" smtClean="0"/>
              <a:t>Definir </a:t>
            </a:r>
            <a:r>
              <a:rPr lang="pt-BR" sz="2400" dirty="0"/>
              <a:t>indicadores de universalização do acesso e de sustentabilidade </a:t>
            </a:r>
            <a:r>
              <a:rPr lang="pt-BR" sz="2400" dirty="0" smtClean="0"/>
              <a:t>econômico-financeira;</a:t>
            </a:r>
            <a:r>
              <a:rPr lang="en-US" sz="2400" dirty="0"/>
              <a:t/>
            </a:r>
            <a:br>
              <a:rPr lang="en-US" sz="2400" dirty="0"/>
            </a:br>
            <a:r>
              <a:rPr lang="en-US" sz="2400" dirty="0" smtClean="0"/>
              <a:t>(ii) </a:t>
            </a:r>
            <a:r>
              <a:rPr lang="pt-BR" sz="2400" dirty="0" smtClean="0"/>
              <a:t>Desenvolver </a:t>
            </a:r>
            <a:r>
              <a:rPr lang="pt-BR" sz="2400" dirty="0"/>
              <a:t>um modelo de avaliação comparativa da universalização do acesso e sua respectiva sustentabilidade econômico-financeira;</a:t>
            </a:r>
            <a:r>
              <a:rPr lang="en-US" sz="2400" dirty="0"/>
              <a:t/>
            </a:r>
            <a:br>
              <a:rPr lang="en-US" sz="2400" dirty="0"/>
            </a:br>
            <a:r>
              <a:rPr lang="en-US" sz="2400" dirty="0" smtClean="0"/>
              <a:t>(iii) </a:t>
            </a:r>
            <a:r>
              <a:rPr lang="pt-BR" sz="2400" dirty="0" smtClean="0"/>
              <a:t>Construir </a:t>
            </a:r>
            <a:r>
              <a:rPr lang="pt-BR" sz="2400" dirty="0"/>
              <a:t>indicadores sintéticos para a coleta de RSU, coleta seletiva, limpeza urbana e sustentabilidade econômico-financeira para os municípios da amostra definida;</a:t>
            </a:r>
            <a:r>
              <a:rPr lang="en-US" sz="2400" dirty="0"/>
              <a:t/>
            </a:r>
            <a:br>
              <a:rPr lang="en-US" sz="2400" dirty="0"/>
            </a:br>
            <a:r>
              <a:rPr lang="en-US" sz="2600" b="1" dirty="0"/>
              <a:t/>
            </a:r>
            <a:br>
              <a:rPr lang="en-US" sz="2600" b="1" dirty="0"/>
            </a:br>
            <a:endParaRPr lang="en-US" sz="26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126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80484" y="1650486"/>
            <a:ext cx="10669772" cy="4468551"/>
          </a:xfrm>
        </p:spPr>
        <p:txBody>
          <a:bodyPr anchor="t" anchorCtr="0">
            <a:noAutofit/>
          </a:bodyPr>
          <a:lstStyle/>
          <a:p>
            <a:pPr lvl="0"/>
            <a:r>
              <a:rPr lang="pt-BR" sz="2800" b="1" dirty="0" smtClean="0"/>
              <a:t>3. MATERIAL </a:t>
            </a:r>
            <a:r>
              <a:rPr lang="pt-BR" sz="2800" b="1" dirty="0"/>
              <a:t>E MÉTODOS</a:t>
            </a:r>
            <a:r>
              <a:rPr lang="en-US" sz="2800" b="1" dirty="0"/>
              <a:t/>
            </a:r>
            <a:br>
              <a:rPr lang="en-US" sz="2800" b="1" dirty="0"/>
            </a:br>
            <a:r>
              <a:rPr lang="pt-BR" sz="2800" b="1" dirty="0"/>
              <a:t> </a:t>
            </a:r>
            <a:r>
              <a:rPr lang="en-US" sz="2800" b="1" dirty="0"/>
              <a:t/>
            </a:r>
            <a:br>
              <a:rPr lang="en-US" sz="2800" b="1" dirty="0"/>
            </a:br>
            <a:r>
              <a:rPr lang="pt-BR" sz="2800" b="1" dirty="0"/>
              <a:t>A amostra da avaliação contemplou 49 municípios com população até 5.000 habitantes residentes em municípios do estado de Santa Catarina, base IBGE (2010), cujas informações sobre os indicadores de desempenho selecionados foram obtidas no SNIS-RS (2016).</a:t>
            </a:r>
            <a:r>
              <a:rPr lang="en-US" sz="2800" b="1" dirty="0"/>
              <a:t/>
            </a:r>
            <a:br>
              <a:rPr lang="en-US" sz="2800" b="1" dirty="0"/>
            </a:br>
            <a:r>
              <a:rPr lang="en-US" sz="2800" b="1" dirty="0" smtClean="0"/>
              <a:t/>
            </a:r>
            <a:br>
              <a:rPr lang="en-US" sz="2800" b="1" dirty="0" smtClean="0"/>
            </a:br>
            <a:r>
              <a:rPr lang="pt-BR" sz="2800" b="1" dirty="0" smtClean="0"/>
              <a:t>A </a:t>
            </a:r>
            <a:r>
              <a:rPr lang="pt-BR" sz="2800" b="1" dirty="0"/>
              <a:t>abordagem DEA </a:t>
            </a:r>
            <a:r>
              <a:rPr lang="pt-BR" sz="2800" b="1" dirty="0" smtClean="0"/>
              <a:t>(</a:t>
            </a:r>
            <a:r>
              <a:rPr lang="pt-BR" sz="2800" b="1" i="1" dirty="0" smtClean="0"/>
              <a:t>Data </a:t>
            </a:r>
            <a:r>
              <a:rPr lang="pt-BR" sz="2800" b="1" i="1" dirty="0" err="1" smtClean="0"/>
              <a:t>Envelopment</a:t>
            </a:r>
            <a:r>
              <a:rPr lang="pt-BR" sz="2800" b="1" i="1" dirty="0" smtClean="0"/>
              <a:t> </a:t>
            </a:r>
            <a:r>
              <a:rPr lang="pt-BR" sz="2800" b="1" i="1" dirty="0" err="1" smtClean="0"/>
              <a:t>Analysis</a:t>
            </a:r>
            <a:r>
              <a:rPr lang="pt-BR" sz="2800" b="1" dirty="0" smtClean="0"/>
              <a:t>) aplicada foi a de medida aditiva </a:t>
            </a:r>
            <a:r>
              <a:rPr lang="pt-BR" sz="2800" b="1" dirty="0"/>
              <a:t>desenvolvida por A. </a:t>
            </a:r>
            <a:r>
              <a:rPr lang="pt-BR" sz="2800" b="1" dirty="0" err="1"/>
              <a:t>Charnes</a:t>
            </a:r>
            <a:r>
              <a:rPr lang="pt-BR" sz="2800" b="1" dirty="0"/>
              <a:t>, W. W. Cooper, B. </a:t>
            </a:r>
            <a:r>
              <a:rPr lang="pt-BR" sz="2800" b="1" dirty="0" err="1"/>
              <a:t>Golany</a:t>
            </a:r>
            <a:r>
              <a:rPr lang="pt-BR" sz="2800" b="1" dirty="0"/>
              <a:t> e L. </a:t>
            </a:r>
            <a:r>
              <a:rPr lang="pt-BR" sz="2800" b="1" dirty="0" err="1" smtClean="0"/>
              <a:t>Seyford</a:t>
            </a:r>
            <a:r>
              <a:rPr lang="pt-BR" sz="2800" b="1" dirty="0" smtClean="0"/>
              <a:t> </a:t>
            </a:r>
            <a:r>
              <a:rPr lang="pt-BR" sz="2800" b="1" dirty="0"/>
              <a:t>(1985</a:t>
            </a:r>
            <a:r>
              <a:rPr lang="pt-BR" sz="2800" b="1" dirty="0" smtClean="0"/>
              <a:t>).</a:t>
            </a:r>
            <a:r>
              <a:rPr lang="en-US" sz="2800" b="1" dirty="0"/>
              <a:t/>
            </a:r>
            <a:br>
              <a:rPr lang="en-US" sz="2800" b="1" dirty="0"/>
            </a:br>
            <a:r>
              <a:rPr lang="en-US" sz="2800" b="1" dirty="0"/>
              <a:t/>
            </a:r>
            <a:br>
              <a:rPr lang="en-US" sz="2800" b="1" dirty="0"/>
            </a:br>
            <a:endParaRPr lang="en-US" sz="28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706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80484" y="1427204"/>
            <a:ext cx="10669772" cy="412230"/>
          </a:xfrm>
        </p:spPr>
        <p:txBody>
          <a:bodyPr anchor="t" anchorCtr="0">
            <a:noAutofit/>
          </a:bodyPr>
          <a:lstStyle/>
          <a:p>
            <a:pPr lvl="0"/>
            <a:r>
              <a:rPr lang="pt-BR" sz="2400" b="1" dirty="0" smtClean="0"/>
              <a:t>3.1 Indicadores </a:t>
            </a:r>
            <a:r>
              <a:rPr lang="pt-BR" sz="2400" b="1" dirty="0"/>
              <a:t>de Desempenho</a:t>
            </a:r>
            <a:r>
              <a:rPr lang="en-US" sz="2400" dirty="0"/>
              <a:t/>
            </a:r>
            <a:br>
              <a:rPr lang="en-US" sz="2400" dirty="0"/>
            </a:br>
            <a:r>
              <a:rPr lang="pt-BR" sz="2400" dirty="0"/>
              <a:t> </a:t>
            </a:r>
            <a:r>
              <a:rPr lang="en-US" sz="2400" dirty="0"/>
              <a:t/>
            </a:r>
            <a:br>
              <a:rPr lang="en-US" sz="2400" dirty="0"/>
            </a:br>
            <a:r>
              <a:rPr lang="en-US" sz="2400" dirty="0"/>
              <a:t/>
            </a:r>
            <a:br>
              <a:rPr lang="en-US" sz="2400" dirty="0"/>
            </a:br>
            <a:r>
              <a:rPr lang="en-US" sz="2400" b="1" dirty="0"/>
              <a:t/>
            </a:r>
            <a:br>
              <a:rPr lang="en-US" sz="2400" b="1" dirty="0"/>
            </a:br>
            <a:endParaRPr lang="en-US" sz="24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Imagem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8319" y="1945759"/>
            <a:ext cx="6927658" cy="420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have esquerda 2"/>
          <p:cNvSpPr/>
          <p:nvPr/>
        </p:nvSpPr>
        <p:spPr>
          <a:xfrm>
            <a:off x="2966482" y="1988620"/>
            <a:ext cx="887272" cy="4163217"/>
          </a:xfrm>
          <a:prstGeom prst="leftBrace">
            <a:avLst>
              <a:gd name="adj1" fmla="val 8333"/>
              <a:gd name="adj2" fmla="val 51643"/>
            </a:avLst>
          </a:prstGeom>
          <a:ln w="5080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4" name="CaixaDeTexto 3"/>
          <p:cNvSpPr txBox="1"/>
          <p:nvPr/>
        </p:nvSpPr>
        <p:spPr>
          <a:xfrm>
            <a:off x="303028" y="3062177"/>
            <a:ext cx="2631558" cy="1815882"/>
          </a:xfrm>
          <a:prstGeom prst="rect">
            <a:avLst/>
          </a:prstGeom>
          <a:noFill/>
        </p:spPr>
        <p:txBody>
          <a:bodyPr wrap="square" rtlCol="0">
            <a:spAutoFit/>
          </a:bodyPr>
          <a:lstStyle/>
          <a:p>
            <a:pPr algn="ctr"/>
            <a:r>
              <a:rPr lang="pt-BR" sz="2800" dirty="0" smtClean="0"/>
              <a:t>22 </a:t>
            </a:r>
          </a:p>
          <a:p>
            <a:pPr algn="ctr"/>
            <a:r>
              <a:rPr lang="pt-BR" sz="2800" dirty="0" smtClean="0"/>
              <a:t>indicadores de desempenho (SNIS-RS)</a:t>
            </a:r>
            <a:endParaRPr lang="en-US" sz="2800" dirty="0"/>
          </a:p>
        </p:txBody>
      </p:sp>
      <p:sp>
        <p:nvSpPr>
          <p:cNvPr id="7" name="Retângulo 6"/>
          <p:cNvSpPr/>
          <p:nvPr/>
        </p:nvSpPr>
        <p:spPr>
          <a:xfrm>
            <a:off x="3211645" y="6258162"/>
            <a:ext cx="7861005" cy="369332"/>
          </a:xfrm>
          <a:prstGeom prst="rect">
            <a:avLst/>
          </a:prstGeom>
        </p:spPr>
        <p:txBody>
          <a:bodyPr wrap="square">
            <a:spAutoFit/>
          </a:bodyPr>
          <a:lstStyle/>
          <a:p>
            <a:pPr indent="450215" algn="just">
              <a:spcAft>
                <a:spcPts val="1000"/>
              </a:spcAft>
            </a:pPr>
            <a:r>
              <a:rPr lang="pt-BR" dirty="0">
                <a:latin typeface="Arial" panose="020B0604020202020204" pitchFamily="34" charset="0"/>
                <a:ea typeface="Times New Roman" panose="02020603050405020304" pitchFamily="18" charset="0"/>
                <a:cs typeface="Times New Roman" panose="02020603050405020304" pitchFamily="18" charset="0"/>
              </a:rPr>
              <a:t>Figura 1- Modelo esquemático de avaliação e agregação das medidas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623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80484" y="1650486"/>
            <a:ext cx="10898372" cy="4468551"/>
          </a:xfrm>
        </p:spPr>
        <p:txBody>
          <a:bodyPr anchor="t" anchorCtr="0">
            <a:noAutofit/>
          </a:bodyPr>
          <a:lstStyle/>
          <a:p>
            <a:pPr lvl="0"/>
            <a:r>
              <a:rPr lang="pt-BR" sz="2500" i="1" dirty="0" smtClean="0"/>
              <a:t>3.1.1 </a:t>
            </a:r>
            <a:r>
              <a:rPr lang="pt-BR" sz="2500" i="1" dirty="0"/>
              <a:t>Indicadores e unidades de medidas de coleta de RSU </a:t>
            </a:r>
            <a:r>
              <a:rPr lang="pt-BR" sz="2500" i="1" dirty="0" smtClean="0"/>
              <a:t/>
            </a:r>
            <a:br>
              <a:rPr lang="pt-BR" sz="2500" i="1" dirty="0" smtClean="0"/>
            </a:br>
            <a:r>
              <a:rPr lang="pt-BR" sz="2500" i="1" dirty="0" smtClean="0"/>
              <a:t> </a:t>
            </a:r>
            <a:r>
              <a:rPr lang="en-US" sz="2500" dirty="0"/>
              <a:t/>
            </a:r>
            <a:br>
              <a:rPr lang="en-US" sz="2500" dirty="0"/>
            </a:br>
            <a:r>
              <a:rPr lang="" sz="2500" dirty="0" smtClean="0">
                <a:sym typeface="Wingdings" panose="05000000000000000000" pitchFamily="2" charset="2"/>
              </a:rPr>
              <a:t></a:t>
            </a:r>
            <a:r>
              <a:rPr lang="pt-BR" sz="2500" dirty="0" smtClean="0"/>
              <a:t>Taxa </a:t>
            </a:r>
            <a:r>
              <a:rPr lang="pt-BR" sz="2500" dirty="0"/>
              <a:t>de cobertura da coleta RDO em relação à população total (%);</a:t>
            </a:r>
            <a:r>
              <a:rPr lang="en-US" sz="2500" dirty="0"/>
              <a:t/>
            </a:r>
            <a:br>
              <a:rPr lang="en-US" sz="2500" dirty="0"/>
            </a:br>
            <a:r>
              <a:rPr lang="" sz="2500" dirty="0" smtClean="0">
                <a:sym typeface="Wingdings" panose="05000000000000000000" pitchFamily="2" charset="2"/>
              </a:rPr>
              <a:t></a:t>
            </a:r>
            <a:r>
              <a:rPr lang="pt-BR" sz="2500" dirty="0" smtClean="0"/>
              <a:t>Taxa </a:t>
            </a:r>
            <a:r>
              <a:rPr lang="pt-BR" sz="2500" dirty="0"/>
              <a:t>da coleta RDO em relação à população urbana (%);</a:t>
            </a:r>
            <a:r>
              <a:rPr lang="en-US" sz="2500" dirty="0"/>
              <a:t/>
            </a:r>
            <a:br>
              <a:rPr lang="en-US" sz="2500" dirty="0"/>
            </a:br>
            <a:r>
              <a:rPr lang="" sz="2500" dirty="0" smtClean="0">
                <a:sym typeface="Wingdings" panose="05000000000000000000" pitchFamily="2" charset="2"/>
              </a:rPr>
              <a:t></a:t>
            </a:r>
            <a:r>
              <a:rPr lang="pt-BR" sz="2500" dirty="0" smtClean="0"/>
              <a:t>Produtividade </a:t>
            </a:r>
            <a:r>
              <a:rPr lang="pt-BR" sz="2500" dirty="0"/>
              <a:t>média de coletores e motoristas (kg/empregado);</a:t>
            </a:r>
            <a:r>
              <a:rPr lang="en-US" sz="2500" dirty="0"/>
              <a:t/>
            </a:r>
            <a:br>
              <a:rPr lang="en-US" sz="2500" dirty="0"/>
            </a:br>
            <a:r>
              <a:rPr lang="" sz="2500" dirty="0" smtClean="0">
                <a:sym typeface="Wingdings" panose="05000000000000000000" pitchFamily="2" charset="2"/>
              </a:rPr>
              <a:t></a:t>
            </a:r>
            <a:r>
              <a:rPr lang="pt-BR" sz="2500" dirty="0" smtClean="0"/>
              <a:t>Taxa </a:t>
            </a:r>
            <a:r>
              <a:rPr lang="pt-BR" sz="2500" dirty="0"/>
              <a:t>de motoristas e coletores por habitante urbano (</a:t>
            </a:r>
            <a:r>
              <a:rPr lang="pt-BR" sz="2500" dirty="0" smtClean="0"/>
              <a:t>empregados/1000hab);</a:t>
            </a:r>
            <a:r>
              <a:rPr lang="en-US" sz="2500" dirty="0"/>
              <a:t/>
            </a:r>
            <a:br>
              <a:rPr lang="en-US" sz="2500" dirty="0"/>
            </a:br>
            <a:r>
              <a:rPr lang="" sz="2500" dirty="0" smtClean="0">
                <a:sym typeface="Wingdings" panose="05000000000000000000" pitchFamily="2" charset="2"/>
              </a:rPr>
              <a:t></a:t>
            </a:r>
            <a:r>
              <a:rPr lang="pt-BR" sz="2500" dirty="0" smtClean="0"/>
              <a:t>Massa </a:t>
            </a:r>
            <a:r>
              <a:rPr lang="pt-BR" sz="2500" dirty="0"/>
              <a:t>de RDO+RPU coletada </a:t>
            </a:r>
            <a:r>
              <a:rPr lang="pt-BR" sz="2500" i="1" dirty="0"/>
              <a:t>per capita</a:t>
            </a:r>
            <a:r>
              <a:rPr lang="pt-BR" sz="2500" dirty="0"/>
              <a:t> em relação à população urbana (kg/(hab. X dia</a:t>
            </a:r>
            <a:r>
              <a:rPr lang="pt-BR" sz="2500" dirty="0" smtClean="0"/>
              <a:t>));</a:t>
            </a:r>
            <a:br>
              <a:rPr lang="pt-BR" sz="2500" dirty="0" smtClean="0"/>
            </a:br>
            <a:r>
              <a:rPr lang="" sz="2500" dirty="0" smtClean="0">
                <a:sym typeface="Wingdings" panose="05000000000000000000" pitchFamily="2" charset="2"/>
              </a:rPr>
              <a:t></a:t>
            </a:r>
            <a:r>
              <a:rPr lang="pt-BR" sz="2500" dirty="0" smtClean="0"/>
              <a:t>Massa </a:t>
            </a:r>
            <a:r>
              <a:rPr lang="pt-BR" sz="2500" dirty="0"/>
              <a:t>de RDO coletada </a:t>
            </a:r>
            <a:r>
              <a:rPr lang="pt-BR" sz="2500" i="1" dirty="0"/>
              <a:t>per capita</a:t>
            </a:r>
            <a:r>
              <a:rPr lang="pt-BR" sz="2500" dirty="0"/>
              <a:t> em relação à população total atendida (kg/(hab. X dia));</a:t>
            </a:r>
            <a:r>
              <a:rPr lang="en-US" sz="2500" dirty="0"/>
              <a:t/>
            </a:r>
            <a:br>
              <a:rPr lang="en-US" sz="2500" dirty="0"/>
            </a:br>
            <a:r>
              <a:rPr lang="" sz="2500" dirty="0" smtClean="0">
                <a:sym typeface="Wingdings" panose="05000000000000000000" pitchFamily="2" charset="2"/>
              </a:rPr>
              <a:t></a:t>
            </a:r>
            <a:r>
              <a:rPr lang="pt-BR" sz="2500" dirty="0" smtClean="0"/>
              <a:t>Custo </a:t>
            </a:r>
            <a:r>
              <a:rPr lang="pt-BR" sz="2500" dirty="0"/>
              <a:t>unitário da coleta (R$/</a:t>
            </a:r>
            <a:r>
              <a:rPr lang="pt-BR" sz="2500" dirty="0" err="1" smtClean="0"/>
              <a:t>ton</a:t>
            </a:r>
            <a:r>
              <a:rPr lang="pt-BR" sz="2500" dirty="0" smtClean="0"/>
              <a:t>);</a:t>
            </a:r>
            <a:r>
              <a:rPr lang="en-US" sz="2500" dirty="0"/>
              <a:t/>
            </a:r>
            <a:br>
              <a:rPr lang="en-US" sz="2500" dirty="0"/>
            </a:br>
            <a:r>
              <a:rPr lang="" sz="2500" dirty="0" smtClean="0">
                <a:sym typeface="Wingdings" panose="05000000000000000000" pitchFamily="2" charset="2"/>
              </a:rPr>
              <a:t></a:t>
            </a:r>
            <a:r>
              <a:rPr lang="pt-BR" sz="2500" dirty="0" smtClean="0"/>
              <a:t>Incidência </a:t>
            </a:r>
            <a:r>
              <a:rPr lang="pt-BR" sz="2500" dirty="0"/>
              <a:t>da coleta no custo total do manejo (%);</a:t>
            </a:r>
            <a:r>
              <a:rPr lang="en-US" sz="2500" dirty="0"/>
              <a:t/>
            </a:r>
            <a:br>
              <a:rPr lang="en-US" sz="2500" dirty="0"/>
            </a:br>
            <a:r>
              <a:rPr lang="" sz="2500" dirty="0" smtClean="0">
                <a:sym typeface="Wingdings" panose="05000000000000000000" pitchFamily="2" charset="2"/>
              </a:rPr>
              <a:t></a:t>
            </a:r>
            <a:r>
              <a:rPr lang="pt-BR" sz="2500" dirty="0" smtClean="0"/>
              <a:t>Massa </a:t>
            </a:r>
            <a:r>
              <a:rPr lang="pt-BR" sz="2500" dirty="0"/>
              <a:t>de RDO+RPU coletada </a:t>
            </a:r>
            <a:r>
              <a:rPr lang="pt-BR" sz="2500" i="1" dirty="0"/>
              <a:t>per capita</a:t>
            </a:r>
            <a:r>
              <a:rPr lang="pt-BR" sz="2500" dirty="0"/>
              <a:t> em relação à população total (kg/(hab. X dia)).</a:t>
            </a:r>
            <a:r>
              <a:rPr lang="en-US" sz="2500" dirty="0"/>
              <a:t/>
            </a:r>
            <a:br>
              <a:rPr lang="en-US" sz="2500" dirty="0"/>
            </a:br>
            <a:r>
              <a:rPr lang="en-US" sz="2500" dirty="0"/>
              <a:t/>
            </a:r>
            <a:br>
              <a:rPr lang="en-US" sz="2500" dirty="0"/>
            </a:br>
            <a:r>
              <a:rPr lang="en-US" sz="2500" dirty="0"/>
              <a:t/>
            </a:r>
            <a:br>
              <a:rPr lang="en-US" sz="2500" dirty="0"/>
            </a:br>
            <a:r>
              <a:rPr lang="en-US" sz="2500" b="1" dirty="0"/>
              <a:t/>
            </a:r>
            <a:br>
              <a:rPr lang="en-US" sz="2500" b="1" dirty="0"/>
            </a:br>
            <a:endParaRPr lang="en-US" sz="25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577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80484" y="1650486"/>
            <a:ext cx="10898372" cy="4468551"/>
          </a:xfrm>
        </p:spPr>
        <p:txBody>
          <a:bodyPr anchor="t" anchorCtr="0">
            <a:noAutofit/>
          </a:bodyPr>
          <a:lstStyle/>
          <a:p>
            <a:r>
              <a:rPr lang="pt-BR" sz="2800" i="1" dirty="0"/>
              <a:t>3.1.2 Indicadores e unidades de medidas de coleta </a:t>
            </a:r>
            <a:r>
              <a:rPr lang="pt-BR" sz="2800" i="1" dirty="0" smtClean="0"/>
              <a:t>seletiva</a:t>
            </a:r>
            <a:br>
              <a:rPr lang="pt-BR" sz="2800" i="1" dirty="0" smtClean="0"/>
            </a:br>
            <a:r>
              <a:rPr lang="en-US" sz="2800" dirty="0"/>
              <a:t/>
            </a:r>
            <a:br>
              <a:rPr lang="en-US" sz="2800" dirty="0"/>
            </a:br>
            <a:r>
              <a:rPr lang="" sz="2800" dirty="0" smtClean="0">
                <a:sym typeface="Wingdings" panose="05000000000000000000" pitchFamily="2" charset="2"/>
              </a:rPr>
              <a:t></a:t>
            </a:r>
            <a:r>
              <a:rPr lang="pt-BR" sz="2800" dirty="0" smtClean="0"/>
              <a:t>Existência </a:t>
            </a:r>
            <a:r>
              <a:rPr lang="pt-BR" sz="2800" dirty="0"/>
              <a:t>de coleta coletiva no município, (sim/não);</a:t>
            </a:r>
            <a:r>
              <a:rPr lang="en-US" sz="2800" dirty="0"/>
              <a:t/>
            </a:r>
            <a:br>
              <a:rPr lang="en-US" sz="2800" dirty="0"/>
            </a:br>
            <a:r>
              <a:rPr lang="" sz="2800" dirty="0" smtClean="0">
                <a:sym typeface="Wingdings" panose="05000000000000000000" pitchFamily="2" charset="2"/>
              </a:rPr>
              <a:t></a:t>
            </a:r>
            <a:r>
              <a:rPr lang="pt-BR" sz="2800" dirty="0" smtClean="0"/>
              <a:t>Massa </a:t>
            </a:r>
            <a:r>
              <a:rPr lang="pt-BR" sz="2800" dirty="0"/>
              <a:t>recuperada per capita (kg/(hab. X ano));</a:t>
            </a:r>
            <a:r>
              <a:rPr lang="en-US" sz="2800" dirty="0"/>
              <a:t/>
            </a:r>
            <a:br>
              <a:rPr lang="en-US" sz="2800" dirty="0"/>
            </a:br>
            <a:r>
              <a:rPr lang="" sz="2800" dirty="0" smtClean="0">
                <a:sym typeface="Wingdings" panose="05000000000000000000" pitchFamily="2" charset="2"/>
              </a:rPr>
              <a:t></a:t>
            </a:r>
            <a:r>
              <a:rPr lang="pt-BR" sz="2800" dirty="0" smtClean="0"/>
              <a:t>Existência </a:t>
            </a:r>
            <a:r>
              <a:rPr lang="pt-BR" sz="2800" dirty="0"/>
              <a:t>de recuperação de massa segregada, papel/papelão, plásticos, metais, (sim/não); </a:t>
            </a:r>
            <a:r>
              <a:rPr lang="en-US" sz="2800" dirty="0"/>
              <a:t/>
            </a:r>
            <a:br>
              <a:rPr lang="en-US" sz="2800" dirty="0"/>
            </a:br>
            <a:r>
              <a:rPr lang="" sz="2800" dirty="0" smtClean="0">
                <a:sym typeface="Wingdings" panose="05000000000000000000" pitchFamily="2" charset="2"/>
              </a:rPr>
              <a:t></a:t>
            </a:r>
            <a:r>
              <a:rPr lang="pt-BR" sz="2800" dirty="0" smtClean="0"/>
              <a:t>Massa </a:t>
            </a:r>
            <a:r>
              <a:rPr lang="pt-BR" sz="2800" i="1" dirty="0"/>
              <a:t>per capita</a:t>
            </a:r>
            <a:r>
              <a:rPr lang="pt-BR" sz="2800" dirty="0"/>
              <a:t> recolhida via coleta seletiva (kg/(hab. X ano</a:t>
            </a:r>
            <a:r>
              <a:rPr lang="pt-BR" sz="2800" dirty="0" smtClean="0"/>
              <a:t>)).</a:t>
            </a:r>
            <a:br>
              <a:rPr lang="pt-BR" sz="2800" dirty="0" smtClean="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b="1" dirty="0"/>
              <a:t/>
            </a:r>
            <a:br>
              <a:rPr lang="en-US" sz="2800" b="1" dirty="0"/>
            </a:br>
            <a:endParaRPr lang="en-US" sz="28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006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80484" y="1650486"/>
            <a:ext cx="10898372" cy="4468551"/>
          </a:xfrm>
        </p:spPr>
        <p:txBody>
          <a:bodyPr anchor="t" anchorCtr="0">
            <a:noAutofit/>
          </a:bodyPr>
          <a:lstStyle/>
          <a:p>
            <a:r>
              <a:rPr lang="pt-BR" sz="2800" i="1" dirty="0"/>
              <a:t>3.1.3 Indicadores e unidades de medidas de limpeza </a:t>
            </a:r>
            <a:r>
              <a:rPr lang="pt-BR" sz="2800" i="1" dirty="0" smtClean="0"/>
              <a:t>urbana</a:t>
            </a:r>
            <a:br>
              <a:rPr lang="pt-BR" sz="2800" i="1" dirty="0" smtClean="0"/>
            </a:br>
            <a:r>
              <a:rPr lang="en-US" sz="2800" dirty="0"/>
              <a:t/>
            </a:r>
            <a:br>
              <a:rPr lang="en-US" sz="2800" dirty="0"/>
            </a:br>
            <a:r>
              <a:rPr lang="" sz="2800" dirty="0" smtClean="0">
                <a:sym typeface="Wingdings" panose="05000000000000000000" pitchFamily="2" charset="2"/>
              </a:rPr>
              <a:t></a:t>
            </a:r>
            <a:r>
              <a:rPr lang="pt-BR" sz="2800" dirty="0" smtClean="0"/>
              <a:t>Existência </a:t>
            </a:r>
            <a:r>
              <a:rPr lang="pt-BR" sz="2800" dirty="0"/>
              <a:t>de serviço de Limpeza Urbana (Varrição e Capina) no município, (sim/não);</a:t>
            </a:r>
            <a:r>
              <a:rPr lang="en-US" sz="2800" dirty="0"/>
              <a:t/>
            </a:r>
            <a:br>
              <a:rPr lang="en-US" sz="2800" dirty="0"/>
            </a:br>
            <a:r>
              <a:rPr lang="" sz="2800" dirty="0" smtClean="0">
                <a:sym typeface="Wingdings" panose="05000000000000000000" pitchFamily="2" charset="2"/>
              </a:rPr>
              <a:t></a:t>
            </a:r>
            <a:r>
              <a:rPr lang="pt-BR" sz="2800" dirty="0" smtClean="0"/>
              <a:t>Taxa </a:t>
            </a:r>
            <a:r>
              <a:rPr lang="pt-BR" sz="2800" dirty="0"/>
              <a:t>de varredores por habitante urbano (empregados/1000hab.);</a:t>
            </a:r>
            <a:r>
              <a:rPr lang="en-US" sz="2800" dirty="0"/>
              <a:t/>
            </a:r>
            <a:br>
              <a:rPr lang="en-US" sz="2800" dirty="0"/>
            </a:br>
            <a:r>
              <a:rPr lang="" sz="2800" dirty="0" smtClean="0">
                <a:sym typeface="Wingdings" panose="05000000000000000000" pitchFamily="2" charset="2"/>
              </a:rPr>
              <a:t></a:t>
            </a:r>
            <a:r>
              <a:rPr lang="pt-BR" sz="2800" dirty="0" smtClean="0"/>
              <a:t>Incidência </a:t>
            </a:r>
            <a:r>
              <a:rPr lang="pt-BR" sz="2800" dirty="0"/>
              <a:t>do custo da varrição no custo total do manejo;</a:t>
            </a:r>
            <a:r>
              <a:rPr lang="en-US" sz="2800" dirty="0"/>
              <a:t/>
            </a:r>
            <a:br>
              <a:rPr lang="en-US" sz="2800" dirty="0"/>
            </a:br>
            <a:r>
              <a:rPr lang="" sz="2800" dirty="0" smtClean="0">
                <a:sym typeface="Wingdings" panose="05000000000000000000" pitchFamily="2" charset="2"/>
              </a:rPr>
              <a:t></a:t>
            </a:r>
            <a:r>
              <a:rPr lang="pt-BR" sz="2800" dirty="0" smtClean="0"/>
              <a:t>Taxa </a:t>
            </a:r>
            <a:r>
              <a:rPr lang="pt-BR" sz="2800" dirty="0"/>
              <a:t>de capinadores por habitante urbano (empregados/1000hab.);</a:t>
            </a:r>
            <a:r>
              <a:rPr lang="en-US" sz="2800" dirty="0"/>
              <a:t/>
            </a:r>
            <a:br>
              <a:rPr lang="en-US" sz="2800" dirty="0"/>
            </a:br>
            <a:r>
              <a:rPr lang="" sz="2800" dirty="0" smtClean="0">
                <a:sym typeface="Wingdings" panose="05000000000000000000" pitchFamily="2" charset="2"/>
              </a:rPr>
              <a:t></a:t>
            </a:r>
            <a:r>
              <a:rPr lang="pt-BR" sz="2800" dirty="0" smtClean="0"/>
              <a:t>Relação </a:t>
            </a:r>
            <a:r>
              <a:rPr lang="pt-BR" sz="2800" dirty="0"/>
              <a:t>de capinadores no total de empregados no manejo (%).</a:t>
            </a: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b="1" dirty="0"/>
              <a:t/>
            </a:r>
            <a:br>
              <a:rPr lang="en-US" sz="2800" b="1" dirty="0"/>
            </a:br>
            <a:endParaRPr lang="en-US" sz="28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728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80484" y="1650486"/>
            <a:ext cx="10898372" cy="4468551"/>
          </a:xfrm>
        </p:spPr>
        <p:txBody>
          <a:bodyPr anchor="t" anchorCtr="0">
            <a:noAutofit/>
          </a:bodyPr>
          <a:lstStyle/>
          <a:p>
            <a:r>
              <a:rPr lang="pt-BR" sz="2800" i="1" dirty="0"/>
              <a:t>3.1.4 Indicadores e unidades de medidas de sustentabilidade </a:t>
            </a:r>
            <a:r>
              <a:rPr lang="pt-BR" sz="2800" i="1" dirty="0" smtClean="0"/>
              <a:t>econômico-financeira</a:t>
            </a:r>
            <a:br>
              <a:rPr lang="pt-BR" sz="2800" i="1" dirty="0" smtClean="0"/>
            </a:br>
            <a:r>
              <a:rPr lang="en-US" sz="2800" dirty="0"/>
              <a:t/>
            </a:r>
            <a:br>
              <a:rPr lang="en-US" sz="2800" dirty="0"/>
            </a:br>
            <a:r>
              <a:rPr lang="" sz="2800" dirty="0" smtClean="0">
                <a:sym typeface="Wingdings" panose="05000000000000000000" pitchFamily="2" charset="2"/>
              </a:rPr>
              <a:t></a:t>
            </a:r>
            <a:r>
              <a:rPr lang="pt-BR" sz="2800" dirty="0" smtClean="0"/>
              <a:t>Incidência </a:t>
            </a:r>
            <a:r>
              <a:rPr lang="pt-BR" sz="2800" dirty="0"/>
              <a:t>de despesas com RSU na prefeitura (%);</a:t>
            </a:r>
            <a:r>
              <a:rPr lang="en-US" sz="2800" dirty="0"/>
              <a:t/>
            </a:r>
            <a:br>
              <a:rPr lang="en-US" sz="2800" dirty="0"/>
            </a:br>
            <a:r>
              <a:rPr lang="" sz="2800" dirty="0" smtClean="0">
                <a:sym typeface="Wingdings" panose="05000000000000000000" pitchFamily="2" charset="2"/>
              </a:rPr>
              <a:t></a:t>
            </a:r>
            <a:r>
              <a:rPr lang="pt-BR" sz="2800" dirty="0" smtClean="0"/>
              <a:t>Autossuficiência </a:t>
            </a:r>
            <a:r>
              <a:rPr lang="pt-BR" sz="2800" dirty="0"/>
              <a:t>financeira (%);</a:t>
            </a:r>
            <a:r>
              <a:rPr lang="en-US" sz="2800" dirty="0"/>
              <a:t/>
            </a:r>
            <a:br>
              <a:rPr lang="en-US" sz="2800" dirty="0"/>
            </a:br>
            <a:r>
              <a:rPr lang="" sz="2800" dirty="0" smtClean="0">
                <a:sym typeface="Wingdings" panose="05000000000000000000" pitchFamily="2" charset="2"/>
              </a:rPr>
              <a:t></a:t>
            </a:r>
            <a:r>
              <a:rPr lang="pt-BR" sz="2800" dirty="0" smtClean="0"/>
              <a:t>Despesas </a:t>
            </a:r>
            <a:r>
              <a:rPr lang="pt-BR" sz="2800" i="1" dirty="0"/>
              <a:t>per capita</a:t>
            </a:r>
            <a:r>
              <a:rPr lang="pt-BR" sz="2800" dirty="0"/>
              <a:t> com RSU (R$ / habitante);</a:t>
            </a:r>
            <a:r>
              <a:rPr lang="en-US" sz="2800" dirty="0"/>
              <a:t/>
            </a:r>
            <a:br>
              <a:rPr lang="en-US" sz="2800" dirty="0"/>
            </a:br>
            <a:r>
              <a:rPr lang="" sz="2800" dirty="0" smtClean="0">
                <a:sym typeface="Wingdings" panose="05000000000000000000" pitchFamily="2" charset="2"/>
              </a:rPr>
              <a:t></a:t>
            </a:r>
            <a:r>
              <a:rPr lang="pt-BR" sz="2800" dirty="0" smtClean="0"/>
              <a:t>Receita </a:t>
            </a:r>
            <a:r>
              <a:rPr lang="pt-BR" sz="2800" dirty="0"/>
              <a:t>arrecadada </a:t>
            </a:r>
            <a:r>
              <a:rPr lang="pt-BR" sz="2800" i="1" dirty="0"/>
              <a:t>per capita</a:t>
            </a:r>
            <a:r>
              <a:rPr lang="pt-BR" sz="2800" dirty="0"/>
              <a:t> com serviços de manejo (R$ / habitante).</a:t>
            </a: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b="1" dirty="0"/>
              <a:t/>
            </a:r>
            <a:br>
              <a:rPr lang="en-US" sz="2800" b="1" dirty="0"/>
            </a:br>
            <a:endParaRPr lang="en-US" sz="28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538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80484" y="1650486"/>
            <a:ext cx="10898372" cy="4468551"/>
          </a:xfrm>
        </p:spPr>
        <p:txBody>
          <a:bodyPr anchor="t" anchorCtr="0">
            <a:noAutofit/>
          </a:bodyPr>
          <a:lstStyle/>
          <a:p>
            <a:pPr lvl="0"/>
            <a:r>
              <a:rPr lang="pt-BR" sz="2800" b="1" dirty="0" smtClean="0"/>
              <a:t>4. RESULTADOS/DISCUSSÃO</a:t>
            </a:r>
            <a:r>
              <a:rPr lang="en-US" sz="2800" dirty="0"/>
              <a:t/>
            </a:r>
            <a:br>
              <a:rPr lang="en-US" sz="2800" dirty="0"/>
            </a:br>
            <a:r>
              <a:rPr lang="pt-BR" sz="2800" dirty="0"/>
              <a:t> </a:t>
            </a:r>
            <a:r>
              <a:rPr lang="en-US" sz="2800" dirty="0"/>
              <a:t/>
            </a:r>
            <a:br>
              <a:rPr lang="en-US" sz="2800" dirty="0"/>
            </a:br>
            <a:r>
              <a:rPr lang="en-US" sz="2800" dirty="0" smtClean="0"/>
              <a:t>D</a:t>
            </a:r>
            <a:r>
              <a:rPr lang="pt-BR" sz="2800" dirty="0" smtClean="0"/>
              <a:t>a </a:t>
            </a:r>
            <a:r>
              <a:rPr lang="pt-BR" sz="2800" dirty="0"/>
              <a:t>aplicação </a:t>
            </a:r>
            <a:r>
              <a:rPr lang="pt-BR" sz="2800" dirty="0" smtClean="0"/>
              <a:t>do modelo DEA gerou-se </a:t>
            </a:r>
            <a:r>
              <a:rPr lang="pt-BR" sz="2800" dirty="0"/>
              <a:t>as medidas monótonas de intervalo [0,000 a 1,000], para todos os indicadores relacionados à gestão de resíduos sólidos </a:t>
            </a:r>
            <a:r>
              <a:rPr lang="pt-BR" sz="2800" dirty="0" smtClean="0"/>
              <a:t>e </a:t>
            </a:r>
            <a:r>
              <a:rPr lang="pt-BR" sz="2800" dirty="0"/>
              <a:t>posteriormente realizada a agregação esquemática do modelo ilustrado na Figura 1. Os resultados agregados estão apresentados na Tabela 1 em ordem decrescentes a partir da medidas de universalização do acesso.</a:t>
            </a: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b="1" dirty="0"/>
              <a:t/>
            </a:r>
            <a:br>
              <a:rPr lang="en-US" sz="2800" b="1" dirty="0"/>
            </a:br>
            <a:endParaRPr lang="en-US" sz="28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53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875606" y="1391325"/>
            <a:ext cx="10246822" cy="646331"/>
          </a:xfrm>
          <a:prstGeom prst="rect">
            <a:avLst/>
          </a:prstGeom>
        </p:spPr>
        <p:txBody>
          <a:bodyPr wrap="square">
            <a:spAutoFit/>
          </a:bodyPr>
          <a:lstStyle/>
          <a:p>
            <a:pPr algn="just">
              <a:spcAft>
                <a:spcPts val="0"/>
              </a:spcAft>
            </a:pPr>
            <a:r>
              <a:rPr lang="pt-BR" dirty="0">
                <a:latin typeface="Arial" panose="020B0604020202020204" pitchFamily="34" charset="0"/>
                <a:ea typeface="Times New Roman" panose="02020603050405020304" pitchFamily="18" charset="0"/>
                <a:cs typeface="Times New Roman" panose="02020603050405020304" pitchFamily="18" charset="0"/>
              </a:rPr>
              <a:t>Tabela 1 – Resultados das medidas agregadas de avaliação da universalização do acesso e da sustentabilidade </a:t>
            </a:r>
            <a:r>
              <a:rPr lang="pt-BR" dirty="0" smtClean="0">
                <a:latin typeface="Arial" panose="020B0604020202020204" pitchFamily="34" charset="0"/>
                <a:ea typeface="Times New Roman" panose="02020603050405020304" pitchFamily="18" charset="0"/>
                <a:cs typeface="Times New Roman" panose="02020603050405020304" pitchFamily="18" charset="0"/>
              </a:rPr>
              <a:t>econômico-financeira </a:t>
            </a:r>
            <a:r>
              <a:rPr lang="pt-BR" dirty="0">
                <a:latin typeface="Arial" panose="020B0604020202020204" pitchFamily="34" charset="0"/>
                <a:ea typeface="Times New Roman" panose="02020603050405020304" pitchFamily="18" charset="0"/>
                <a:cs typeface="Times New Roman" panose="02020603050405020304" pitchFamily="18" charset="0"/>
              </a:rPr>
              <a:t>dos serviços públicos de resíduos sólidos urbanos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2329386267"/>
              </p:ext>
            </p:extLst>
          </p:nvPr>
        </p:nvGraphicFramePr>
        <p:xfrm>
          <a:off x="1086198" y="2044928"/>
          <a:ext cx="9753597" cy="4416552"/>
        </p:xfrm>
        <a:graphic>
          <a:graphicData uri="http://schemas.openxmlformats.org/drawingml/2006/table">
            <a:tbl>
              <a:tblPr firstRow="1" firstCol="1" bandRow="1">
                <a:tableStyleId>{5C22544A-7EE6-4342-B048-85BDC9FD1C3A}</a:tableStyleId>
              </a:tblPr>
              <a:tblGrid>
                <a:gridCol w="1185947"/>
                <a:gridCol w="1244745"/>
                <a:gridCol w="1342649"/>
                <a:gridCol w="1099977"/>
                <a:gridCol w="1398344"/>
                <a:gridCol w="1696710"/>
                <a:gridCol w="1785225"/>
              </a:tblGrid>
              <a:tr h="1116707">
                <a:tc>
                  <a:txBody>
                    <a:bodyPr/>
                    <a:lstStyle/>
                    <a:p>
                      <a:pPr algn="ctr">
                        <a:lnSpc>
                          <a:spcPct val="115000"/>
                        </a:lnSpc>
                        <a:spcAft>
                          <a:spcPts val="0"/>
                        </a:spcAft>
                      </a:pPr>
                      <a:r>
                        <a:rPr lang="pt-BR" sz="1800" dirty="0" smtClean="0">
                          <a:effectLst/>
                        </a:rPr>
                        <a:t>Municípios </a:t>
                      </a:r>
                      <a:r>
                        <a:rPr lang="pt-BR" sz="1800" dirty="0">
                          <a:effectLst/>
                        </a:rPr>
                        <a:t>avaliados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800">
                          <a:effectLst/>
                        </a:rPr>
                        <a:t>Número de Habitantes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800">
                          <a:effectLst/>
                        </a:rPr>
                        <a:t>Medida de coleta de resíduos</a:t>
                      </a:r>
                      <a:r>
                        <a:rPr lang="pt-BR" sz="1800" baseline="300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800">
                          <a:effectLst/>
                        </a:rPr>
                        <a:t>Medida de coleta  seletiva</a:t>
                      </a:r>
                      <a:r>
                        <a:rPr lang="pt-BR" sz="1800" baseline="300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800" dirty="0">
                          <a:effectLst/>
                        </a:rPr>
                        <a:t>Medida de limpeza urbana</a:t>
                      </a:r>
                      <a:r>
                        <a:rPr lang="pt-BR" sz="1800" baseline="30000" dirty="0">
                          <a:effectLst/>
                        </a:rPr>
                        <a:t>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800">
                          <a:effectLst/>
                        </a:rPr>
                        <a:t>Medida da universalização do acesso</a:t>
                      </a:r>
                      <a:r>
                        <a:rPr lang="pt-BR" sz="1800" baseline="300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800">
                          <a:effectLst/>
                        </a:rPr>
                        <a:t>Medida de austentabilidade aconômico-financeira</a:t>
                      </a:r>
                      <a:r>
                        <a:rPr lang="pt-BR" sz="1800" baseline="300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5653">
                <a:tc>
                  <a:txBody>
                    <a:bodyPr/>
                    <a:lstStyle/>
                    <a:p>
                      <a:pPr algn="ctr">
                        <a:lnSpc>
                          <a:spcPct val="115000"/>
                        </a:lnSpc>
                        <a:spcAft>
                          <a:spcPts val="0"/>
                        </a:spcAft>
                      </a:pPr>
                      <a:r>
                        <a:rPr lang="pt-BR"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dirty="0">
                          <a:effectLst/>
                        </a:rPr>
                        <a:t>3.296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0,482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0,586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0,651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1,000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0,476</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5653">
                <a:tc>
                  <a:txBody>
                    <a:bodyPr/>
                    <a:lstStyle/>
                    <a:p>
                      <a:pPr algn="ctr">
                        <a:lnSpc>
                          <a:spcPct val="115000"/>
                        </a:lnSpc>
                        <a:spcAft>
                          <a:spcPts val="0"/>
                        </a:spcAft>
                      </a:pPr>
                      <a:r>
                        <a:rPr lang="pt-BR" sz="18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4.338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0,441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0,503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0,653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1,000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0,456</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5653">
                <a:tc>
                  <a:txBody>
                    <a:bodyPr/>
                    <a:lstStyle/>
                    <a:p>
                      <a:pPr algn="ctr">
                        <a:lnSpc>
                          <a:spcPct val="115000"/>
                        </a:lnSpc>
                        <a:spcAft>
                          <a:spcPts val="0"/>
                        </a:spcAft>
                      </a:pPr>
                      <a:r>
                        <a:rPr lang="pt-BR"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2.966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0,334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0,627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0,623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1,000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0,315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5653">
                <a:tc>
                  <a:txBody>
                    <a:bodyPr/>
                    <a:lstStyle/>
                    <a:p>
                      <a:pPr algn="ctr">
                        <a:lnSpc>
                          <a:spcPct val="115000"/>
                        </a:lnSpc>
                        <a:spcAft>
                          <a:spcPts val="0"/>
                        </a:spcAft>
                      </a:pPr>
                      <a:r>
                        <a:rPr lang="pt-BR"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dirty="0">
                          <a:effectLst/>
                        </a:rPr>
                        <a:t>3.746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0,541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0,002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0,466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1,000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0,311</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5653">
                <a:tc>
                  <a:txBody>
                    <a:bodyPr/>
                    <a:lstStyle/>
                    <a:p>
                      <a:pPr algn="ctr">
                        <a:lnSpc>
                          <a:spcPct val="115000"/>
                        </a:lnSpc>
                        <a:spcAft>
                          <a:spcPts val="0"/>
                        </a:spcAft>
                      </a:pPr>
                      <a:r>
                        <a:rPr lang="pt-BR"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3.883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0,420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0,512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0,639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0,964</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0,512</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5653">
                <a:tc>
                  <a:txBody>
                    <a:bodyPr/>
                    <a:lstStyle/>
                    <a:p>
                      <a:pPr algn="ctr">
                        <a:lnSpc>
                          <a:spcPct val="115000"/>
                        </a:lnSpc>
                        <a:spcAft>
                          <a:spcPts val="0"/>
                        </a:spcAft>
                      </a:pPr>
                      <a:r>
                        <a:rPr lang="pt-BR" sz="18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4.855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0,431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0,504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0,633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0,951</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0,467</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5653">
                <a:tc>
                  <a:txBody>
                    <a:bodyPr/>
                    <a:lstStyle/>
                    <a:p>
                      <a:pPr algn="ctr">
                        <a:lnSpc>
                          <a:spcPct val="115000"/>
                        </a:lnSpc>
                        <a:spcAft>
                          <a:spcPts val="0"/>
                        </a:spcAft>
                      </a:pPr>
                      <a:r>
                        <a:rPr lang="pt-BR"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3.955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0,448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0,513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0,620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0,936</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0,477</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5653">
                <a:tc>
                  <a:txBody>
                    <a:bodyPr/>
                    <a:lstStyle/>
                    <a:p>
                      <a:pPr algn="ctr">
                        <a:lnSpc>
                          <a:spcPct val="115000"/>
                        </a:lnSpc>
                        <a:spcAft>
                          <a:spcPts val="0"/>
                        </a:spcAft>
                      </a:pPr>
                      <a:r>
                        <a:rPr lang="pt-BR" sz="1800">
                          <a:effectLst/>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3.256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0,400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0,519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0,588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0,925</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0,430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5653">
                <a:tc>
                  <a:txBody>
                    <a:bodyPr/>
                    <a:lstStyle/>
                    <a:p>
                      <a:pPr algn="ctr">
                        <a:lnSpc>
                          <a:spcPct val="115000"/>
                        </a:lnSpc>
                        <a:spcAft>
                          <a:spcPts val="0"/>
                        </a:spcAft>
                      </a:pPr>
                      <a:r>
                        <a:rPr lang="pt-BR"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2.484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0,483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0,216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0,916</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0,510</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5653">
                <a:tc>
                  <a:txBody>
                    <a:bodyPr/>
                    <a:lstStyle/>
                    <a:p>
                      <a:pPr algn="ctr">
                        <a:lnSpc>
                          <a:spcPct val="115000"/>
                        </a:lnSpc>
                        <a:spcAft>
                          <a:spcPts val="0"/>
                        </a:spcAft>
                      </a:pPr>
                      <a:r>
                        <a:rPr lang="pt-BR" sz="1800" dirty="0">
                          <a:effectLst/>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3.627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0,370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0,557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effectLst/>
                        </a:rPr>
                        <a:t>0,589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effectLst/>
                        </a:rPr>
                        <a:t>0,914</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dirty="0">
                          <a:effectLst/>
                        </a:rPr>
                        <a:t>0,464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28110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875606" y="1391325"/>
            <a:ext cx="10246822" cy="646331"/>
          </a:xfrm>
          <a:prstGeom prst="rect">
            <a:avLst/>
          </a:prstGeom>
        </p:spPr>
        <p:txBody>
          <a:bodyPr wrap="square">
            <a:spAutoFit/>
          </a:bodyPr>
          <a:lstStyle/>
          <a:p>
            <a:pPr algn="just">
              <a:spcAft>
                <a:spcPts val="0"/>
              </a:spcAft>
            </a:pPr>
            <a:r>
              <a:rPr lang="pt-BR" dirty="0">
                <a:latin typeface="Arial" panose="020B0604020202020204" pitchFamily="34" charset="0"/>
                <a:ea typeface="Times New Roman" panose="02020603050405020304" pitchFamily="18" charset="0"/>
                <a:cs typeface="Times New Roman" panose="02020603050405020304" pitchFamily="18" charset="0"/>
              </a:rPr>
              <a:t>Tabela 1 – Resultados das medidas agregadas de avaliação da universalização do acesso e da sustentabilidade </a:t>
            </a:r>
            <a:r>
              <a:rPr lang="pt-BR" dirty="0" smtClean="0">
                <a:latin typeface="Arial" panose="020B0604020202020204" pitchFamily="34" charset="0"/>
                <a:ea typeface="Times New Roman" panose="02020603050405020304" pitchFamily="18" charset="0"/>
                <a:cs typeface="Times New Roman" panose="02020603050405020304" pitchFamily="18" charset="0"/>
              </a:rPr>
              <a:t>econômico-financeira </a:t>
            </a:r>
            <a:r>
              <a:rPr lang="pt-BR" dirty="0">
                <a:latin typeface="Arial" panose="020B0604020202020204" pitchFamily="34" charset="0"/>
                <a:ea typeface="Times New Roman" panose="02020603050405020304" pitchFamily="18" charset="0"/>
                <a:cs typeface="Times New Roman" panose="02020603050405020304" pitchFamily="18" charset="0"/>
              </a:rPr>
              <a:t>dos serviços públicos de resíduos sólidos urbanos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1706537116"/>
              </p:ext>
            </p:extLst>
          </p:nvPr>
        </p:nvGraphicFramePr>
        <p:xfrm>
          <a:off x="1086198" y="2044928"/>
          <a:ext cx="9753597" cy="4473587"/>
        </p:xfrm>
        <a:graphic>
          <a:graphicData uri="http://schemas.openxmlformats.org/drawingml/2006/table">
            <a:tbl>
              <a:tblPr firstRow="1" firstCol="1" bandRow="1">
                <a:tableStyleId>{5C22544A-7EE6-4342-B048-85BDC9FD1C3A}</a:tableStyleId>
              </a:tblPr>
              <a:tblGrid>
                <a:gridCol w="1185947"/>
                <a:gridCol w="1244745"/>
                <a:gridCol w="1342649"/>
                <a:gridCol w="1099977"/>
                <a:gridCol w="1398344"/>
                <a:gridCol w="1696710"/>
                <a:gridCol w="1785225"/>
              </a:tblGrid>
              <a:tr h="1318907">
                <a:tc>
                  <a:txBody>
                    <a:bodyPr/>
                    <a:lstStyle/>
                    <a:p>
                      <a:pPr algn="ctr">
                        <a:lnSpc>
                          <a:spcPct val="115000"/>
                        </a:lnSpc>
                        <a:spcAft>
                          <a:spcPts val="0"/>
                        </a:spcAft>
                      </a:pPr>
                      <a:r>
                        <a:rPr lang="pt-BR" sz="1800" dirty="0" smtClean="0">
                          <a:effectLst/>
                        </a:rPr>
                        <a:t>Municípios </a:t>
                      </a:r>
                      <a:r>
                        <a:rPr lang="pt-BR" sz="1800" dirty="0">
                          <a:effectLst/>
                        </a:rPr>
                        <a:t>avaliados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800">
                          <a:effectLst/>
                        </a:rPr>
                        <a:t>Número de Habitantes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800">
                          <a:effectLst/>
                        </a:rPr>
                        <a:t>Medida de coleta de resíduos</a:t>
                      </a:r>
                      <a:r>
                        <a:rPr lang="pt-BR" sz="1800" baseline="300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800">
                          <a:effectLst/>
                        </a:rPr>
                        <a:t>Medida de coleta  seletiva</a:t>
                      </a:r>
                      <a:r>
                        <a:rPr lang="pt-BR" sz="1800" baseline="300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800" dirty="0">
                          <a:effectLst/>
                        </a:rPr>
                        <a:t>Medida de limpeza urbana</a:t>
                      </a:r>
                      <a:r>
                        <a:rPr lang="pt-BR" sz="1800" baseline="30000" dirty="0">
                          <a:effectLst/>
                        </a:rPr>
                        <a:t>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800">
                          <a:effectLst/>
                        </a:rPr>
                        <a:t>Medida da universalização do acesso</a:t>
                      </a:r>
                      <a:r>
                        <a:rPr lang="pt-BR" sz="1800" baseline="300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pt-BR" sz="1800">
                          <a:effectLst/>
                        </a:rPr>
                        <a:t>Medida de austentabilidade aconômico-financeira</a:t>
                      </a:r>
                      <a:r>
                        <a:rPr lang="pt-BR" sz="1800" baseline="300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10347">
                <a:tc>
                  <a:txBody>
                    <a:bodyPr/>
                    <a:lstStyle/>
                    <a:p>
                      <a:pPr algn="ctr">
                        <a:lnSpc>
                          <a:spcPct val="115000"/>
                        </a:lnSpc>
                        <a:spcAft>
                          <a:spcPts val="0"/>
                        </a:spcAft>
                      </a:pPr>
                      <a:r>
                        <a:rPr lang="pt-BR" sz="1800" b="1" dirty="0">
                          <a:solidFill>
                            <a:schemeClr val="bg1"/>
                          </a:solidFill>
                          <a:effectLst/>
                          <a:latin typeface="+mn-lt"/>
                          <a:ea typeface="Times New Roman" panose="02020603050405020304" pitchFamily="18" charset="0"/>
                          <a:cs typeface="Times New Roman" panose="02020603050405020304" pitchFamily="18" charset="0"/>
                        </a:rPr>
                        <a:t>40</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2.751</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0,322</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0,000</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0,311</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0,662</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0,406</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r>
              <a:tr h="310347">
                <a:tc>
                  <a:txBody>
                    <a:bodyPr/>
                    <a:lstStyle/>
                    <a:p>
                      <a:pPr algn="ctr">
                        <a:lnSpc>
                          <a:spcPct val="115000"/>
                        </a:lnSpc>
                        <a:spcAft>
                          <a:spcPts val="0"/>
                        </a:spcAft>
                      </a:pPr>
                      <a:r>
                        <a:rPr lang="pt-BR" sz="1800" b="1">
                          <a:solidFill>
                            <a:schemeClr val="bg1"/>
                          </a:solidFill>
                          <a:effectLst/>
                          <a:latin typeface="+mn-lt"/>
                          <a:ea typeface="Times New Roman" panose="02020603050405020304" pitchFamily="18" charset="0"/>
                          <a:cs typeface="Times New Roman" panose="02020603050405020304" pitchFamily="18" charset="0"/>
                        </a:rPr>
                        <a:t>41</a:t>
                      </a:r>
                      <a:endParaRPr lang="en-US" sz="18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dirty="0">
                          <a:solidFill>
                            <a:srgbClr val="000000"/>
                          </a:solidFill>
                          <a:effectLst/>
                          <a:latin typeface="+mn-lt"/>
                          <a:ea typeface="Times New Roman" panose="02020603050405020304" pitchFamily="18" charset="0"/>
                          <a:cs typeface="Times New Roman" panose="02020603050405020304" pitchFamily="18" charset="0"/>
                        </a:rPr>
                        <a:t>3.805</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0,342</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0,000</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0,375</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0,648</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0,533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r>
              <a:tr h="310347">
                <a:tc>
                  <a:txBody>
                    <a:bodyPr/>
                    <a:lstStyle/>
                    <a:p>
                      <a:pPr algn="ctr">
                        <a:lnSpc>
                          <a:spcPct val="115000"/>
                        </a:lnSpc>
                        <a:spcAft>
                          <a:spcPts val="0"/>
                        </a:spcAft>
                      </a:pPr>
                      <a:r>
                        <a:rPr lang="pt-BR" sz="1800" b="1">
                          <a:solidFill>
                            <a:schemeClr val="bg1"/>
                          </a:solidFill>
                          <a:effectLst/>
                          <a:latin typeface="+mn-lt"/>
                          <a:ea typeface="Times New Roman" panose="02020603050405020304" pitchFamily="18" charset="0"/>
                          <a:cs typeface="Times New Roman" panose="02020603050405020304" pitchFamily="18" charset="0"/>
                        </a:rPr>
                        <a:t>42</a:t>
                      </a:r>
                      <a:endParaRPr lang="en-US" sz="18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dirty="0">
                          <a:solidFill>
                            <a:srgbClr val="000000"/>
                          </a:solidFill>
                          <a:effectLst/>
                          <a:latin typeface="+mn-lt"/>
                          <a:ea typeface="Times New Roman" panose="02020603050405020304" pitchFamily="18" charset="0"/>
                          <a:cs typeface="Times New Roman" panose="02020603050405020304" pitchFamily="18" charset="0"/>
                        </a:rPr>
                        <a:t>2.450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dirty="0">
                          <a:solidFill>
                            <a:srgbClr val="000000"/>
                          </a:solidFill>
                          <a:effectLst/>
                          <a:latin typeface="+mn-lt"/>
                          <a:ea typeface="Times New Roman" panose="02020603050405020304" pitchFamily="18" charset="0"/>
                          <a:cs typeface="Times New Roman" panose="02020603050405020304" pitchFamily="18" charset="0"/>
                        </a:rPr>
                        <a:t>0,568</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0,000</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0,258</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0,638</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0,449</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r>
              <a:tr h="310347">
                <a:tc>
                  <a:txBody>
                    <a:bodyPr/>
                    <a:lstStyle/>
                    <a:p>
                      <a:pPr algn="ctr">
                        <a:lnSpc>
                          <a:spcPct val="115000"/>
                        </a:lnSpc>
                        <a:spcAft>
                          <a:spcPts val="0"/>
                        </a:spcAft>
                      </a:pPr>
                      <a:r>
                        <a:rPr lang="pt-BR" sz="1800" b="1">
                          <a:solidFill>
                            <a:schemeClr val="bg1"/>
                          </a:solidFill>
                          <a:effectLst/>
                          <a:latin typeface="+mn-lt"/>
                          <a:ea typeface="Times New Roman" panose="02020603050405020304" pitchFamily="18" charset="0"/>
                          <a:cs typeface="Times New Roman" panose="02020603050405020304" pitchFamily="18" charset="0"/>
                        </a:rPr>
                        <a:t>43</a:t>
                      </a:r>
                      <a:endParaRPr lang="en-US" sz="18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4.536</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dirty="0">
                          <a:solidFill>
                            <a:srgbClr val="000000"/>
                          </a:solidFill>
                          <a:effectLst/>
                          <a:latin typeface="+mn-lt"/>
                          <a:ea typeface="Times New Roman" panose="02020603050405020304" pitchFamily="18" charset="0"/>
                          <a:cs typeface="Times New Roman" panose="02020603050405020304" pitchFamily="18" charset="0"/>
                        </a:rPr>
                        <a:t>0,345</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0,000</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0,327</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0,633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0,400</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r>
              <a:tr h="310347">
                <a:tc>
                  <a:txBody>
                    <a:bodyPr/>
                    <a:lstStyle/>
                    <a:p>
                      <a:pPr algn="ctr">
                        <a:lnSpc>
                          <a:spcPct val="115000"/>
                        </a:lnSpc>
                        <a:spcAft>
                          <a:spcPts val="0"/>
                        </a:spcAft>
                      </a:pPr>
                      <a:r>
                        <a:rPr lang="pt-BR" sz="1800" b="1">
                          <a:solidFill>
                            <a:schemeClr val="bg1"/>
                          </a:solidFill>
                          <a:effectLst/>
                          <a:latin typeface="+mn-lt"/>
                          <a:ea typeface="Times New Roman" panose="02020603050405020304" pitchFamily="18" charset="0"/>
                          <a:cs typeface="Times New Roman" panose="02020603050405020304" pitchFamily="18" charset="0"/>
                        </a:rPr>
                        <a:t>44</a:t>
                      </a:r>
                      <a:endParaRPr lang="en-US" sz="18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dirty="0">
                          <a:solidFill>
                            <a:srgbClr val="000000"/>
                          </a:solidFill>
                          <a:effectLst/>
                          <a:latin typeface="+mn-lt"/>
                          <a:ea typeface="Times New Roman" panose="02020603050405020304" pitchFamily="18" charset="0"/>
                          <a:cs typeface="Times New Roman" panose="02020603050405020304" pitchFamily="18" charset="0"/>
                        </a:rPr>
                        <a:t>2.158</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dirty="0">
                          <a:solidFill>
                            <a:srgbClr val="000000"/>
                          </a:solidFill>
                          <a:effectLst/>
                          <a:latin typeface="+mn-lt"/>
                          <a:ea typeface="Times New Roman" panose="02020603050405020304" pitchFamily="18" charset="0"/>
                          <a:cs typeface="Times New Roman" panose="02020603050405020304" pitchFamily="18" charset="0"/>
                        </a:rPr>
                        <a:t>0,303</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0,000</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0,294</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0,629</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0,549</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r>
              <a:tr h="310347">
                <a:tc>
                  <a:txBody>
                    <a:bodyPr/>
                    <a:lstStyle/>
                    <a:p>
                      <a:pPr algn="ctr">
                        <a:lnSpc>
                          <a:spcPct val="115000"/>
                        </a:lnSpc>
                        <a:spcAft>
                          <a:spcPts val="0"/>
                        </a:spcAft>
                      </a:pPr>
                      <a:r>
                        <a:rPr lang="pt-BR" sz="1800" b="1">
                          <a:solidFill>
                            <a:schemeClr val="bg1"/>
                          </a:solidFill>
                          <a:effectLst/>
                          <a:latin typeface="+mn-lt"/>
                          <a:ea typeface="Times New Roman" panose="02020603050405020304" pitchFamily="18" charset="0"/>
                          <a:cs typeface="Times New Roman" panose="02020603050405020304" pitchFamily="18" charset="0"/>
                        </a:rPr>
                        <a:t>45</a:t>
                      </a:r>
                      <a:endParaRPr lang="en-US" sz="18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2.593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dirty="0">
                          <a:solidFill>
                            <a:srgbClr val="000000"/>
                          </a:solidFill>
                          <a:effectLst/>
                          <a:latin typeface="+mn-lt"/>
                          <a:ea typeface="Times New Roman" panose="02020603050405020304" pitchFamily="18" charset="0"/>
                          <a:cs typeface="Times New Roman" panose="02020603050405020304" pitchFamily="18" charset="0"/>
                        </a:rPr>
                        <a:t>0,684</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dirty="0">
                          <a:solidFill>
                            <a:srgbClr val="000000"/>
                          </a:solidFill>
                          <a:effectLst/>
                          <a:latin typeface="+mn-lt"/>
                          <a:ea typeface="Times New Roman" panose="02020603050405020304" pitchFamily="18" charset="0"/>
                          <a:cs typeface="Times New Roman" panose="02020603050405020304" pitchFamily="18" charset="0"/>
                        </a:rPr>
                        <a:t>0,000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0,283</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0,615</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0,462</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r>
              <a:tr h="310347">
                <a:tc>
                  <a:txBody>
                    <a:bodyPr/>
                    <a:lstStyle/>
                    <a:p>
                      <a:pPr algn="ctr">
                        <a:lnSpc>
                          <a:spcPct val="115000"/>
                        </a:lnSpc>
                        <a:spcAft>
                          <a:spcPts val="0"/>
                        </a:spcAft>
                      </a:pPr>
                      <a:r>
                        <a:rPr lang="pt-BR" sz="1800" b="1">
                          <a:solidFill>
                            <a:schemeClr val="bg1"/>
                          </a:solidFill>
                          <a:effectLst/>
                          <a:latin typeface="+mn-lt"/>
                          <a:ea typeface="Times New Roman" panose="02020603050405020304" pitchFamily="18" charset="0"/>
                          <a:cs typeface="Times New Roman" panose="02020603050405020304" pitchFamily="18" charset="0"/>
                        </a:rPr>
                        <a:t>46</a:t>
                      </a:r>
                      <a:endParaRPr lang="en-US" sz="18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2.122</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0,378</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dirty="0">
                          <a:solidFill>
                            <a:srgbClr val="000000"/>
                          </a:solidFill>
                          <a:effectLst/>
                          <a:latin typeface="+mn-lt"/>
                          <a:ea typeface="Times New Roman" panose="02020603050405020304" pitchFamily="18" charset="0"/>
                          <a:cs typeface="Times New Roman" panose="02020603050405020304" pitchFamily="18" charset="0"/>
                        </a:rPr>
                        <a:t>0,000</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0,258</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0,610</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0,261</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r>
              <a:tr h="310347">
                <a:tc>
                  <a:txBody>
                    <a:bodyPr/>
                    <a:lstStyle/>
                    <a:p>
                      <a:pPr algn="ctr">
                        <a:lnSpc>
                          <a:spcPct val="115000"/>
                        </a:lnSpc>
                        <a:spcAft>
                          <a:spcPts val="0"/>
                        </a:spcAft>
                      </a:pPr>
                      <a:r>
                        <a:rPr lang="pt-BR" sz="1800" b="1">
                          <a:solidFill>
                            <a:schemeClr val="bg1"/>
                          </a:solidFill>
                          <a:effectLst/>
                          <a:latin typeface="+mn-lt"/>
                          <a:ea typeface="Times New Roman" panose="02020603050405020304" pitchFamily="18" charset="0"/>
                          <a:cs typeface="Times New Roman" panose="02020603050405020304" pitchFamily="18" charset="0"/>
                        </a:rPr>
                        <a:t>47</a:t>
                      </a:r>
                      <a:endParaRPr lang="en-US" sz="18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2.046</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0,295</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0,000</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dirty="0">
                          <a:solidFill>
                            <a:srgbClr val="000000"/>
                          </a:solidFill>
                          <a:effectLst/>
                          <a:latin typeface="+mn-lt"/>
                          <a:ea typeface="Times New Roman" panose="02020603050405020304" pitchFamily="18" charset="0"/>
                          <a:cs typeface="Times New Roman" panose="02020603050405020304" pitchFamily="18" charset="0"/>
                        </a:rPr>
                        <a:t>0,199</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0,605</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0,252</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r>
              <a:tr h="310347">
                <a:tc>
                  <a:txBody>
                    <a:bodyPr/>
                    <a:lstStyle/>
                    <a:p>
                      <a:pPr algn="ctr">
                        <a:lnSpc>
                          <a:spcPct val="115000"/>
                        </a:lnSpc>
                        <a:spcAft>
                          <a:spcPts val="0"/>
                        </a:spcAft>
                      </a:pPr>
                      <a:r>
                        <a:rPr lang="pt-BR" sz="1800" b="1">
                          <a:solidFill>
                            <a:schemeClr val="bg1"/>
                          </a:solidFill>
                          <a:effectLst/>
                          <a:latin typeface="+mn-lt"/>
                          <a:ea typeface="Times New Roman" panose="02020603050405020304" pitchFamily="18" charset="0"/>
                          <a:cs typeface="Times New Roman" panose="02020603050405020304" pitchFamily="18" charset="0"/>
                        </a:rPr>
                        <a:t>48</a:t>
                      </a:r>
                      <a:endParaRPr lang="en-US" sz="18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2.836</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0,287</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0,000</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dirty="0">
                          <a:solidFill>
                            <a:srgbClr val="000000"/>
                          </a:solidFill>
                          <a:effectLst/>
                          <a:latin typeface="+mn-lt"/>
                          <a:ea typeface="Times New Roman" panose="02020603050405020304" pitchFamily="18" charset="0"/>
                          <a:cs typeface="Times New Roman" panose="02020603050405020304" pitchFamily="18" charset="0"/>
                        </a:rPr>
                        <a:t>0,026</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dirty="0">
                          <a:solidFill>
                            <a:srgbClr val="000000"/>
                          </a:solidFill>
                          <a:effectLst/>
                          <a:latin typeface="+mn-lt"/>
                          <a:ea typeface="Times New Roman" panose="02020603050405020304" pitchFamily="18" charset="0"/>
                          <a:cs typeface="Times New Roman" panose="02020603050405020304" pitchFamily="18" charset="0"/>
                        </a:rPr>
                        <a:t>0,572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a:solidFill>
                            <a:srgbClr val="000000"/>
                          </a:solidFill>
                          <a:effectLst/>
                          <a:latin typeface="+mn-lt"/>
                          <a:ea typeface="Times New Roman" panose="02020603050405020304" pitchFamily="18" charset="0"/>
                          <a:cs typeface="Times New Roman" panose="02020603050405020304" pitchFamily="18" charset="0"/>
                        </a:rPr>
                        <a:t>0,461</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r>
              <a:tr h="310347">
                <a:tc>
                  <a:txBody>
                    <a:bodyPr/>
                    <a:lstStyle/>
                    <a:p>
                      <a:pPr algn="ctr">
                        <a:lnSpc>
                          <a:spcPct val="115000"/>
                        </a:lnSpc>
                        <a:spcAft>
                          <a:spcPts val="0"/>
                        </a:spcAft>
                      </a:pPr>
                      <a:r>
                        <a:rPr lang="pt-BR" sz="1800" b="1" dirty="0">
                          <a:solidFill>
                            <a:schemeClr val="bg1"/>
                          </a:solidFill>
                          <a:effectLst/>
                          <a:latin typeface="+mn-lt"/>
                          <a:ea typeface="Times New Roman" panose="02020603050405020304" pitchFamily="18" charset="0"/>
                          <a:cs typeface="Times New Roman" panose="02020603050405020304" pitchFamily="18" charset="0"/>
                        </a:rPr>
                        <a:t>49</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3.297</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0,347</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0,000</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a:solidFill>
                            <a:srgbClr val="000000"/>
                          </a:solidFill>
                          <a:effectLst/>
                          <a:latin typeface="+mn-lt"/>
                          <a:ea typeface="Times New Roman" panose="02020603050405020304" pitchFamily="18" charset="0"/>
                          <a:cs typeface="Times New Roman" panose="02020603050405020304" pitchFamily="18" charset="0"/>
                        </a:rPr>
                        <a:t>0,067</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dirty="0">
                          <a:solidFill>
                            <a:srgbClr val="000000"/>
                          </a:solidFill>
                          <a:effectLst/>
                          <a:latin typeface="+mn-lt"/>
                          <a:ea typeface="Times New Roman" panose="02020603050405020304" pitchFamily="18" charset="0"/>
                          <a:cs typeface="Times New Roman" panose="02020603050405020304" pitchFamily="18" charset="0"/>
                        </a:rPr>
                        <a:t>0,553</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pt-BR" sz="1800" b="1" dirty="0">
                          <a:solidFill>
                            <a:srgbClr val="000000"/>
                          </a:solidFill>
                          <a:effectLst/>
                          <a:latin typeface="+mn-lt"/>
                          <a:ea typeface="Times New Roman" panose="02020603050405020304" pitchFamily="18" charset="0"/>
                          <a:cs typeface="Times New Roman" panose="02020603050405020304" pitchFamily="18" charset="0"/>
                        </a:rPr>
                        <a:t>0,544</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65786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3729590"/>
          </a:xfrm>
        </p:spPr>
        <p:txBody>
          <a:bodyPr anchor="t" anchorCtr="0">
            <a:noAutofit/>
          </a:bodyPr>
          <a:lstStyle/>
          <a:p>
            <a:r>
              <a:rPr lang="pt-BR" sz="2800" b="1" dirty="0" smtClean="0"/>
              <a:t>1. INTRODUÇÃO</a:t>
            </a:r>
            <a:br>
              <a:rPr lang="pt-BR" sz="2800" b="1" dirty="0" smtClean="0"/>
            </a:br>
            <a:r>
              <a:rPr lang="pt-BR" sz="2800" b="1" dirty="0" smtClean="0"/>
              <a:t/>
            </a:r>
            <a:br>
              <a:rPr lang="pt-BR" sz="2800" b="1" dirty="0" smtClean="0"/>
            </a:br>
            <a:r>
              <a:rPr lang="pt-BR" sz="2800" b="1" dirty="0" smtClean="0"/>
              <a:t>A </a:t>
            </a:r>
            <a:r>
              <a:rPr lang="pt-BR" sz="2800" b="1" dirty="0"/>
              <a:t>política Nacional de Resíduos Sólidos (PNRS) vigente no Brasil, possui entre seus princípios e objetivos a </a:t>
            </a:r>
            <a:r>
              <a:rPr lang="pt-BR" sz="2800" b="1" u="sng" dirty="0">
                <a:effectLst>
                  <a:outerShdw blurRad="38100" dist="38100" dir="2700000" algn="tl">
                    <a:srgbClr val="000000">
                      <a:alpha val="43137"/>
                    </a:srgbClr>
                  </a:outerShdw>
                </a:effectLst>
              </a:rPr>
              <a:t>universalização do acesso </a:t>
            </a:r>
            <a:r>
              <a:rPr lang="pt-BR" sz="2800" b="1" dirty="0"/>
              <a:t>da população, </a:t>
            </a:r>
            <a:r>
              <a:rPr lang="pt-BR" sz="2800" b="1" u="sng" dirty="0">
                <a:effectLst>
                  <a:outerShdw blurRad="38100" dist="38100" dir="2700000" algn="tl">
                    <a:srgbClr val="000000">
                      <a:alpha val="43137"/>
                    </a:srgbClr>
                  </a:outerShdw>
                </a:effectLst>
              </a:rPr>
              <a:t>a integralidade dos serviços</a:t>
            </a:r>
            <a:r>
              <a:rPr lang="pt-BR" sz="2800" b="1" dirty="0"/>
              <a:t>, o </a:t>
            </a:r>
            <a:r>
              <a:rPr lang="pt-BR" sz="2800" b="1" u="sng" dirty="0">
                <a:effectLst>
                  <a:outerShdw blurRad="38100" dist="38100" dir="2700000" algn="tl">
                    <a:srgbClr val="000000">
                      <a:alpha val="43137"/>
                    </a:srgbClr>
                  </a:outerShdw>
                </a:effectLst>
              </a:rPr>
              <a:t>desenvolvimento sustentável </a:t>
            </a:r>
            <a:r>
              <a:rPr lang="pt-BR" sz="2800" b="1" dirty="0"/>
              <a:t>e a </a:t>
            </a:r>
            <a:r>
              <a:rPr lang="pt-BR" sz="2800" b="1" u="sng" dirty="0">
                <a:effectLst>
                  <a:outerShdw blurRad="38100" dist="38100" dir="2700000" algn="tl">
                    <a:srgbClr val="000000">
                      <a:alpha val="43137"/>
                    </a:srgbClr>
                  </a:outerShdw>
                </a:effectLst>
              </a:rPr>
              <a:t>ecoeficiência</a:t>
            </a:r>
            <a:r>
              <a:rPr lang="pt-BR" sz="2800" b="1" dirty="0"/>
              <a:t> mediante o fornecimento, </a:t>
            </a:r>
            <a:r>
              <a:rPr lang="pt-BR" sz="2800" b="1" u="sng" dirty="0">
                <a:effectLst>
                  <a:outerShdw blurRad="38100" dist="38100" dir="2700000" algn="tl">
                    <a:srgbClr val="000000">
                      <a:alpha val="43137"/>
                    </a:srgbClr>
                  </a:outerShdw>
                </a:effectLst>
              </a:rPr>
              <a:t>a preços competitivos, de bens e serviços qualificados</a:t>
            </a:r>
            <a:r>
              <a:rPr lang="pt-BR" sz="2800" b="1" dirty="0"/>
              <a:t> que satisfaçam as necessidades humanas com redução do impacto ambiental e do consumo de recursos naturais a um nível, no mínimo, equivalente à capacidade de sustentação estimada do planeta (BRASIL, 2010). </a:t>
            </a:r>
            <a:endParaRPr lang="en-US" sz="28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516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875606" y="1391325"/>
            <a:ext cx="10246822" cy="646331"/>
          </a:xfrm>
          <a:prstGeom prst="rect">
            <a:avLst/>
          </a:prstGeom>
        </p:spPr>
        <p:txBody>
          <a:bodyPr wrap="square">
            <a:spAutoFit/>
          </a:bodyPr>
          <a:lstStyle/>
          <a:p>
            <a:pPr algn="just">
              <a:spcAft>
                <a:spcPts val="0"/>
              </a:spcAft>
            </a:pPr>
            <a:r>
              <a:rPr lang="pt-BR" dirty="0" smtClean="0">
                <a:latin typeface="Arial" panose="020B0604020202020204" pitchFamily="34" charset="0"/>
                <a:ea typeface="Times New Roman" panose="02020603050405020304" pitchFamily="18" charset="0"/>
                <a:cs typeface="Times New Roman" panose="02020603050405020304" pitchFamily="18" charset="0"/>
              </a:rPr>
              <a:t>Figura 2 </a:t>
            </a:r>
            <a:r>
              <a:rPr lang="pt-BR" dirty="0">
                <a:latin typeface="Arial" panose="020B0604020202020204" pitchFamily="34" charset="0"/>
                <a:ea typeface="Times New Roman" panose="02020603050405020304" pitchFamily="18" charset="0"/>
                <a:cs typeface="Times New Roman" panose="02020603050405020304" pitchFamily="18" charset="0"/>
              </a:rPr>
              <a:t>– Medidas de universalização do acesso aos serviços públicos de resíduos sólidos urbanos e respectiva sustentabilidade econômico-financeira</a:t>
            </a: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magem 10"/>
          <p:cNvPicPr>
            <a:picLocks noChangeAspect="1"/>
          </p:cNvPicPr>
          <p:nvPr/>
        </p:nvPicPr>
        <p:blipFill>
          <a:blip r:embed="rId4"/>
          <a:stretch>
            <a:fillRect/>
          </a:stretch>
        </p:blipFill>
        <p:spPr>
          <a:xfrm>
            <a:off x="1351360" y="2105247"/>
            <a:ext cx="9729726" cy="4592954"/>
          </a:xfrm>
          <a:prstGeom prst="rect">
            <a:avLst/>
          </a:prstGeom>
        </p:spPr>
      </p:pic>
      <p:cxnSp>
        <p:nvCxnSpPr>
          <p:cNvPr id="13" name="Conector reto 12"/>
          <p:cNvCxnSpPr/>
          <p:nvPr/>
        </p:nvCxnSpPr>
        <p:spPr>
          <a:xfrm>
            <a:off x="1185530" y="4582631"/>
            <a:ext cx="9895556" cy="252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flipV="1">
            <a:off x="1173126" y="3275106"/>
            <a:ext cx="9907960" cy="245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Elipse 13"/>
              <p:cNvSpPr/>
              <p:nvPr/>
            </p:nvSpPr>
            <p:spPr>
              <a:xfrm>
                <a:off x="430312" y="2940431"/>
                <a:ext cx="843360" cy="699247"/>
              </a:xfrm>
              <a:prstGeom prst="ellipse">
                <a:avLst/>
              </a:prstGeom>
              <a:ln w="25400">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14:m>
                  <m:oMath xmlns:m="http://schemas.openxmlformats.org/officeDocument/2006/math">
                    <m:acc>
                      <m:accPr>
                        <m:chr m:val="̅"/>
                        <m:ctrlPr>
                          <a:rPr lang="" sz="1400" i="1" smtClean="0">
                            <a:latin typeface="Cambria Math" panose="02040503050406030204" pitchFamily="18" charset="0"/>
                          </a:rPr>
                        </m:ctrlPr>
                      </m:accPr>
                      <m:e>
                        <m:r>
                          <a:rPr lang="pt-BR" sz="1400" b="0" i="1" smtClean="0">
                            <a:latin typeface="Cambria Math" panose="02040503050406030204" pitchFamily="18" charset="0"/>
                          </a:rPr>
                          <m:t>𝑋</m:t>
                        </m:r>
                      </m:e>
                    </m:acc>
                    <m:r>
                      <a:rPr lang="pt-BR" sz="1400" b="0" i="0" smtClean="0">
                        <a:latin typeface="Cambria Math" panose="02040503050406030204" pitchFamily="18" charset="0"/>
                      </a:rPr>
                      <m:t> </m:t>
                    </m:r>
                  </m:oMath>
                </a14:m>
                <a:r>
                  <a:rPr lang="pt-BR" sz="1400" dirty="0" smtClean="0"/>
                  <a:t>= 0.774</a:t>
                </a:r>
                <a:endParaRPr lang="en-US" sz="1400" dirty="0"/>
              </a:p>
            </p:txBody>
          </p:sp>
        </mc:Choice>
        <mc:Fallback xmlns="">
          <p:sp>
            <p:nvSpPr>
              <p:cNvPr id="14" name="Elipse 13"/>
              <p:cNvSpPr>
                <a:spLocks noRot="1" noChangeAspect="1" noMove="1" noResize="1" noEditPoints="1" noAdjustHandles="1" noChangeArrowheads="1" noChangeShapeType="1" noTextEdit="1"/>
              </p:cNvSpPr>
              <p:nvPr/>
            </p:nvSpPr>
            <p:spPr>
              <a:xfrm>
                <a:off x="430312" y="2940431"/>
                <a:ext cx="843360" cy="699247"/>
              </a:xfrm>
              <a:prstGeom prst="ellipse">
                <a:avLst/>
              </a:prstGeom>
              <a:blipFill rotWithShape="0">
                <a:blip r:embed="rId5"/>
                <a:stretch>
                  <a:fillRect/>
                </a:stretch>
              </a:blipFill>
              <a:ln w="254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Elipse 16"/>
              <p:cNvSpPr/>
              <p:nvPr/>
            </p:nvSpPr>
            <p:spPr>
              <a:xfrm>
                <a:off x="403418" y="4222369"/>
                <a:ext cx="843360" cy="699247"/>
              </a:xfrm>
              <a:prstGeom prst="ellipse">
                <a:avLst/>
              </a:prstGeom>
              <a:ln w="254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14:m>
                  <m:oMath xmlns:m="http://schemas.openxmlformats.org/officeDocument/2006/math">
                    <m:acc>
                      <m:accPr>
                        <m:chr m:val="̅"/>
                        <m:ctrlPr>
                          <a:rPr lang="" sz="1400" i="1" smtClean="0">
                            <a:latin typeface="Cambria Math" panose="02040503050406030204" pitchFamily="18" charset="0"/>
                          </a:rPr>
                        </m:ctrlPr>
                      </m:accPr>
                      <m:e>
                        <m:r>
                          <a:rPr lang="pt-BR" sz="1400" b="0" i="1" smtClean="0">
                            <a:latin typeface="Cambria Math" panose="02040503050406030204" pitchFamily="18" charset="0"/>
                          </a:rPr>
                          <m:t>𝑋</m:t>
                        </m:r>
                      </m:e>
                    </m:acc>
                    <m:r>
                      <a:rPr lang="pt-BR" sz="1400" b="0" i="0" smtClean="0">
                        <a:latin typeface="Cambria Math" panose="02040503050406030204" pitchFamily="18" charset="0"/>
                      </a:rPr>
                      <m:t> </m:t>
                    </m:r>
                  </m:oMath>
                </a14:m>
                <a:r>
                  <a:rPr lang="pt-BR" sz="1400" dirty="0" smtClean="0"/>
                  <a:t>= 0.433</a:t>
                </a:r>
                <a:endParaRPr lang="en-US" sz="1400" dirty="0"/>
              </a:p>
            </p:txBody>
          </p:sp>
        </mc:Choice>
        <mc:Fallback xmlns="">
          <p:sp>
            <p:nvSpPr>
              <p:cNvPr id="17" name="Elipse 16"/>
              <p:cNvSpPr>
                <a:spLocks noRot="1" noChangeAspect="1" noMove="1" noResize="1" noEditPoints="1" noAdjustHandles="1" noChangeArrowheads="1" noChangeShapeType="1" noTextEdit="1"/>
              </p:cNvSpPr>
              <p:nvPr/>
            </p:nvSpPr>
            <p:spPr>
              <a:xfrm>
                <a:off x="403418" y="4222369"/>
                <a:ext cx="843360" cy="699247"/>
              </a:xfrm>
              <a:prstGeom prst="ellipse">
                <a:avLst/>
              </a:prstGeom>
              <a:blipFill rotWithShape="0">
                <a:blip r:embed="rId6"/>
                <a:stretch>
                  <a:fillRect/>
                </a:stretch>
              </a:blipFill>
              <a:ln w="25400">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1363201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659476" y="1416815"/>
            <a:ext cx="10246822" cy="4401205"/>
          </a:xfrm>
          <a:prstGeom prst="rect">
            <a:avLst/>
          </a:prstGeom>
        </p:spPr>
        <p:txBody>
          <a:bodyPr wrap="square">
            <a:spAutoFit/>
          </a:bodyPr>
          <a:lstStyle/>
          <a:p>
            <a:pPr marL="457200" indent="-457200">
              <a:buFont typeface="Wingdings" panose="05000000000000000000" pitchFamily="2" charset="2"/>
              <a:buChar char="à"/>
            </a:pPr>
            <a:r>
              <a:rPr lang="pt-BR" sz="2800" u="sng" dirty="0" smtClean="0">
                <a:effectLst>
                  <a:outerShdw blurRad="38100" dist="38100" dir="2700000" algn="tl">
                    <a:srgbClr val="000000">
                      <a:alpha val="43137"/>
                    </a:srgbClr>
                  </a:outerShdw>
                </a:effectLst>
              </a:rPr>
              <a:t>Universalização </a:t>
            </a:r>
            <a:r>
              <a:rPr lang="pt-BR" sz="2800" u="sng" dirty="0">
                <a:effectLst>
                  <a:outerShdw blurRad="38100" dist="38100" dir="2700000" algn="tl">
                    <a:srgbClr val="000000">
                      <a:alpha val="43137"/>
                    </a:srgbClr>
                  </a:outerShdw>
                </a:effectLst>
              </a:rPr>
              <a:t>do acesso </a:t>
            </a:r>
            <a:r>
              <a:rPr lang="pt-BR" sz="2800" dirty="0"/>
              <a:t>aos serviços pelos cidadãos </a:t>
            </a:r>
            <a:r>
              <a:rPr lang="pt-BR" sz="2800" dirty="0" smtClean="0"/>
              <a:t>usuários:  </a:t>
            </a:r>
            <a:r>
              <a:rPr lang="pt-BR" sz="2800" dirty="0"/>
              <a:t>04 municípios (8,2%) são eficientes, comparativamente entre os 49 municípios </a:t>
            </a:r>
            <a:r>
              <a:rPr lang="pt-BR" sz="2800" dirty="0" smtClean="0"/>
              <a:t>avaliados</a:t>
            </a:r>
          </a:p>
          <a:p>
            <a:pPr marL="457200" indent="-457200">
              <a:buFont typeface="Wingdings" panose="05000000000000000000" pitchFamily="2" charset="2"/>
              <a:buChar char="à"/>
            </a:pPr>
            <a:r>
              <a:rPr lang="pt-BR" sz="2800" dirty="0" smtClean="0"/>
              <a:t>Outros </a:t>
            </a:r>
            <a:r>
              <a:rPr lang="pt-BR" sz="2800" dirty="0"/>
              <a:t>09 municípios (18,3%) apresentaram medidas próximas a 1,00 com valor superior a 0,900. A maior ineficiência da amostra foi de 0,553, enquanto o resultado médio foi de 77,4</a:t>
            </a:r>
            <a:r>
              <a:rPr lang="pt-BR" sz="2800" dirty="0" smtClean="0"/>
              <a:t>%</a:t>
            </a:r>
          </a:p>
          <a:p>
            <a:pPr marL="457200" indent="-457200">
              <a:buFont typeface="Wingdings" panose="05000000000000000000" pitchFamily="2" charset="2"/>
              <a:buChar char="à"/>
            </a:pPr>
            <a:endParaRPr lang="pt-BR" sz="2800" dirty="0" smtClean="0"/>
          </a:p>
          <a:p>
            <a:pPr marL="457200" indent="-457200">
              <a:buFont typeface="Wingdings" panose="05000000000000000000" pitchFamily="2" charset="2"/>
              <a:buChar char="à"/>
            </a:pPr>
            <a:r>
              <a:rPr lang="pt-BR" sz="2800" dirty="0"/>
              <a:t>Verifica-se avanços consideráveis relacionados a universalização do acesso a partir da consolidação da PNRS, entretanto o destaque fica apenas com a coleta de RDO e </a:t>
            </a:r>
            <a:r>
              <a:rPr lang="pt-BR" sz="2800" dirty="0" smtClean="0"/>
              <a:t>RPU</a:t>
            </a:r>
            <a:endParaRPr lang="en-US" sz="2800" dirty="0"/>
          </a:p>
        </p:txBody>
      </p:sp>
    </p:spTree>
    <p:extLst>
      <p:ext uri="{BB962C8B-B14F-4D97-AF65-F5344CB8AC3E}">
        <p14:creationId xmlns:p14="http://schemas.microsoft.com/office/powerpoint/2010/main" val="2490686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659476" y="1416815"/>
            <a:ext cx="10246822" cy="5293757"/>
          </a:xfrm>
          <a:prstGeom prst="rect">
            <a:avLst/>
          </a:prstGeom>
        </p:spPr>
        <p:txBody>
          <a:bodyPr wrap="square">
            <a:spAutoFit/>
          </a:bodyPr>
          <a:lstStyle/>
          <a:p>
            <a:pPr marL="457200" indent="-457200">
              <a:buFont typeface="Wingdings" panose="05000000000000000000" pitchFamily="2" charset="2"/>
              <a:buChar char="à"/>
            </a:pPr>
            <a:r>
              <a:rPr lang="pt-BR" sz="2600" u="sng" dirty="0" smtClean="0">
                <a:effectLst>
                  <a:outerShdw blurRad="38100" dist="38100" dir="2700000" algn="tl">
                    <a:srgbClr val="000000">
                      <a:alpha val="43137"/>
                    </a:srgbClr>
                  </a:outerShdw>
                </a:effectLst>
              </a:rPr>
              <a:t>Coleta </a:t>
            </a:r>
            <a:r>
              <a:rPr lang="pt-BR" sz="2600" u="sng" dirty="0">
                <a:effectLst>
                  <a:outerShdw blurRad="38100" dist="38100" dir="2700000" algn="tl">
                    <a:srgbClr val="000000">
                      <a:alpha val="43137"/>
                    </a:srgbClr>
                  </a:outerShdw>
                </a:effectLst>
              </a:rPr>
              <a:t>seletiva </a:t>
            </a:r>
            <a:r>
              <a:rPr lang="pt-BR" sz="2600" dirty="0"/>
              <a:t>nos </a:t>
            </a:r>
            <a:r>
              <a:rPr lang="pt-BR" sz="2600" dirty="0" smtClean="0"/>
              <a:t>município: a </a:t>
            </a:r>
            <a:r>
              <a:rPr lang="pt-BR" sz="2600" dirty="0"/>
              <a:t>existência e recuperação de massa segregada (papel/papelão; plásticos; metais; outros) e a recolhida via coleta seletiva específica estão muito aquém nos municípios </a:t>
            </a:r>
            <a:r>
              <a:rPr lang="pt-BR" sz="2600" dirty="0" smtClean="0"/>
              <a:t>avaliados</a:t>
            </a:r>
          </a:p>
          <a:p>
            <a:pPr marL="457200" indent="-457200">
              <a:buFont typeface="Wingdings" panose="05000000000000000000" pitchFamily="2" charset="2"/>
              <a:buChar char="à"/>
            </a:pPr>
            <a:r>
              <a:rPr lang="pt-BR" sz="2600" dirty="0" smtClean="0"/>
              <a:t>As </a:t>
            </a:r>
            <a:r>
              <a:rPr lang="pt-BR" sz="2600" dirty="0"/>
              <a:t>ações apresentaram níveis médios de apenas 19,7%, sendo que 24 (49,0%) do total de 49 municípios não realizavam </a:t>
            </a:r>
            <a:r>
              <a:rPr lang="pt-BR" sz="2600" dirty="0" smtClean="0"/>
              <a:t>nenhuma </a:t>
            </a:r>
            <a:r>
              <a:rPr lang="pt-BR" sz="2600" dirty="0"/>
              <a:t>atividade relacionada no período </a:t>
            </a:r>
            <a:r>
              <a:rPr lang="pt-BR" sz="2600" dirty="0" smtClean="0"/>
              <a:t>avaliado</a:t>
            </a:r>
          </a:p>
          <a:p>
            <a:pPr marL="457200" indent="-457200">
              <a:buFont typeface="Wingdings" panose="05000000000000000000" pitchFamily="2" charset="2"/>
              <a:buChar char="à"/>
            </a:pPr>
            <a:endParaRPr lang="pt-BR" sz="2600" dirty="0" smtClean="0"/>
          </a:p>
          <a:p>
            <a:pPr marL="457200" indent="-457200">
              <a:buFont typeface="Wingdings" panose="05000000000000000000" pitchFamily="2" charset="2"/>
              <a:buChar char="à"/>
            </a:pPr>
            <a:r>
              <a:rPr lang="pt-BR" sz="2600" u="sng" dirty="0" smtClean="0">
                <a:effectLst>
                  <a:outerShdw blurRad="38100" dist="38100" dir="2700000" algn="tl">
                    <a:srgbClr val="000000">
                      <a:alpha val="43137"/>
                    </a:srgbClr>
                  </a:outerShdw>
                </a:effectLst>
              </a:rPr>
              <a:t>Atividades </a:t>
            </a:r>
            <a:r>
              <a:rPr lang="pt-BR" sz="2600" u="sng" dirty="0">
                <a:effectLst>
                  <a:outerShdw blurRad="38100" dist="38100" dir="2700000" algn="tl">
                    <a:srgbClr val="000000">
                      <a:alpha val="43137"/>
                    </a:srgbClr>
                  </a:outerShdw>
                </a:effectLst>
              </a:rPr>
              <a:t>de limpeza urbana </a:t>
            </a:r>
            <a:r>
              <a:rPr lang="pt-BR" sz="2600" dirty="0"/>
              <a:t>(varrição e capina) no </a:t>
            </a:r>
            <a:r>
              <a:rPr lang="pt-BR" sz="2600" dirty="0" smtClean="0"/>
              <a:t>município: Todos </a:t>
            </a:r>
            <a:r>
              <a:rPr lang="pt-BR" sz="2600" dirty="0"/>
              <a:t>os 49 municípios desenvolvem alguma atividade, mesmo que isoladamente e tempestiva, e nesse caso correspondem a aproximadamente 43,5% das necessidades mínimas preconizadas na </a:t>
            </a:r>
            <a:r>
              <a:rPr lang="pt-BR" sz="2600" dirty="0" smtClean="0"/>
              <a:t>PNRS</a:t>
            </a:r>
            <a:endParaRPr lang="en-US" sz="2600" dirty="0"/>
          </a:p>
          <a:p>
            <a:pPr marL="457200" indent="-457200">
              <a:buFont typeface="Wingdings" panose="05000000000000000000" pitchFamily="2" charset="2"/>
              <a:buChar char="à"/>
            </a:pPr>
            <a:endParaRPr lang="en-US" sz="2600" dirty="0"/>
          </a:p>
        </p:txBody>
      </p:sp>
    </p:spTree>
    <p:extLst>
      <p:ext uri="{BB962C8B-B14F-4D97-AF65-F5344CB8AC3E}">
        <p14:creationId xmlns:p14="http://schemas.microsoft.com/office/powerpoint/2010/main" val="271742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659476" y="1416815"/>
            <a:ext cx="10246822" cy="3939540"/>
          </a:xfrm>
          <a:prstGeom prst="rect">
            <a:avLst/>
          </a:prstGeom>
        </p:spPr>
        <p:txBody>
          <a:bodyPr wrap="square">
            <a:spAutoFit/>
          </a:bodyPr>
          <a:lstStyle/>
          <a:p>
            <a:pPr marL="457200" indent="-457200">
              <a:buFont typeface="Wingdings" panose="05000000000000000000" pitchFamily="2" charset="2"/>
              <a:buChar char="à"/>
            </a:pPr>
            <a:r>
              <a:rPr lang="pt-BR" sz="2800" u="sng" dirty="0" smtClean="0">
                <a:effectLst>
                  <a:outerShdw blurRad="38100" dist="38100" dir="2700000" algn="tl">
                    <a:srgbClr val="000000">
                      <a:alpha val="43137"/>
                    </a:srgbClr>
                  </a:outerShdw>
                </a:effectLst>
              </a:rPr>
              <a:t>Sustentabilidade econômico-financeira</a:t>
            </a:r>
            <a:r>
              <a:rPr lang="pt-BR" sz="2800" dirty="0" smtClean="0"/>
              <a:t>: nenhum </a:t>
            </a:r>
            <a:r>
              <a:rPr lang="pt-BR" sz="2800" dirty="0"/>
              <a:t>dos municípios avaliados alcançou um nível de eficiência (</a:t>
            </a:r>
            <a:r>
              <a:rPr lang="pt-BR" sz="2800" dirty="0" smtClean="0"/>
              <a:t>1,000)</a:t>
            </a:r>
          </a:p>
          <a:p>
            <a:pPr marL="457200" indent="-457200">
              <a:buFont typeface="Wingdings" panose="05000000000000000000" pitchFamily="2" charset="2"/>
              <a:buChar char="à"/>
            </a:pPr>
            <a:r>
              <a:rPr lang="pt-BR" sz="2800" dirty="0" smtClean="0"/>
              <a:t>O </a:t>
            </a:r>
            <a:r>
              <a:rPr lang="pt-BR" sz="2800" dirty="0"/>
              <a:t>resultado médio da sustentabilidade econômico-financeira foi de 43,3%, muito aquém das necessidades de prestação eficiente, o que significa desembolso de recursos financeiros de outras áreas, como saúde, educação e infraestrutura. Ademais, apenas 11 </a:t>
            </a:r>
            <a:r>
              <a:rPr lang="pt-BR" sz="2800" dirty="0" smtClean="0"/>
              <a:t>municípios </a:t>
            </a:r>
            <a:r>
              <a:rPr lang="pt-BR" sz="2800" dirty="0"/>
              <a:t>(22,45%) da amostra apresentaram níveis superiores a 0,500 (50,0</a:t>
            </a:r>
            <a:r>
              <a:rPr lang="pt-BR" sz="2800" dirty="0" smtClean="0"/>
              <a:t>%)</a:t>
            </a:r>
            <a:endParaRPr lang="en-US" sz="2800" dirty="0"/>
          </a:p>
          <a:p>
            <a:pPr marL="457200" indent="-457200">
              <a:buFont typeface="Wingdings" panose="05000000000000000000" pitchFamily="2" charset="2"/>
              <a:buChar char="à"/>
            </a:pPr>
            <a:endParaRPr lang="en-US" sz="2600" dirty="0"/>
          </a:p>
        </p:txBody>
      </p:sp>
    </p:spTree>
    <p:extLst>
      <p:ext uri="{BB962C8B-B14F-4D97-AF65-F5344CB8AC3E}">
        <p14:creationId xmlns:p14="http://schemas.microsoft.com/office/powerpoint/2010/main" val="343667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69851" y="1409543"/>
            <a:ext cx="10898372" cy="4468551"/>
          </a:xfrm>
        </p:spPr>
        <p:txBody>
          <a:bodyPr anchor="t" anchorCtr="0">
            <a:noAutofit/>
          </a:bodyPr>
          <a:lstStyle/>
          <a:p>
            <a:r>
              <a:rPr lang="pt-BR" sz="2800" b="1" dirty="0" smtClean="0"/>
              <a:t>5. CONCLUSÃO</a:t>
            </a:r>
            <a:r>
              <a:rPr lang="en-US" sz="2800" b="1" dirty="0"/>
              <a:t/>
            </a:r>
            <a:br>
              <a:rPr lang="en-US" sz="2800" b="1" dirty="0"/>
            </a:br>
            <a:r>
              <a:rPr lang="pt-BR" sz="2800" b="1" dirty="0"/>
              <a:t> </a:t>
            </a:r>
            <a:r>
              <a:rPr lang="en-US" sz="2800" b="1" dirty="0"/>
              <a:t/>
            </a:r>
            <a:br>
              <a:rPr lang="en-US" sz="2800" b="1" dirty="0"/>
            </a:br>
            <a:r>
              <a:rPr lang="" sz="2800" b="1" dirty="0" smtClean="0">
                <a:sym typeface="Wingdings" panose="05000000000000000000" pitchFamily="2" charset="2"/>
              </a:rPr>
              <a:t> </a:t>
            </a:r>
            <a:r>
              <a:rPr lang="pt-BR" sz="2800" b="1" dirty="0"/>
              <a:t>A avaliação realizada permitiu </a:t>
            </a:r>
            <a:r>
              <a:rPr lang="pt-BR" sz="2800" b="1" dirty="0" smtClean="0"/>
              <a:t>verificar, a consolidação da PNRS, especificamente para prestação de serviços de coleta </a:t>
            </a:r>
            <a:r>
              <a:rPr lang="pt-BR" sz="2800" b="1" dirty="0"/>
              <a:t>de resíduos (RDO e RPU</a:t>
            </a:r>
            <a:r>
              <a:rPr lang="pt-BR" sz="2800" b="1" dirty="0" smtClean="0"/>
              <a:t>)</a:t>
            </a:r>
            <a:br>
              <a:rPr lang="pt-BR" sz="2800" b="1" dirty="0" smtClean="0"/>
            </a:br>
            <a:r>
              <a:rPr lang="pt-BR" sz="2800" b="1" dirty="0" smtClean="0"/>
              <a:t/>
            </a:r>
            <a:br>
              <a:rPr lang="pt-BR" sz="2800" b="1" dirty="0" smtClean="0"/>
            </a:br>
            <a:r>
              <a:rPr lang="" sz="2800" b="1" dirty="0" smtClean="0">
                <a:sym typeface="Wingdings" panose="05000000000000000000" pitchFamily="2" charset="2"/>
              </a:rPr>
              <a:t> A</a:t>
            </a:r>
            <a:r>
              <a:rPr lang="pt-BR" sz="2800" b="1" dirty="0" smtClean="0"/>
              <a:t>s </a:t>
            </a:r>
            <a:r>
              <a:rPr lang="pt-BR" sz="2800" b="1" dirty="0"/>
              <a:t>ações de limpeza urbana e coleta seletiva estão muito aquém das necessidades de universalização do acesso aos respectivos serviços pelos cidadãos </a:t>
            </a:r>
            <a:r>
              <a:rPr lang="pt-BR" sz="2800" b="1" dirty="0" smtClean="0"/>
              <a:t>usuários</a:t>
            </a:r>
            <a:br>
              <a:rPr lang="pt-BR" sz="2800" b="1" dirty="0" smtClean="0"/>
            </a:br>
            <a:r>
              <a:rPr lang="pt-BR" sz="2800" b="1" dirty="0" smtClean="0"/>
              <a:t/>
            </a:r>
            <a:br>
              <a:rPr lang="pt-BR" sz="2800" b="1" dirty="0" smtClean="0"/>
            </a:br>
            <a:r>
              <a:rPr lang="" sz="2800" b="1" dirty="0" smtClean="0">
                <a:sym typeface="Wingdings" panose="05000000000000000000" pitchFamily="2" charset="2"/>
              </a:rPr>
              <a:t> </a:t>
            </a:r>
            <a:r>
              <a:rPr lang="pt-BR" sz="2800" b="1" dirty="0" smtClean="0"/>
              <a:t>A </a:t>
            </a:r>
            <a:r>
              <a:rPr lang="pt-BR" sz="2800" b="1" dirty="0"/>
              <a:t>mais deficiente é a coleta seletiva, cuja ações organizadas são desenvolvidas em aproximadamente 49% dos municípios menores de 5.000 habitantes no estado de Santa </a:t>
            </a:r>
            <a:r>
              <a:rPr lang="pt-BR" sz="2800" b="1" dirty="0" smtClean="0"/>
              <a:t>Catarina</a:t>
            </a: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endParaRPr lang="en-US" sz="28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682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80484" y="1650486"/>
            <a:ext cx="10898372" cy="4468551"/>
          </a:xfrm>
        </p:spPr>
        <p:txBody>
          <a:bodyPr anchor="t" anchorCtr="0">
            <a:noAutofit/>
          </a:bodyPr>
          <a:lstStyle/>
          <a:p>
            <a:r>
              <a:rPr lang="pt-BR" sz="2800" b="1" dirty="0" smtClean="0"/>
              <a:t>5. CONCLUSÃO</a:t>
            </a:r>
            <a:r>
              <a:rPr lang="en-US" sz="2800" b="1" dirty="0"/>
              <a:t/>
            </a:r>
            <a:br>
              <a:rPr lang="en-US" sz="2800" b="1" dirty="0"/>
            </a:br>
            <a:r>
              <a:rPr lang="pt-BR" sz="2800" b="1" dirty="0"/>
              <a:t> </a:t>
            </a:r>
            <a:r>
              <a:rPr lang="en-US" sz="2800" b="1" dirty="0"/>
              <a:t/>
            </a:r>
            <a:br>
              <a:rPr lang="en-US" sz="2800" b="1" dirty="0"/>
            </a:br>
            <a:r>
              <a:rPr lang="" sz="2800" b="1" dirty="0" smtClean="0">
                <a:sym typeface="Wingdings" panose="05000000000000000000" pitchFamily="2" charset="2"/>
              </a:rPr>
              <a:t> </a:t>
            </a:r>
            <a:r>
              <a:rPr lang="pt-BR" sz="2800" b="1" dirty="0" smtClean="0"/>
              <a:t>A </a:t>
            </a:r>
            <a:r>
              <a:rPr lang="pt-BR" sz="2800" b="1" dirty="0"/>
              <a:t>abordagem DEA utilizada no estudo permitiu determinar a eficiência do acesso aos serviços de resíduos sólidos e sua respectiva sustentabilidade econômico-financeira em diferentes municípios e pode ser adotada de diversas </a:t>
            </a:r>
            <a:r>
              <a:rPr lang="pt-BR" sz="2800" b="1" dirty="0" smtClean="0"/>
              <a:t>formas.</a:t>
            </a:r>
            <a:r>
              <a:rPr lang="pt-BR" sz="2800" b="1" dirty="0"/>
              <a:t/>
            </a:r>
            <a:br>
              <a:rPr lang="pt-BR" sz="2800" b="1" dirty="0"/>
            </a:br>
            <a:r>
              <a:rPr lang="pt-BR" sz="2800" b="1" dirty="0" smtClean="0"/>
              <a:t/>
            </a:r>
            <a:br>
              <a:rPr lang="pt-BR" sz="2800" b="1" dirty="0" smtClean="0"/>
            </a:br>
            <a:r>
              <a:rPr lang="" sz="2800" b="1" dirty="0" smtClean="0">
                <a:sym typeface="Wingdings" panose="05000000000000000000" pitchFamily="2" charset="2"/>
              </a:rPr>
              <a:t> </a:t>
            </a:r>
            <a:r>
              <a:rPr lang="pt-BR" sz="2800" b="1" dirty="0" smtClean="0"/>
              <a:t>Considerando-se </a:t>
            </a:r>
            <a:r>
              <a:rPr lang="pt-BR" sz="2800" b="1" dirty="0"/>
              <a:t>que esta pesquisa contemplou em sua avaliação parte dos municípios catarinenses, o modelo proposto pode ter sua aplicação estendida aos demais municípios brasileiros que apresentarem indicadores necessários à validação do estudo, e também incluir outros indicadores de desempenho.</a:t>
            </a: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r>
              <a:rPr lang="en-US" sz="2800" b="1" dirty="0"/>
              <a:t/>
            </a:r>
            <a:br>
              <a:rPr lang="en-US" sz="2800" b="1" dirty="0"/>
            </a:br>
            <a:endParaRPr lang="en-US" sz="28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5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80484" y="1453784"/>
            <a:ext cx="10898372" cy="4468551"/>
          </a:xfrm>
        </p:spPr>
        <p:txBody>
          <a:bodyPr anchor="t" anchorCtr="0">
            <a:noAutofit/>
          </a:bodyPr>
          <a:lstStyle/>
          <a:p>
            <a:r>
              <a:rPr lang="pt-BR" sz="2800" b="1" dirty="0" smtClean="0"/>
              <a:t>6. REFERÊNCIAS</a:t>
            </a:r>
            <a:r>
              <a:rPr lang="en-US" sz="1400" dirty="0"/>
              <a:t/>
            </a:r>
            <a:br>
              <a:rPr lang="en-US" sz="1400" dirty="0"/>
            </a:br>
            <a:r>
              <a:rPr lang="pt-BR" sz="1400" dirty="0"/>
              <a:t> </a:t>
            </a:r>
            <a:r>
              <a:rPr lang="en-US" sz="1400" dirty="0"/>
              <a:t/>
            </a:r>
            <a:br>
              <a:rPr lang="en-US" sz="1400" dirty="0"/>
            </a:br>
            <a:r>
              <a:rPr lang="pt-BR" sz="1400" dirty="0"/>
              <a:t>ABRELPE - ASSOCIAÇÃO   BRASILEIRA   DE EMPRESAS   DE   LIMPEZA   PÚBLICA E RESÍDUOS ESPECIAIS (2015).  Panorama dos   resíduos   sólidos   no Brasil 2015. São Paulo, 2015. 92 p.</a:t>
            </a:r>
            <a:r>
              <a:rPr lang="en-US" sz="1400" dirty="0"/>
              <a:t/>
            </a:r>
            <a:br>
              <a:rPr lang="en-US" sz="1400" dirty="0"/>
            </a:br>
            <a:r>
              <a:rPr lang="pt-BR" sz="1400" dirty="0"/>
              <a:t>ASSOCIAÇÂO BRASILEIRA DE NORMAS TÉCNICAS. Resíduos Sólidos – classificação. NBR-10.004. Rio de Janeiro: ABNT, 2004.</a:t>
            </a:r>
            <a:r>
              <a:rPr lang="en-US" sz="1400" dirty="0"/>
              <a:t/>
            </a:r>
            <a:br>
              <a:rPr lang="en-US" sz="1400" dirty="0"/>
            </a:br>
            <a:r>
              <a:rPr lang="en-US" sz="1400" dirty="0"/>
              <a:t>BANKER, R.D.; CHARNES, A.; COOPER, W.W. (1984). </a:t>
            </a:r>
            <a:r>
              <a:rPr lang="pt-BR" sz="1400" dirty="0"/>
              <a:t>Some </a:t>
            </a:r>
            <a:r>
              <a:rPr lang="pt-BR" sz="1400" dirty="0" err="1"/>
              <a:t>Models</a:t>
            </a:r>
            <a:r>
              <a:rPr lang="pt-BR" sz="1400" dirty="0"/>
              <a:t> for </a:t>
            </a:r>
            <a:r>
              <a:rPr lang="pt-BR" sz="1400" dirty="0" err="1" smtClean="0"/>
              <a:t>Estimating</a:t>
            </a:r>
            <a:r>
              <a:rPr lang="pt-BR" sz="1400" dirty="0" smtClean="0"/>
              <a:t> </a:t>
            </a:r>
            <a:r>
              <a:rPr lang="pt-BR" sz="1400" dirty="0" err="1" smtClean="0"/>
              <a:t>Technical</a:t>
            </a:r>
            <a:r>
              <a:rPr lang="pt-BR" sz="1400" dirty="0" smtClean="0"/>
              <a:t> </a:t>
            </a:r>
            <a:r>
              <a:rPr lang="pt-BR" sz="1400" dirty="0" err="1" smtClean="0"/>
              <a:t>and</a:t>
            </a:r>
            <a:r>
              <a:rPr lang="pt-BR" sz="1400" dirty="0" smtClean="0"/>
              <a:t> </a:t>
            </a:r>
            <a:r>
              <a:rPr lang="pt-BR" sz="1400" dirty="0" err="1" smtClean="0"/>
              <a:t>Scale</a:t>
            </a:r>
            <a:r>
              <a:rPr lang="pt-BR" sz="1400" dirty="0" smtClean="0"/>
              <a:t> </a:t>
            </a:r>
            <a:r>
              <a:rPr lang="pt-BR" sz="1400" dirty="0" err="1" smtClean="0"/>
              <a:t>Inefficiencies</a:t>
            </a:r>
            <a:r>
              <a:rPr lang="pt-BR" sz="1400" dirty="0" smtClean="0"/>
              <a:t> </a:t>
            </a:r>
            <a:r>
              <a:rPr lang="pt-BR" sz="1400" dirty="0"/>
              <a:t>in Data </a:t>
            </a:r>
            <a:r>
              <a:rPr lang="pt-BR" sz="1400" dirty="0" err="1" smtClean="0"/>
              <a:t>Envelopment</a:t>
            </a:r>
            <a:r>
              <a:rPr lang="pt-BR" sz="1400" dirty="0" smtClean="0"/>
              <a:t> </a:t>
            </a:r>
            <a:r>
              <a:rPr lang="pt-BR" sz="1400" dirty="0" err="1" smtClean="0"/>
              <a:t>Analysis</a:t>
            </a:r>
            <a:r>
              <a:rPr lang="pt-BR" sz="1400" dirty="0"/>
              <a:t>. Management Science. v. 30, n. 9, p. 1078-1092, 1984.</a:t>
            </a:r>
            <a:r>
              <a:rPr lang="en-US" sz="1400" dirty="0"/>
              <a:t/>
            </a:r>
            <a:br>
              <a:rPr lang="en-US" sz="1400" dirty="0"/>
            </a:br>
            <a:r>
              <a:rPr lang="pt-BR" sz="1400" dirty="0"/>
              <a:t>BENSUSAN, N. 2006. Conservação da biodiversidade em áreas protegidas. Rio de Janeiro, Editora FGV, 2006. 176 p.</a:t>
            </a:r>
            <a:r>
              <a:rPr lang="en-US" sz="1400" dirty="0"/>
              <a:t/>
            </a:r>
            <a:br>
              <a:rPr lang="en-US" sz="1400" dirty="0"/>
            </a:br>
            <a:r>
              <a:rPr lang="pt-BR" sz="1400" dirty="0"/>
              <a:t>BRASIL. (2007). Lei nº 11.445, de 5 de janeiro de 2007. Estabelece diretrizes nacionais para o saneamento básico. </a:t>
            </a:r>
            <a:r>
              <a:rPr lang="en-US" sz="1400" dirty="0" err="1"/>
              <a:t>Diário</a:t>
            </a:r>
            <a:r>
              <a:rPr lang="en-US" sz="1400" dirty="0"/>
              <a:t> </a:t>
            </a:r>
            <a:r>
              <a:rPr lang="en-US" sz="1400" dirty="0" err="1"/>
              <a:t>Oficial</a:t>
            </a:r>
            <a:r>
              <a:rPr lang="en-US" sz="1400" dirty="0"/>
              <a:t> da </a:t>
            </a:r>
            <a:r>
              <a:rPr lang="en-US" sz="1400" dirty="0" err="1"/>
              <a:t>União</a:t>
            </a:r>
            <a:r>
              <a:rPr lang="en-US" sz="1400" dirty="0"/>
              <a:t>, Brasília, DF.</a:t>
            </a:r>
            <a:br>
              <a:rPr lang="en-US" sz="1400" dirty="0"/>
            </a:br>
            <a:r>
              <a:rPr lang="pt-BR" sz="1400" dirty="0"/>
              <a:t>BRASIL. (2010) Lei Federal nº 12.305/2010. Dispõe sobre a Política Nacional de Resíduos Sólidos. Diário Oficial da União. Brasília, DF.</a:t>
            </a:r>
            <a:r>
              <a:rPr lang="en-US" sz="1400" dirty="0"/>
              <a:t/>
            </a:r>
            <a:br>
              <a:rPr lang="en-US" sz="1400" dirty="0"/>
            </a:br>
            <a:r>
              <a:rPr lang="pt-BR" sz="1400" dirty="0"/>
              <a:t>BRASIL. Instituto Brasileiro de Geografia e Estatística (IBGE). População por município. Censo, 2010. Rio de Janeiro, 2010. Disponível em: &lt;www.ibge.gov.br&gt;.</a:t>
            </a:r>
            <a:r>
              <a:rPr lang="en-US" sz="1400" dirty="0"/>
              <a:t/>
            </a:r>
            <a:br>
              <a:rPr lang="en-US" sz="1400" dirty="0"/>
            </a:br>
            <a:r>
              <a:rPr lang="pt-BR" sz="1400" dirty="0"/>
              <a:t>BRINGHENTI, J.R. 2004. Coleta Seletiva de resíduos sólidos urbanos: aspectos operacionais e da participação da população. São Paulo, SP. Tese de Doutorado. Faculdade de Saúde Pública/USP, 236 p.</a:t>
            </a:r>
            <a:r>
              <a:rPr lang="en-US" sz="1400" dirty="0"/>
              <a:t/>
            </a:r>
            <a:br>
              <a:rPr lang="en-US" sz="1400" dirty="0"/>
            </a:br>
            <a:r>
              <a:rPr lang="en-US" sz="1400" dirty="0"/>
              <a:t>CHARNES, A. COOPER, W. W. RHODES, E.; Measuring the efficiency of decision making units. </a:t>
            </a:r>
            <a:r>
              <a:rPr lang="pt-BR" sz="1400" dirty="0" err="1"/>
              <a:t>European</a:t>
            </a:r>
            <a:r>
              <a:rPr lang="pt-BR" sz="1400" dirty="0"/>
              <a:t> </a:t>
            </a:r>
            <a:r>
              <a:rPr lang="pt-BR" sz="1400" dirty="0" err="1"/>
              <a:t>journal</a:t>
            </a:r>
            <a:r>
              <a:rPr lang="pt-BR" sz="1400" dirty="0"/>
              <a:t> </a:t>
            </a:r>
            <a:r>
              <a:rPr lang="pt-BR" sz="1400" dirty="0" err="1"/>
              <a:t>of</a:t>
            </a:r>
            <a:r>
              <a:rPr lang="pt-BR" sz="1400" dirty="0"/>
              <a:t> </a:t>
            </a:r>
            <a:r>
              <a:rPr lang="pt-BR" sz="1400" dirty="0" err="1"/>
              <a:t>operational</a:t>
            </a:r>
            <a:r>
              <a:rPr lang="pt-BR" sz="1400" dirty="0"/>
              <a:t> </a:t>
            </a:r>
            <a:r>
              <a:rPr lang="pt-BR" sz="1400" dirty="0" err="1"/>
              <a:t>research</a:t>
            </a:r>
            <a:r>
              <a:rPr lang="pt-BR" sz="1400" dirty="0"/>
              <a:t>, 2(4): 429 - 444.</a:t>
            </a:r>
            <a:r>
              <a:rPr lang="en-US" sz="1400" dirty="0"/>
              <a:t/>
            </a:r>
            <a:br>
              <a:rPr lang="en-US" sz="1400" dirty="0"/>
            </a:br>
            <a:r>
              <a:rPr lang="en-US" sz="1400" dirty="0"/>
              <a:t>CHARNES, A.; COOPER, W.W.; GOLANY, B.; SEIFORD, L. (1985). </a:t>
            </a:r>
            <a:r>
              <a:rPr lang="pt-BR" sz="1400" dirty="0"/>
              <a:t>“</a:t>
            </a:r>
            <a:r>
              <a:rPr lang="pt-BR" sz="1400" dirty="0" err="1"/>
              <a:t>Foundations</a:t>
            </a:r>
            <a:r>
              <a:rPr lang="pt-BR" sz="1400" dirty="0"/>
              <a:t> </a:t>
            </a:r>
            <a:r>
              <a:rPr lang="pt-BR" sz="1400" dirty="0" err="1"/>
              <a:t>of</a:t>
            </a:r>
            <a:r>
              <a:rPr lang="pt-BR" sz="1400" dirty="0"/>
              <a:t> Data </a:t>
            </a:r>
            <a:r>
              <a:rPr lang="pt-BR" sz="1400" dirty="0" err="1"/>
              <a:t>Envelopment</a:t>
            </a:r>
            <a:r>
              <a:rPr lang="pt-BR" sz="1400" dirty="0"/>
              <a:t> </a:t>
            </a:r>
            <a:r>
              <a:rPr lang="pt-BR" sz="1400" dirty="0" err="1"/>
              <a:t>Analysis</a:t>
            </a:r>
            <a:r>
              <a:rPr lang="pt-BR" sz="1400" dirty="0"/>
              <a:t> for Pareto-Koopmans </a:t>
            </a:r>
            <a:r>
              <a:rPr lang="pt-BR" sz="1400" dirty="0" err="1"/>
              <a:t>Efficient</a:t>
            </a:r>
            <a:r>
              <a:rPr lang="pt-BR" sz="1400" dirty="0"/>
              <a:t> </a:t>
            </a:r>
            <a:r>
              <a:rPr lang="pt-BR" sz="1400" dirty="0" err="1"/>
              <a:t>Empirical</a:t>
            </a:r>
            <a:r>
              <a:rPr lang="pt-BR" sz="1400" dirty="0"/>
              <a:t> </a:t>
            </a:r>
            <a:r>
              <a:rPr lang="pt-BR" sz="1400" dirty="0" err="1"/>
              <a:t>Production</a:t>
            </a:r>
            <a:r>
              <a:rPr lang="pt-BR" sz="1400" dirty="0"/>
              <a:t> </a:t>
            </a:r>
            <a:r>
              <a:rPr lang="pt-BR" sz="1400" dirty="0" err="1"/>
              <a:t>Functions</a:t>
            </a:r>
            <a:r>
              <a:rPr lang="pt-BR" sz="1400" dirty="0"/>
              <a:t>”. </a:t>
            </a:r>
            <a:r>
              <a:rPr lang="pt-BR" sz="1400" dirty="0" err="1"/>
              <a:t>Journal</a:t>
            </a:r>
            <a:r>
              <a:rPr lang="pt-BR" sz="1400" dirty="0"/>
              <a:t> </a:t>
            </a:r>
            <a:r>
              <a:rPr lang="pt-BR" sz="1400" dirty="0" err="1"/>
              <a:t>Econometrics</a:t>
            </a:r>
            <a:r>
              <a:rPr lang="pt-BR" sz="1400" dirty="0"/>
              <a:t> v. 30, p. 91-107, 1985.</a:t>
            </a:r>
            <a:r>
              <a:rPr lang="en-US" sz="1400" dirty="0"/>
              <a:t/>
            </a:r>
            <a:br>
              <a:rPr lang="en-US" sz="1400" dirty="0"/>
            </a:br>
            <a:r>
              <a:rPr lang="en-US" sz="1400" dirty="0"/>
              <a:t>SINGH, RAJESH KUMAR et al. </a:t>
            </a:r>
            <a:r>
              <a:rPr lang="pt-BR" sz="1400" dirty="0" err="1"/>
              <a:t>An</a:t>
            </a:r>
            <a:r>
              <a:rPr lang="pt-BR" sz="1400" dirty="0"/>
              <a:t> overview </a:t>
            </a:r>
            <a:r>
              <a:rPr lang="pt-BR" sz="1400" dirty="0" err="1"/>
              <a:t>of</a:t>
            </a:r>
            <a:r>
              <a:rPr lang="pt-BR" sz="1400" dirty="0"/>
              <a:t> </a:t>
            </a:r>
            <a:r>
              <a:rPr lang="pt-BR" sz="1400" dirty="0" err="1"/>
              <a:t>sustainability</a:t>
            </a:r>
            <a:r>
              <a:rPr lang="pt-BR" sz="1400" dirty="0"/>
              <a:t> </a:t>
            </a:r>
            <a:r>
              <a:rPr lang="pt-BR" sz="1400" dirty="0" err="1"/>
              <a:t>assessment</a:t>
            </a:r>
            <a:r>
              <a:rPr lang="pt-BR" sz="1400" dirty="0"/>
              <a:t> </a:t>
            </a:r>
            <a:r>
              <a:rPr lang="pt-BR" sz="1400" dirty="0" err="1"/>
              <a:t>methodologies</a:t>
            </a:r>
            <a:r>
              <a:rPr lang="pt-BR" sz="1400" dirty="0"/>
              <a:t>. </a:t>
            </a:r>
            <a:r>
              <a:rPr lang="pt-BR" sz="1400" dirty="0" err="1"/>
              <a:t>Ecological</a:t>
            </a:r>
            <a:r>
              <a:rPr lang="pt-BR" sz="1400" dirty="0"/>
              <a:t> </a:t>
            </a:r>
            <a:r>
              <a:rPr lang="pt-BR" sz="1400" dirty="0" err="1"/>
              <a:t>Indicators</a:t>
            </a:r>
            <a:r>
              <a:rPr lang="pt-BR" sz="1400" dirty="0"/>
              <a:t>, v. 9, p. 189 - 212, 2009.</a:t>
            </a:r>
            <a:r>
              <a:rPr lang="en-US" sz="1400" dirty="0"/>
              <a:t/>
            </a:r>
            <a:br>
              <a:rPr lang="en-US" sz="1400" dirty="0"/>
            </a:br>
            <a:r>
              <a:rPr lang="pt-BR" sz="1400" dirty="0"/>
              <a:t>SNIS-RS. (2016) SECRETARIA NACIONAL DE SANEAMENTO AMBIENTAL. Sistema Nacional de Informações sobre Saneamento: diagnóstico do manejo de resíduos sólidos urbanos – 2014. </a:t>
            </a:r>
            <a:r>
              <a:rPr lang="en-US" sz="1400" dirty="0"/>
              <a:t>Brasília: MCIDADES.SNSA, 2016. 154 p.</a:t>
            </a:r>
            <a:br>
              <a:rPr lang="en-US" sz="1400" dirty="0"/>
            </a:br>
            <a:r>
              <a:rPr lang="en-US" sz="1400" dirty="0"/>
              <a:t>SPANGENBERG, JOACHIM H. Environmental space and the prism of sustainability: frameworks for indicators measuring sustainable development. </a:t>
            </a:r>
            <a:r>
              <a:rPr lang="pt-BR" sz="1400" dirty="0" err="1"/>
              <a:t>Ecological</a:t>
            </a:r>
            <a:r>
              <a:rPr lang="pt-BR" sz="1400" dirty="0"/>
              <a:t> </a:t>
            </a:r>
            <a:r>
              <a:rPr lang="pt-BR" sz="1400" dirty="0" err="1"/>
              <a:t>Indicators</a:t>
            </a:r>
            <a:r>
              <a:rPr lang="pt-BR" sz="1400" dirty="0"/>
              <a:t>, v. 2, p. 295-309, 2002.</a:t>
            </a:r>
            <a:r>
              <a:rPr lang="en-US" sz="1400" dirty="0"/>
              <a:t/>
            </a:r>
            <a:br>
              <a:rPr lang="en-US" sz="1400" dirty="0"/>
            </a:br>
            <a:r>
              <a:rPr lang="pt-BR" sz="1400" dirty="0"/>
              <a:t>TEIXEIRA, ANTONIO CARLOS. Educação Ambiental: caminho para sustentabilidade. In: et al. A questão ambiental: desenvolvimento e sustentabilidade. Rio de Janeiro: FUNENSEG, 2004.P.1-32</a:t>
            </a: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b="1" dirty="0"/>
              <a:t/>
            </a:r>
            <a:br>
              <a:rPr lang="en-US" sz="1400" b="1" dirty="0"/>
            </a:br>
            <a:endParaRPr lang="en-US" sz="14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199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80484" y="2394766"/>
            <a:ext cx="10898372" cy="3761486"/>
          </a:xfrm>
        </p:spPr>
        <p:txBody>
          <a:bodyPr anchor="t" anchorCtr="0">
            <a:noAutofit/>
          </a:bodyPr>
          <a:lstStyle/>
          <a:p>
            <a:pPr algn="ctr"/>
            <a:r>
              <a:rPr lang="pt-BR" sz="8000" b="1" dirty="0" smtClean="0"/>
              <a:t>MUITO OBRIGADO</a:t>
            </a:r>
            <a:r>
              <a:rPr lang="pt-BR" sz="2800" b="1" dirty="0" smtClean="0"/>
              <a:t/>
            </a:r>
            <a:br>
              <a:rPr lang="pt-BR" sz="2800" b="1" dirty="0" smtClean="0"/>
            </a:br>
            <a:r>
              <a:rPr lang="pt-BR" sz="2800" b="1" dirty="0"/>
              <a:t/>
            </a:r>
            <a:br>
              <a:rPr lang="pt-BR" sz="2800" b="1" dirty="0"/>
            </a:br>
            <a:r>
              <a:rPr lang="pt-BR" sz="2800" b="1" dirty="0" smtClean="0"/>
              <a:t/>
            </a:r>
            <a:br>
              <a:rPr lang="pt-BR" sz="2800" b="1" dirty="0" smtClean="0"/>
            </a:br>
            <a:r>
              <a:rPr lang="pt-BR" sz="2800" b="1" dirty="0"/>
              <a:t/>
            </a:r>
            <a:br>
              <a:rPr lang="pt-BR" sz="2800" b="1" dirty="0"/>
            </a:br>
            <a:r>
              <a:rPr lang="pt-BR" sz="2400" b="1" dirty="0" smtClean="0"/>
              <a:t>PROF. DR. DIRCEU SCARATTI</a:t>
            </a:r>
            <a:br>
              <a:rPr lang="pt-BR" sz="2400" b="1" dirty="0" smtClean="0"/>
            </a:br>
            <a:r>
              <a:rPr lang="pt-BR" sz="2400" b="1" dirty="0" smtClean="0"/>
              <a:t>UNIVERSIDADE DO OESTE DE SANTA CATARINA/UNOESC</a:t>
            </a:r>
            <a:br>
              <a:rPr lang="pt-BR" sz="2400" b="1" dirty="0" smtClean="0"/>
            </a:br>
            <a:r>
              <a:rPr lang="pt-BR" sz="2400" b="1" dirty="0" smtClean="0"/>
              <a:t>INSTRUTOR CONVÊNIO Nº </a:t>
            </a:r>
            <a:r>
              <a:rPr lang="pt-BR" sz="2400" b="1" dirty="0"/>
              <a:t>816987/2015 FUNASA/ASSEMAE</a:t>
            </a:r>
            <a:r>
              <a:rPr lang="pt-BR" sz="2400" b="1" dirty="0" smtClean="0"/>
              <a:t/>
            </a:r>
            <a:br>
              <a:rPr lang="pt-BR" sz="2400" b="1" dirty="0" smtClean="0"/>
            </a:br>
            <a:r>
              <a:rPr lang="pt-BR" sz="2400" b="1" dirty="0" smtClean="0">
                <a:hlinkClick r:id="rId2"/>
              </a:rPr>
              <a:t>dirceu.scaratti@gmail.com</a:t>
            </a:r>
            <a:r>
              <a:rPr lang="pt-BR" sz="2400" b="1" dirty="0" smtClean="0"/>
              <a:t> </a:t>
            </a: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b="1" dirty="0"/>
              <a:t/>
            </a:r>
            <a:br>
              <a:rPr lang="en-US" sz="2800" b="1" dirty="0"/>
            </a:br>
            <a:endParaRPr lang="en-US" sz="2800" b="1" dirty="0"/>
          </a:p>
        </p:txBody>
      </p:sp>
      <p:pic>
        <p:nvPicPr>
          <p:cNvPr id="5" name="Imagem 31"/>
          <p:cNvPicPr>
            <a:picLocks noChangeAspect="1"/>
          </p:cNvPicPr>
          <p:nvPr/>
        </p:nvPicPr>
        <p:blipFill>
          <a:blip r:embed="rId3"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4"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264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650486"/>
            <a:ext cx="9144000" cy="3729590"/>
          </a:xfrm>
        </p:spPr>
        <p:txBody>
          <a:bodyPr anchor="t" anchorCtr="0">
            <a:noAutofit/>
          </a:bodyPr>
          <a:lstStyle/>
          <a:p>
            <a:r>
              <a:rPr lang="pt-BR" sz="2800" b="1" dirty="0" smtClean="0"/>
              <a:t>1. INTRODUÇÃO</a:t>
            </a:r>
            <a:br>
              <a:rPr lang="pt-BR" sz="2800" b="1" dirty="0" smtClean="0"/>
            </a:br>
            <a:r>
              <a:rPr lang="pt-BR" sz="2800" b="1" dirty="0" smtClean="0"/>
              <a:t/>
            </a:r>
            <a:br>
              <a:rPr lang="pt-BR" sz="2800" b="1" dirty="0" smtClean="0"/>
            </a:br>
            <a:r>
              <a:rPr lang="pt-BR" sz="2800" b="1" dirty="0"/>
              <a:t>A geração total de resíduos sólidos urbanos no Brasil em 2014 (ABRELPE, 2016) foi de aproximadamente 78,6 milhões </a:t>
            </a:r>
            <a:r>
              <a:rPr lang="pt-BR" sz="2800" b="1" dirty="0" err="1" smtClean="0"/>
              <a:t>ton</a:t>
            </a:r>
            <a:r>
              <a:rPr lang="pt-BR" sz="2800" b="1" dirty="0" smtClean="0"/>
              <a:t>/ano (215.297 </a:t>
            </a:r>
            <a:r>
              <a:rPr lang="pt-BR" sz="2800" b="1" dirty="0" err="1" smtClean="0"/>
              <a:t>ton</a:t>
            </a:r>
            <a:r>
              <a:rPr lang="pt-BR" sz="2800" b="1" dirty="0" smtClean="0"/>
              <a:t>/dia). Aumento </a:t>
            </a:r>
            <a:r>
              <a:rPr lang="pt-BR" sz="2800" b="1" dirty="0"/>
              <a:t>de cerca de 2% no índice de geração per capita de resíduos sólidos urbanos (RSU</a:t>
            </a:r>
            <a:r>
              <a:rPr lang="pt-BR" sz="2800" b="1" dirty="0" smtClean="0"/>
              <a:t>), frente a um </a:t>
            </a:r>
            <a:r>
              <a:rPr lang="pt-BR" sz="2800" b="1" dirty="0"/>
              <a:t>crescimento inferior a 1</a:t>
            </a:r>
            <a:r>
              <a:rPr lang="pt-BR" sz="2800" b="1" dirty="0" smtClean="0"/>
              <a:t>% da população.</a:t>
            </a:r>
            <a:br>
              <a:rPr lang="pt-BR" sz="2800" b="1" dirty="0" smtClean="0"/>
            </a:br>
            <a:r>
              <a:rPr lang="pt-BR" sz="2800" b="1" dirty="0" smtClean="0"/>
              <a:t/>
            </a:r>
            <a:br>
              <a:rPr lang="pt-BR" sz="2800" b="1" dirty="0" smtClean="0"/>
            </a:br>
            <a:r>
              <a:rPr lang="pt-BR" sz="2800" b="1" dirty="0" smtClean="0"/>
              <a:t>Considerando-se </a:t>
            </a:r>
            <a:r>
              <a:rPr lang="pt-BR" sz="2800" b="1" dirty="0"/>
              <a:t>os 5.565 municípios brasileiros, </a:t>
            </a:r>
            <a:r>
              <a:rPr lang="pt-BR" sz="2800" b="1" dirty="0" smtClean="0"/>
              <a:t>38,4</a:t>
            </a:r>
            <a:r>
              <a:rPr lang="pt-BR" sz="2800" b="1" dirty="0"/>
              <a:t>% </a:t>
            </a:r>
            <a:r>
              <a:rPr lang="pt-BR" sz="2800" b="1" dirty="0" smtClean="0"/>
              <a:t>destinavam </a:t>
            </a:r>
            <a:r>
              <a:rPr lang="pt-BR" sz="2800" b="1" dirty="0"/>
              <a:t>os resíduos em aterros sanitários, </a:t>
            </a:r>
            <a:r>
              <a:rPr lang="pt-BR" sz="2800" b="1" dirty="0" smtClean="0"/>
              <a:t>61,6</a:t>
            </a:r>
            <a:r>
              <a:rPr lang="pt-BR" sz="2800" b="1" dirty="0"/>
              <a:t>% </a:t>
            </a:r>
            <a:r>
              <a:rPr lang="pt-BR" sz="2800" b="1" dirty="0" smtClean="0"/>
              <a:t>apresentavam </a:t>
            </a:r>
            <a:r>
              <a:rPr lang="pt-BR" sz="2800" b="1" dirty="0"/>
              <a:t>destinação final </a:t>
            </a:r>
            <a:r>
              <a:rPr lang="pt-BR" sz="2800" b="1" dirty="0" smtClean="0"/>
              <a:t>inadequada (31,2</a:t>
            </a:r>
            <a:r>
              <a:rPr lang="pt-BR" sz="2800" b="1" dirty="0"/>
              <a:t>% </a:t>
            </a:r>
            <a:r>
              <a:rPr lang="pt-BR" sz="2800" b="1" dirty="0" smtClean="0"/>
              <a:t>em aterros </a:t>
            </a:r>
            <a:r>
              <a:rPr lang="pt-BR" sz="2800" b="1" dirty="0"/>
              <a:t>controlados e 31,3% para </a:t>
            </a:r>
            <a:r>
              <a:rPr lang="pt-BR" sz="2800" b="1" dirty="0" smtClean="0"/>
              <a:t>lixões).</a:t>
            </a:r>
            <a:endParaRPr lang="en-US" sz="28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552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48586" y="1650485"/>
            <a:ext cx="10691037" cy="4739681"/>
          </a:xfrm>
        </p:spPr>
        <p:txBody>
          <a:bodyPr anchor="t" anchorCtr="0">
            <a:noAutofit/>
          </a:bodyPr>
          <a:lstStyle/>
          <a:p>
            <a:r>
              <a:rPr lang="pt-BR" sz="2800" b="1" dirty="0" smtClean="0"/>
              <a:t>1. INTRODUÇÃO</a:t>
            </a:r>
            <a:br>
              <a:rPr lang="pt-BR" sz="2800" b="1" dirty="0" smtClean="0"/>
            </a:br>
            <a:r>
              <a:rPr lang="pt-BR" sz="2800" b="1" dirty="0" smtClean="0"/>
              <a:t/>
            </a:r>
            <a:br>
              <a:rPr lang="pt-BR" sz="2800" b="1" dirty="0" smtClean="0"/>
            </a:br>
            <a:r>
              <a:rPr lang="pt-BR" sz="2800" b="1" dirty="0" smtClean="0"/>
              <a:t>Na coleta </a:t>
            </a:r>
            <a:r>
              <a:rPr lang="pt-BR" sz="2800" b="1" dirty="0"/>
              <a:t>seletiva, segundo (SINIS-RS, 2016), apenas 35,1% (1.332) dos municípios </a:t>
            </a:r>
            <a:r>
              <a:rPr lang="pt-BR" sz="2800" b="1" dirty="0" smtClean="0"/>
              <a:t>possuíam alguma </a:t>
            </a:r>
            <a:r>
              <a:rPr lang="pt-BR" sz="2800" b="1" dirty="0"/>
              <a:t>ação prática relacionada a mesma</a:t>
            </a:r>
            <a:r>
              <a:rPr lang="pt-BR" sz="2800" b="1" dirty="0" smtClean="0"/>
              <a:t>.</a:t>
            </a:r>
            <a:r>
              <a:rPr lang="en-US" sz="2800" b="1" dirty="0"/>
              <a:t/>
            </a:r>
            <a:br>
              <a:rPr lang="en-US" sz="2800" b="1" dirty="0"/>
            </a:br>
            <a:r>
              <a:rPr lang="en-US" sz="2800" b="1" dirty="0" smtClean="0"/>
              <a:t/>
            </a:r>
            <a:br>
              <a:rPr lang="en-US" sz="2800" b="1" dirty="0" smtClean="0"/>
            </a:br>
            <a:r>
              <a:rPr lang="pt-BR" sz="2800" b="1" dirty="0" smtClean="0"/>
              <a:t>O SINIS-RS ampliou, de </a:t>
            </a:r>
            <a:r>
              <a:rPr lang="pt-BR" sz="2800" b="1" dirty="0"/>
              <a:t>2012 para </a:t>
            </a:r>
            <a:r>
              <a:rPr lang="pt-BR" sz="2800" b="1" dirty="0" smtClean="0"/>
              <a:t>2014, significativamente a amostra, </a:t>
            </a:r>
            <a:r>
              <a:rPr lang="pt-BR" sz="2800" b="1" dirty="0"/>
              <a:t>reduzindo sensivelmente o tamanho do grupo "sem informação", que passou de 45,4% para 35,9%. Entretanto, isso não refletiu em elevação significativa do número de municípios com coleta seletiva, já que se verificou um incremento de apenas 1% neste grupo contra os quase 9% de acréscimo dos municípios sem esse serviço, cujo índice passou de </a:t>
            </a:r>
            <a:r>
              <a:rPr lang="pt-BR" sz="2800" b="1" dirty="0" smtClean="0"/>
              <a:t>34,7% </a:t>
            </a:r>
            <a:r>
              <a:rPr lang="pt-BR" sz="2800" b="1" dirty="0"/>
              <a:t>para 43,3%.</a:t>
            </a:r>
            <a:endParaRPr lang="en-US" sz="28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329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srcRect l="2912" t="2627" r="3726" b="411"/>
          <a:stretch/>
        </p:blipFill>
        <p:spPr>
          <a:xfrm>
            <a:off x="2397642" y="656130"/>
            <a:ext cx="6586870" cy="5967953"/>
          </a:xfrm>
          <a:prstGeom prst="rect">
            <a:avLst/>
          </a:prstGeom>
        </p:spPr>
      </p:pic>
      <p:sp>
        <p:nvSpPr>
          <p:cNvPr id="7" name="Retângulo 6"/>
          <p:cNvSpPr/>
          <p:nvPr/>
        </p:nvSpPr>
        <p:spPr>
          <a:xfrm>
            <a:off x="2397642" y="138227"/>
            <a:ext cx="6586870" cy="523220"/>
          </a:xfrm>
          <a:prstGeom prst="rect">
            <a:avLst/>
          </a:prstGeom>
          <a:solidFill>
            <a:schemeClr val="bg1"/>
          </a:solidFill>
        </p:spPr>
        <p:txBody>
          <a:bodyPr wrap="square">
            <a:spAutoFit/>
          </a:bodyPr>
          <a:lstStyle/>
          <a:p>
            <a:r>
              <a:rPr lang="pt-BR" sz="1400" dirty="0">
                <a:latin typeface="FuturaLtBT"/>
              </a:rPr>
              <a:t>Representação espacial da existência do serviço de coleta seletiva de recicláveis secos, segundo municípios participantes – SNIS-RS 2015, BRASIL</a:t>
            </a:r>
            <a:endParaRPr lang="en-US" sz="1400" dirty="0">
              <a:latin typeface="FuturaLtBT"/>
            </a:endParaRPr>
          </a:p>
        </p:txBody>
      </p:sp>
    </p:spTree>
    <p:extLst>
      <p:ext uri="{BB962C8B-B14F-4D97-AF65-F5344CB8AC3E}">
        <p14:creationId xmlns:p14="http://schemas.microsoft.com/office/powerpoint/2010/main" val="2595248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l="10846" t="4914" r="14325"/>
          <a:stretch/>
        </p:blipFill>
        <p:spPr>
          <a:xfrm>
            <a:off x="2387009" y="877186"/>
            <a:ext cx="6592186" cy="5869171"/>
          </a:xfrm>
          <a:prstGeom prst="rect">
            <a:avLst/>
          </a:prstGeom>
        </p:spPr>
      </p:pic>
      <p:sp>
        <p:nvSpPr>
          <p:cNvPr id="4" name="Retângulo 3"/>
          <p:cNvSpPr/>
          <p:nvPr/>
        </p:nvSpPr>
        <p:spPr>
          <a:xfrm>
            <a:off x="2387008" y="154172"/>
            <a:ext cx="6592187" cy="738664"/>
          </a:xfrm>
          <a:prstGeom prst="rect">
            <a:avLst/>
          </a:prstGeom>
          <a:solidFill>
            <a:schemeClr val="bg1"/>
          </a:solidFill>
        </p:spPr>
        <p:txBody>
          <a:bodyPr wrap="square">
            <a:spAutoFit/>
          </a:bodyPr>
          <a:lstStyle/>
          <a:p>
            <a:r>
              <a:rPr lang="pt-BR" sz="1400" dirty="0">
                <a:latin typeface="FuturaLtBT"/>
              </a:rPr>
              <a:t>Representação espacial da taxa de recuperação de materiais recicláveis em relação à quantidade total de RDO+RPU (indicador IN031) dos </a:t>
            </a:r>
            <a:r>
              <a:rPr lang="pt-BR" sz="1400" dirty="0" smtClean="0">
                <a:latin typeface="FuturaLtBT"/>
              </a:rPr>
              <a:t>municípios participantes</a:t>
            </a:r>
            <a:r>
              <a:rPr lang="pt-BR" sz="1400" dirty="0">
                <a:latin typeface="FuturaLtBT"/>
              </a:rPr>
              <a:t>, segundo município, SNIS-RS 2015, BRASIL</a:t>
            </a:r>
            <a:endParaRPr lang="en-US" sz="1400" dirty="0"/>
          </a:p>
        </p:txBody>
      </p:sp>
    </p:spTree>
    <p:extLst>
      <p:ext uri="{BB962C8B-B14F-4D97-AF65-F5344CB8AC3E}">
        <p14:creationId xmlns:p14="http://schemas.microsoft.com/office/powerpoint/2010/main" val="2648776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707065" y="1448470"/>
            <a:ext cx="10627242" cy="3729590"/>
          </a:xfrm>
        </p:spPr>
        <p:txBody>
          <a:bodyPr anchor="t" anchorCtr="0">
            <a:noAutofit/>
          </a:bodyPr>
          <a:lstStyle/>
          <a:p>
            <a:r>
              <a:rPr lang="pt-BR" sz="2800" b="1" dirty="0" smtClean="0"/>
              <a:t>1. INTRODUÇÃO</a:t>
            </a:r>
            <a:br>
              <a:rPr lang="pt-BR" sz="2800" b="1" dirty="0" smtClean="0"/>
            </a:br>
            <a:r>
              <a:rPr lang="pt-BR" sz="2800" b="1" dirty="0" smtClean="0"/>
              <a:t/>
            </a:r>
            <a:br>
              <a:rPr lang="pt-BR" sz="2800" b="1" dirty="0" smtClean="0"/>
            </a:br>
            <a:r>
              <a:rPr lang="pt-BR" sz="2800" b="1" dirty="0"/>
              <a:t>A limpeza urbana no </a:t>
            </a:r>
            <a:r>
              <a:rPr lang="pt-BR" sz="2800" b="1" dirty="0" smtClean="0"/>
              <a:t>Brasil, segundo a Lei 11.445/2007, caracteriza-se </a:t>
            </a:r>
            <a:r>
              <a:rPr lang="pt-BR" sz="2800" b="1" dirty="0"/>
              <a:t>como um serviço público composto pelas seguintes atividades: </a:t>
            </a:r>
            <a:r>
              <a:rPr lang="pt-BR" sz="2800" b="1" dirty="0" smtClean="0"/>
              <a:t>[ ... ] (</a:t>
            </a:r>
            <a:r>
              <a:rPr lang="pt-BR" sz="2800" b="1" dirty="0" err="1"/>
              <a:t>iii</a:t>
            </a:r>
            <a:r>
              <a:rPr lang="pt-BR" sz="2800" b="1" dirty="0"/>
              <a:t>) varrição, capina e poda de árvores em vias e logradouros públicos e outros eventuais serviços pertinentes à limpeza pública urbana. Não obstante, contempla também toda manutenção da limpeza pública, em geral, como de parques e praças e limpeza de </a:t>
            </a:r>
            <a:r>
              <a:rPr lang="pt-BR" sz="2800" b="1" dirty="0" smtClean="0"/>
              <a:t>bueiros, além de manutenção de areias e praias em cidades litorâneas.</a:t>
            </a:r>
            <a:br>
              <a:rPr lang="pt-BR" sz="2800" b="1" dirty="0" smtClean="0"/>
            </a:br>
            <a:r>
              <a:rPr lang="pt-BR" sz="2800" b="1" dirty="0"/>
              <a:t/>
            </a:r>
            <a:br>
              <a:rPr lang="pt-BR" sz="2800" b="1" dirty="0"/>
            </a:br>
            <a:r>
              <a:rPr lang="pt-BR" sz="2800" b="1" dirty="0" smtClean="0"/>
              <a:t>Prestada preponderantemente por equipes próprias das prefeituras (municípios pequenos) o setor apresentou crescimento de 6,2% de 2013 para 2014 (ABRELPE, 2016).</a:t>
            </a:r>
            <a:endParaRPr lang="en-US" sz="28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232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80484" y="1650486"/>
            <a:ext cx="10669772" cy="5622184"/>
          </a:xfrm>
        </p:spPr>
        <p:txBody>
          <a:bodyPr anchor="t" anchorCtr="0">
            <a:noAutofit/>
          </a:bodyPr>
          <a:lstStyle/>
          <a:p>
            <a:r>
              <a:rPr lang="pt-BR" sz="2800" b="1" dirty="0" smtClean="0"/>
              <a:t>1. INTRODUÇÃO</a:t>
            </a:r>
            <a:br>
              <a:rPr lang="pt-BR" sz="2800" b="1" dirty="0" smtClean="0"/>
            </a:br>
            <a:r>
              <a:rPr lang="pt-BR" sz="2800" b="1" dirty="0" smtClean="0"/>
              <a:t/>
            </a:r>
            <a:br>
              <a:rPr lang="pt-BR" sz="2800" b="1" dirty="0" smtClean="0"/>
            </a:br>
            <a:r>
              <a:rPr lang="pt-BR" sz="2800" b="1" dirty="0" smtClean="0"/>
              <a:t>Considerando-se:</a:t>
            </a:r>
            <a:br>
              <a:rPr lang="pt-BR" sz="2800" b="1" dirty="0" smtClean="0"/>
            </a:br>
            <a:r>
              <a:rPr lang="pt-BR" sz="2800" b="1" dirty="0" smtClean="0"/>
              <a:t>i. </a:t>
            </a:r>
            <a:r>
              <a:rPr lang="pt-BR" sz="2800" b="1" u="sng" dirty="0" smtClean="0">
                <a:effectLst>
                  <a:outerShdw blurRad="38100" dist="38100" dir="2700000" algn="tl">
                    <a:srgbClr val="000000">
                      <a:alpha val="43137"/>
                    </a:srgbClr>
                  </a:outerShdw>
                </a:effectLst>
              </a:rPr>
              <a:t>os objetivos </a:t>
            </a:r>
            <a:r>
              <a:rPr lang="pt-BR" sz="2800" b="1" u="sng" dirty="0">
                <a:effectLst>
                  <a:outerShdw blurRad="38100" dist="38100" dir="2700000" algn="tl">
                    <a:srgbClr val="000000">
                      <a:alpha val="43137"/>
                    </a:srgbClr>
                  </a:outerShdw>
                </a:effectLst>
              </a:rPr>
              <a:t>e princípios fundamentais </a:t>
            </a:r>
            <a:r>
              <a:rPr lang="pt-BR" sz="2800" b="1" dirty="0"/>
              <a:t>instituídos pela PNRS, </a:t>
            </a:r>
            <a:r>
              <a:rPr lang="pt-BR" sz="2800" b="1" u="sng" dirty="0">
                <a:effectLst>
                  <a:outerShdw blurRad="38100" dist="38100" dir="2700000" algn="tl">
                    <a:srgbClr val="000000">
                      <a:alpha val="43137"/>
                    </a:srgbClr>
                  </a:outerShdw>
                </a:effectLst>
              </a:rPr>
              <a:t>a amplitude dos serviços de RSU</a:t>
            </a:r>
            <a:r>
              <a:rPr lang="pt-BR" sz="2800" b="1" dirty="0"/>
              <a:t>, </a:t>
            </a:r>
            <a:r>
              <a:rPr lang="pt-BR" sz="2800" b="1" u="sng" dirty="0">
                <a:effectLst>
                  <a:outerShdw blurRad="38100" dist="38100" dir="2700000" algn="tl">
                    <a:srgbClr val="000000">
                      <a:alpha val="43137"/>
                    </a:srgbClr>
                  </a:outerShdw>
                </a:effectLst>
              </a:rPr>
              <a:t>sua complexidade e as restrições </a:t>
            </a:r>
            <a:r>
              <a:rPr lang="pt-BR" sz="2800" b="1" u="sng" dirty="0" smtClean="0">
                <a:effectLst>
                  <a:outerShdw blurRad="38100" dist="38100" dir="2700000" algn="tl">
                    <a:srgbClr val="000000">
                      <a:alpha val="43137"/>
                    </a:srgbClr>
                  </a:outerShdw>
                </a:effectLst>
              </a:rPr>
              <a:t>econômico-financeiras </a:t>
            </a:r>
            <a:r>
              <a:rPr lang="pt-BR" sz="2800" b="1" u="sng" dirty="0">
                <a:effectLst>
                  <a:outerShdw blurRad="38100" dist="38100" dir="2700000" algn="tl">
                    <a:srgbClr val="000000">
                      <a:alpha val="43137"/>
                    </a:srgbClr>
                  </a:outerShdw>
                </a:effectLst>
              </a:rPr>
              <a:t>que o Brasil atravessa</a:t>
            </a:r>
            <a:r>
              <a:rPr lang="pt-BR" sz="2800" b="1" dirty="0"/>
              <a:t>, agravada em municípios menores pela queda nas </a:t>
            </a:r>
            <a:r>
              <a:rPr lang="pt-BR" sz="2800" b="1" dirty="0" smtClean="0"/>
              <a:t>receitas;</a:t>
            </a:r>
            <a:br>
              <a:rPr lang="pt-BR" sz="2800" b="1" dirty="0" smtClean="0"/>
            </a:br>
            <a:r>
              <a:rPr lang="pt-BR" sz="2800" b="1" dirty="0" err="1" smtClean="0"/>
              <a:t>ii</a:t>
            </a:r>
            <a:r>
              <a:rPr lang="pt-BR" sz="2800" b="1" dirty="0" smtClean="0"/>
              <a:t>. que </a:t>
            </a:r>
            <a:r>
              <a:rPr lang="pt-BR" sz="2800" b="1" dirty="0"/>
              <a:t>os serviços </a:t>
            </a:r>
            <a:r>
              <a:rPr lang="pt-BR" sz="2800" b="1" dirty="0" smtClean="0">
                <a:effectLst>
                  <a:outerShdw blurRad="38100" dist="38100" dir="2700000" algn="tl">
                    <a:srgbClr val="000000">
                      <a:alpha val="43137"/>
                    </a:srgbClr>
                  </a:outerShdw>
                </a:effectLst>
              </a:rPr>
              <a:t>devem ter eficiência e sustentabilidade econômica</a:t>
            </a:r>
            <a:r>
              <a:rPr lang="pt-BR" sz="2800" b="1" dirty="0" smtClean="0"/>
              <a:t>;</a:t>
            </a:r>
            <a:br>
              <a:rPr lang="pt-BR" sz="2800" b="1" dirty="0" smtClean="0"/>
            </a:br>
            <a:r>
              <a:rPr lang="pt-BR" sz="2800" b="1" dirty="0"/>
              <a:t/>
            </a:r>
            <a:br>
              <a:rPr lang="pt-BR" sz="2800" b="1" dirty="0"/>
            </a:br>
            <a:r>
              <a:rPr lang="pt-BR" sz="2800" b="1" dirty="0"/>
              <a:t>estudos e pesquisas aplicadas a universalização do acesso da população e a respectiva sustentabilidade econômico-financeira </a:t>
            </a:r>
            <a:r>
              <a:rPr lang="pt-BR" sz="2800" b="1" dirty="0" smtClean="0"/>
              <a:t>é </a:t>
            </a:r>
            <a:r>
              <a:rPr lang="pt-BR" sz="2800" b="1" dirty="0"/>
              <a:t>de fundamental importância para a verificação do atendimento da PNRS.</a:t>
            </a:r>
            <a:endParaRPr lang="en-US" sz="28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147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80484" y="1650486"/>
            <a:ext cx="10669772" cy="4468551"/>
          </a:xfrm>
        </p:spPr>
        <p:txBody>
          <a:bodyPr anchor="t" anchorCtr="0">
            <a:noAutofit/>
          </a:bodyPr>
          <a:lstStyle/>
          <a:p>
            <a:r>
              <a:rPr lang="pt-BR" sz="2800" b="1" dirty="0" smtClean="0"/>
              <a:t>1. INTRODUÇÃO</a:t>
            </a:r>
            <a:br>
              <a:rPr lang="pt-BR" sz="2800" b="1" dirty="0" smtClean="0"/>
            </a:br>
            <a:r>
              <a:rPr lang="pt-BR" sz="2800" b="1" dirty="0" smtClean="0"/>
              <a:t/>
            </a:r>
            <a:br>
              <a:rPr lang="pt-BR" sz="2800" b="1" dirty="0" smtClean="0"/>
            </a:br>
            <a:r>
              <a:rPr lang="pt-BR" sz="2800" b="1" dirty="0"/>
              <a:t>Esses desafios demandam uma gestão preparada e muito atuante frente a estes serviços em cada um dos municípios brasileiros. Porque </a:t>
            </a:r>
            <a:r>
              <a:rPr lang="pt-BR" sz="2800" b="1" u="sng" dirty="0">
                <a:effectLst>
                  <a:outerShdw blurRad="38100" dist="38100" dir="2700000" algn="tl">
                    <a:srgbClr val="000000">
                      <a:alpha val="43137"/>
                    </a:srgbClr>
                  </a:outerShdw>
                </a:effectLst>
              </a:rPr>
              <a:t>além das responsabilidades de gestão e gerenciamento dos </a:t>
            </a:r>
            <a:r>
              <a:rPr lang="pt-BR" sz="2800" b="1" u="sng" dirty="0" smtClean="0">
                <a:effectLst>
                  <a:outerShdw blurRad="38100" dist="38100" dir="2700000" algn="tl">
                    <a:srgbClr val="000000">
                      <a:alpha val="43137"/>
                    </a:srgbClr>
                  </a:outerShdw>
                </a:effectLst>
              </a:rPr>
              <a:t>serviços públicos municipais</a:t>
            </a:r>
            <a:r>
              <a:rPr lang="pt-BR" sz="2800" b="1" dirty="0" smtClean="0"/>
              <a:t>, é necessário trabalhar </a:t>
            </a:r>
            <a:r>
              <a:rPr lang="pt-BR" sz="2800" b="1" dirty="0"/>
              <a:t>muito com a população visando </a:t>
            </a:r>
            <a:r>
              <a:rPr lang="pt-BR" sz="2800" b="1" dirty="0" smtClean="0"/>
              <a:t>suplantar </a:t>
            </a:r>
            <a:r>
              <a:rPr lang="pt-BR" sz="2800" b="1" u="sng" dirty="0" smtClean="0">
                <a:effectLst>
                  <a:outerShdw blurRad="38100" dist="38100" dir="2700000" algn="tl">
                    <a:srgbClr val="000000">
                      <a:alpha val="43137"/>
                    </a:srgbClr>
                  </a:outerShdw>
                </a:effectLst>
              </a:rPr>
              <a:t>a cultura da gratuidade deste tipo de serviço prestado</a:t>
            </a:r>
            <a:r>
              <a:rPr lang="pt-BR" sz="2800" b="1" dirty="0" smtClean="0"/>
              <a:t> e obter </a:t>
            </a:r>
            <a:r>
              <a:rPr lang="pt-BR" sz="2800" b="1" dirty="0"/>
              <a:t>os melhores resultados, </a:t>
            </a:r>
            <a:r>
              <a:rPr lang="pt-BR" sz="2800" b="1" u="sng" dirty="0">
                <a:effectLst>
                  <a:outerShdw blurRad="38100" dist="38100" dir="2700000" algn="tl">
                    <a:srgbClr val="000000">
                      <a:alpha val="43137"/>
                    </a:srgbClr>
                  </a:outerShdw>
                </a:effectLst>
              </a:rPr>
              <a:t>que é a EFICIÊNCIA </a:t>
            </a:r>
            <a:r>
              <a:rPr lang="pt-BR" sz="2800" b="1" dirty="0"/>
              <a:t>e, os recursos para sua viabilização, que é a </a:t>
            </a:r>
            <a:r>
              <a:rPr lang="pt-BR" sz="2800" b="1" u="sng" dirty="0">
                <a:effectLst>
                  <a:outerShdw blurRad="38100" dist="38100" dir="2700000" algn="tl">
                    <a:srgbClr val="000000">
                      <a:alpha val="43137"/>
                    </a:srgbClr>
                  </a:outerShdw>
                </a:effectLst>
              </a:rPr>
              <a:t>SUSTENTABILIDADE ECONÔMICA</a:t>
            </a:r>
            <a:r>
              <a:rPr lang="pt-BR" sz="2800" b="1" dirty="0" smtClean="0"/>
              <a:t>.</a:t>
            </a:r>
            <a:br>
              <a:rPr lang="pt-BR" sz="2800" b="1" dirty="0" smtClean="0"/>
            </a:br>
            <a:r>
              <a:rPr lang="pt-BR" sz="2800" b="1" dirty="0"/>
              <a:t/>
            </a:r>
            <a:br>
              <a:rPr lang="pt-BR" sz="2800" b="1" dirty="0"/>
            </a:br>
            <a:r>
              <a:rPr lang="pt-BR" sz="2800" b="1" dirty="0"/>
              <a:t>Além disso, </a:t>
            </a:r>
            <a:r>
              <a:rPr lang="pt-BR" sz="2800" b="1" u="sng" dirty="0">
                <a:effectLst>
                  <a:outerShdw blurRad="38100" dist="38100" dir="2700000" algn="tl">
                    <a:srgbClr val="000000">
                      <a:alpha val="43137"/>
                    </a:srgbClr>
                  </a:outerShdw>
                </a:effectLst>
              </a:rPr>
              <a:t>é preciso viabilizar nos municípios a coleta </a:t>
            </a:r>
            <a:r>
              <a:rPr lang="pt-BR" sz="2800" b="1" u="sng" dirty="0" smtClean="0">
                <a:effectLst>
                  <a:outerShdw blurRad="38100" dist="38100" dir="2700000" algn="tl">
                    <a:srgbClr val="000000">
                      <a:alpha val="43137"/>
                    </a:srgbClr>
                  </a:outerShdw>
                </a:effectLst>
              </a:rPr>
              <a:t>seletiva</a:t>
            </a:r>
            <a:r>
              <a:rPr lang="pt-BR" sz="2800" b="1" dirty="0" smtClean="0"/>
              <a:t>, </a:t>
            </a:r>
            <a:r>
              <a:rPr lang="pt-BR" sz="2800" b="1" dirty="0"/>
              <a:t>o que ainda é uma raridade entre os municípios brasileiros.</a:t>
            </a:r>
            <a:r>
              <a:rPr lang="en-US" sz="2800" b="1" dirty="0"/>
              <a:t/>
            </a:r>
            <a:br>
              <a:rPr lang="en-US" sz="2800" b="1" dirty="0"/>
            </a:br>
            <a:endParaRPr lang="en-US" sz="2800" b="1" dirty="0"/>
          </a:p>
        </p:txBody>
      </p:sp>
      <p:pic>
        <p:nvPicPr>
          <p:cNvPr id="5" name="Imagem 31"/>
          <p:cNvPicPr>
            <a:picLocks noChangeAspect="1"/>
          </p:cNvPicPr>
          <p:nvPr/>
        </p:nvPicPr>
        <p:blipFill>
          <a:blip r:embed="rId2" cstate="print">
            <a:extLst>
              <a:ext uri="{28A0092B-C50C-407E-A947-70E740481C1C}">
                <a14:useLocalDpi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699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718</Words>
  <Application>Microsoft Office PowerPoint</Application>
  <PresentationFormat>Widescreen</PresentationFormat>
  <Paragraphs>197</Paragraphs>
  <Slides>27</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27</vt:i4>
      </vt:variant>
    </vt:vector>
  </HeadingPairs>
  <TitlesOfParts>
    <vt:vector size="35" baseType="lpstr">
      <vt:lpstr>Arial</vt:lpstr>
      <vt:lpstr>Calibri</vt:lpstr>
      <vt:lpstr>Calibri Light</vt:lpstr>
      <vt:lpstr>Cambria Math</vt:lpstr>
      <vt:lpstr>FuturaLtBT</vt:lpstr>
      <vt:lpstr>Times New Roman</vt:lpstr>
      <vt:lpstr>Wingdings</vt:lpstr>
      <vt:lpstr>Tema do Office</vt:lpstr>
      <vt:lpstr>Avaliação da Universalização do Acesso e da Sustentabilidade Econômico-financeira dos Serviços Públicos de Resíduos Sólidos Urbanos em Municípios Catarinenses Menores de 5 Mil Habitantes</vt:lpstr>
      <vt:lpstr>1. INTRODUÇÃO  A política Nacional de Resíduos Sólidos (PNRS) vigente no Brasil, possui entre seus princípios e objetivos a universalização do acesso da população, a integralidade dos serviços, o desenvolvimento sustentável e a ecoeficiência mediante o fornecimento, a preços competitivos, de bens e serviços qualificados que satisfaçam as necessidades humanas com redução do impacto ambiental e do consumo de recursos naturais a um nível, no mínimo, equivalente à capacidade de sustentação estimada do planeta (BRASIL, 2010). </vt:lpstr>
      <vt:lpstr>1. INTRODUÇÃO  A geração total de resíduos sólidos urbanos no Brasil em 2014 (ABRELPE, 2016) foi de aproximadamente 78,6 milhões ton/ano (215.297 ton/dia). Aumento de cerca de 2% no índice de geração per capita de resíduos sólidos urbanos (RSU), frente a um crescimento inferior a 1% da população.  Considerando-se os 5.565 municípios brasileiros, 38,4% destinavam os resíduos em aterros sanitários, 61,6% apresentavam destinação final inadequada (31,2% em aterros controlados e 31,3% para lixões).</vt:lpstr>
      <vt:lpstr>1. INTRODUÇÃO  Na coleta seletiva, segundo (SINIS-RS, 2016), apenas 35,1% (1.332) dos municípios possuíam alguma ação prática relacionada a mesma.  O SINIS-RS ampliou, de 2012 para 2014, significativamente a amostra, reduzindo sensivelmente o tamanho do grupo "sem informação", que passou de 45,4% para 35,9%. Entretanto, isso não refletiu em elevação significativa do número de municípios com coleta seletiva, já que se verificou um incremento de apenas 1% neste grupo contra os quase 9% de acréscimo dos municípios sem esse serviço, cujo índice passou de 34,7% para 43,3%.</vt:lpstr>
      <vt:lpstr>Apresentação do PowerPoint</vt:lpstr>
      <vt:lpstr>Apresentação do PowerPoint</vt:lpstr>
      <vt:lpstr>1. INTRODUÇÃO  A limpeza urbana no Brasil, segundo a Lei 11.445/2007, caracteriza-se como um serviço público composto pelas seguintes atividades: [ ... ] (iii) varrição, capina e poda de árvores em vias e logradouros públicos e outros eventuais serviços pertinentes à limpeza pública urbana. Não obstante, contempla também toda manutenção da limpeza pública, em geral, como de parques e praças e limpeza de bueiros, além de manutenção de areias e praias em cidades litorâneas.  Prestada preponderantemente por equipes próprias das prefeituras (municípios pequenos) o setor apresentou crescimento de 6,2% de 2013 para 2014 (ABRELPE, 2016).</vt:lpstr>
      <vt:lpstr>1. INTRODUÇÃO  Considerando-se: i. os objetivos e princípios fundamentais instituídos pela PNRS, a amplitude dos serviços de RSU, sua complexidade e as restrições econômico-financeiras que o Brasil atravessa, agravada em municípios menores pela queda nas receitas; ii. que os serviços devem ter eficiência e sustentabilidade econômica;  estudos e pesquisas aplicadas a universalização do acesso da população e a respectiva sustentabilidade econômico-financeira é de fundamental importância para a verificação do atendimento da PNRS.</vt:lpstr>
      <vt:lpstr>1. INTRODUÇÃO  Esses desafios demandam uma gestão preparada e muito atuante frente a estes serviços em cada um dos municípios brasileiros. Porque além das responsabilidades de gestão e gerenciamento dos serviços públicos municipais, é necessário trabalhar muito com a população visando suplantar a cultura da gratuidade deste tipo de serviço prestado e obter os melhores resultados, que é a EFICIÊNCIA e, os recursos para sua viabilização, que é a SUSTENTABILIDADE ECONÔMICA.  Além disso, é preciso viabilizar nos municípios a coleta seletiva, o que ainda é uma raridade entre os municípios brasileiros. </vt:lpstr>
      <vt:lpstr>2. OBJETIVOS  2.1 Objetivo Geral Avaliar a universalização do acesso e a sustentabilidade econômico-financeira dos serviços públicos de resíduos sólidos urbanos em municípios catarinenses menores de 5 mil habitantes.    2.2 Objetivos Específicos (i) Definir indicadores de universalização do acesso e de sustentabilidade econômico-financeira; (ii) Desenvolver um modelo de avaliação comparativa da universalização do acesso e sua respectiva sustentabilidade econômico-financeira; (iii) Construir indicadores sintéticos para a coleta de RSU, coleta seletiva, limpeza urbana e sustentabilidade econômico-financeira para os municípios da amostra definida;  </vt:lpstr>
      <vt:lpstr>3. MATERIAL E MÉTODOS   A amostra da avaliação contemplou 49 municípios com população até 5.000 habitantes residentes em municípios do estado de Santa Catarina, base IBGE (2010), cujas informações sobre os indicadores de desempenho selecionados foram obtidas no SNIS-RS (2016).  A abordagem DEA (Data Envelopment Analysis) aplicada foi a de medida aditiva desenvolvida por A. Charnes, W. W. Cooper, B. Golany e L. Seyford (1985).  </vt:lpstr>
      <vt:lpstr>3.1 Indicadores de Desempenho     </vt:lpstr>
      <vt:lpstr>3.1.1 Indicadores e unidades de medidas de coleta de RSU    Taxa de cobertura da coleta RDO em relação à população total (%); Taxa da coleta RDO em relação à população urbana (%); Produtividade média de coletores e motoristas (kg/empregado); Taxa de motoristas e coletores por habitante urbano (empregados/1000hab); Massa de RDO+RPU coletada per capita em relação à população urbana (kg/(hab. X dia)); Massa de RDO coletada per capita em relação à população total atendida (kg/(hab. X dia)); Custo unitário da coleta (R$/ton); Incidência da coleta no custo total do manejo (%); Massa de RDO+RPU coletada per capita em relação à população total (kg/(hab. X dia)).    </vt:lpstr>
      <vt:lpstr>3.1.2 Indicadores e unidades de medidas de coleta seletiva  Existência de coleta coletiva no município, (sim/não); Massa recuperada per capita (kg/(hab. X ano)); Existência de recuperação de massa segregada, papel/papelão, plásticos, metais, (sim/não);  Massa per capita recolhida via coleta seletiva (kg/(hab. X ano)).      </vt:lpstr>
      <vt:lpstr>3.1.3 Indicadores e unidades de medidas de limpeza urbana  Existência de serviço de Limpeza Urbana (Varrição e Capina) no município, (sim/não); Taxa de varredores por habitante urbano (empregados/1000hab.); Incidência do custo da varrição no custo total do manejo; Taxa de capinadores por habitante urbano (empregados/1000hab.); Relação de capinadores no total de empregados no manejo (%).      </vt:lpstr>
      <vt:lpstr>3.1.4 Indicadores e unidades de medidas de sustentabilidade econômico-financeira  Incidência de despesas com RSU na prefeitura (%); Autossuficiência financeira (%); Despesas per capita com RSU (R$ / habitante); Receita arrecadada per capita com serviços de manejo (R$ / habitante).       </vt:lpstr>
      <vt:lpstr>4. RESULTADOS/DISCUSSÃO   Da aplicação do modelo DEA gerou-se as medidas monótonas de intervalo [0,000 a 1,000], para todos os indicadores relacionados à gestão de resíduos sólidos e posteriormente realizada a agregação esquemática do modelo ilustrado na Figura 1. Os resultados agregados estão apresentados na Tabela 1 em ordem decrescentes a partir da medidas de universalização do acesso.        </vt:lpstr>
      <vt:lpstr>Apresentação do PowerPoint</vt:lpstr>
      <vt:lpstr>Apresentação do PowerPoint</vt:lpstr>
      <vt:lpstr>Apresentação do PowerPoint</vt:lpstr>
      <vt:lpstr>Apresentação do PowerPoint</vt:lpstr>
      <vt:lpstr>Apresentação do PowerPoint</vt:lpstr>
      <vt:lpstr>Apresentação do PowerPoint</vt:lpstr>
      <vt:lpstr>5. CONCLUSÃO    A avaliação realizada permitiu verificar, a consolidação da PNRS, especificamente para prestação de serviços de coleta de resíduos (RDO e RPU)   As ações de limpeza urbana e coleta seletiva estão muito aquém das necessidades de universalização do acesso aos respectivos serviços pelos cidadãos usuários   A mais deficiente é a coleta seletiva, cuja ações organizadas são desenvolvidas em aproximadamente 49% dos municípios menores de 5.000 habitantes no estado de Santa Catarina          </vt:lpstr>
      <vt:lpstr>5. CONCLUSÃO    A abordagem DEA utilizada no estudo permitiu determinar a eficiência do acesso aos serviços de resíduos sólidos e sua respectiva sustentabilidade econômico-financeira em diferentes municípios e pode ser adotada de diversas formas.   Considerando-se que esta pesquisa contemplou em sua avaliação parte dos municípios catarinenses, o modelo proposto pode ter sua aplicação estendida aos demais municípios brasileiros que apresentarem indicadores necessários à validação do estudo, e também incluir outros indicadores de desempenho.         </vt:lpstr>
      <vt:lpstr>6. REFERÊNCIAS   ABRELPE - ASSOCIAÇÃO   BRASILEIRA   DE EMPRESAS   DE   LIMPEZA   PÚBLICA E RESÍDUOS ESPECIAIS (2015).  Panorama dos   resíduos   sólidos   no Brasil 2015. São Paulo, 2015. 92 p. ASSOCIAÇÂO BRASILEIRA DE NORMAS TÉCNICAS. Resíduos Sólidos – classificação. NBR-10.004. Rio de Janeiro: ABNT, 2004. BANKER, R.D.; CHARNES, A.; COOPER, W.W. (1984). Some Models for Estimating Technical and Scale Inefficiencies in Data Envelopment Analysis. Management Science. v. 30, n. 9, p. 1078-1092, 1984. BENSUSAN, N. 2006. Conservação da biodiversidade em áreas protegidas. Rio de Janeiro, Editora FGV, 2006. 176 p. BRASIL. (2007). Lei nº 11.445, de 5 de janeiro de 2007. Estabelece diretrizes nacionais para o saneamento básico. Diário Oficial da União, Brasília, DF. BRASIL. (2010) Lei Federal nº 12.305/2010. Dispõe sobre a Política Nacional de Resíduos Sólidos. Diário Oficial da União. Brasília, DF. BRASIL. Instituto Brasileiro de Geografia e Estatística (IBGE). População por município. Censo, 2010. Rio de Janeiro, 2010. Disponível em: &lt;www.ibge.gov.br&gt;. BRINGHENTI, J.R. 2004. Coleta Seletiva de resíduos sólidos urbanos: aspectos operacionais e da participação da população. São Paulo, SP. Tese de Doutorado. Faculdade de Saúde Pública/USP, 236 p. CHARNES, A. COOPER, W. W. RHODES, E.; Measuring the efficiency of decision making units. European journal of operational research, 2(4): 429 - 444. CHARNES, A.; COOPER, W.W.; GOLANY, B.; SEIFORD, L. (1985). “Foundations of Data Envelopment Analysis for Pareto-Koopmans Efficient Empirical Production Functions”. Journal Econometrics v. 30, p. 91-107, 1985. SINGH, RAJESH KUMAR et al. An overview of sustainability assessment methodologies. Ecological Indicators, v. 9, p. 189 - 212, 2009. SNIS-RS. (2016) SECRETARIA NACIONAL DE SANEAMENTO AMBIENTAL. Sistema Nacional de Informações sobre Saneamento: diagnóstico do manejo de resíduos sólidos urbanos – 2014. Brasília: MCIDADES.SNSA, 2016. 154 p. SPANGENBERG, JOACHIM H. Environmental space and the prism of sustainability: frameworks for indicators measuring sustainable development. Ecological Indicators, v. 2, p. 295-309, 2002. TEIXEIRA, ANTONIO CARLOS. Educação Ambiental: caminho para sustentabilidade. In: et al. A questão ambiental: desenvolvimento e sustentabilidade. Rio de Janeiro: FUNENSEG, 2004.P.1-32          </vt:lpstr>
      <vt:lpstr>MUITO OBRIGADO    PROF. DR. DIRCEU SCARATTI UNIVERSIDADE DO OESTE DE SANTA CATARINA/UNOESC INSTRUTOR CONVÊNIO Nº 816987/2015 FUNASA/ASSEMAE dirceu.scaratti@gmail.com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do trabalho</dc:title>
  <dc:creator>Paulo Scalize</dc:creator>
  <cp:lastModifiedBy>Dirceu Scaratti</cp:lastModifiedBy>
  <cp:revision>39</cp:revision>
  <dcterms:created xsi:type="dcterms:W3CDTF">2017-05-30T09:26:55Z</dcterms:created>
  <dcterms:modified xsi:type="dcterms:W3CDTF">2017-06-11T11:53:39Z</dcterms:modified>
</cp:coreProperties>
</file>