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8" r:id="rId5"/>
    <p:sldId id="259" r:id="rId6"/>
    <p:sldId id="267" r:id="rId7"/>
    <p:sldId id="261" r:id="rId8"/>
    <p:sldId id="275" r:id="rId9"/>
    <p:sldId id="262" r:id="rId10"/>
    <p:sldId id="269" r:id="rId11"/>
    <p:sldId id="266" r:id="rId12"/>
    <p:sldId id="279" r:id="rId13"/>
    <p:sldId id="281" r:id="rId14"/>
    <p:sldId id="263" r:id="rId15"/>
    <p:sldId id="277" r:id="rId16"/>
    <p:sldId id="280" r:id="rId17"/>
    <p:sldId id="270" r:id="rId18"/>
    <p:sldId id="282" r:id="rId19"/>
    <p:sldId id="271" r:id="rId20"/>
    <p:sldId id="283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EEE6"/>
    <a:srgbClr val="FEFEFE"/>
    <a:srgbClr val="FBF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7CE84F3-28C3-443E-9E96-99CF82512B78}" styleName="Estilo Escuro 1 - Ênfas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Estilo Escuro 2 - Ênfase 1/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DA37D80-6434-44D0-A028-1B22A696006F}" styleName="Estilo Claro 3 - Ênfas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93D81CF-94F2-401A-BA57-92F5A7B2D0C5}" styleName="Estilo Mé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Estilo com Tema 2 - Ênfas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Estilo com Tema 2 - Ênfas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46F890A9-2807-4EBB-B81D-B2AA78EC7F39}" styleName="Estilo Escuro 2 - Ênfase 5/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9" autoAdjust="0"/>
    <p:restoredTop sz="86355" autoAdjust="0"/>
  </p:normalViewPr>
  <p:slideViewPr>
    <p:cSldViewPr snapToGrid="0" showGuides="1">
      <p:cViewPr varScale="1">
        <p:scale>
          <a:sx n="64" d="100"/>
          <a:sy n="64" d="100"/>
        </p:scale>
        <p:origin x="18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202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218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85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706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99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901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37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6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2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98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5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02284" y="2004173"/>
            <a:ext cx="9676994" cy="2387600"/>
          </a:xfrm>
        </p:spPr>
        <p:txBody>
          <a:bodyPr anchor="ctr" anchorCtr="0">
            <a:normAutofit/>
          </a:bodyPr>
          <a:lstStyle/>
          <a:p>
            <a:pPr algn="ctr"/>
            <a:r>
              <a:rPr lang="pt-BR" sz="4800" b="1" dirty="0" smtClean="0">
                <a:solidFill>
                  <a:srgbClr val="00B050"/>
                </a:solidFill>
              </a:rPr>
              <a:t>Análise de experiências consorciadas em saneamento e em resíduos sólidos</a:t>
            </a:r>
            <a:endParaRPr lang="pt-BR" sz="4800" b="1" dirty="0">
              <a:solidFill>
                <a:srgbClr val="00B05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560981" y="4520878"/>
            <a:ext cx="9144000" cy="10335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Kamila Kotsubo</a:t>
            </a:r>
          </a:p>
          <a:p>
            <a:pPr marL="0" indent="0">
              <a:buNone/>
            </a:pPr>
            <a:r>
              <a:rPr lang="pt-BR" dirty="0"/>
              <a:t>Katia </a:t>
            </a:r>
            <a:r>
              <a:rPr lang="pt-BR" dirty="0" err="1"/>
              <a:t>Sakihama</a:t>
            </a:r>
            <a:r>
              <a:rPr lang="pt-BR" dirty="0"/>
              <a:t> Ventura </a:t>
            </a:r>
          </a:p>
          <a:p>
            <a:pPr marL="0" indent="0" algn="ctr">
              <a:buNone/>
            </a:pPr>
            <a:endParaRPr lang="pt-BR" dirty="0"/>
          </a:p>
        </p:txBody>
      </p:sp>
      <p:pic>
        <p:nvPicPr>
          <p:cNvPr id="4" name="Picture 5" descr="logo ufsc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550" y="5937995"/>
            <a:ext cx="1215734" cy="875729"/>
          </a:xfrm>
          <a:prstGeom prst="rect">
            <a:avLst/>
          </a:prstGeom>
          <a:noFill/>
        </p:spPr>
      </p:pic>
      <p:pic>
        <p:nvPicPr>
          <p:cNvPr id="5" name="Picture 114" descr="Resultado de imagem para deciv ufsc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187" y="5937995"/>
            <a:ext cx="783435" cy="77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44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t" anchorCtr="0">
            <a:normAutofit/>
          </a:bodyPr>
          <a:lstStyle/>
          <a:p>
            <a:r>
              <a:rPr lang="pt-BR" sz="2400" dirty="0"/>
              <a:t/>
            </a:r>
            <a:br>
              <a:rPr lang="pt-BR" sz="2400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1055104" y="1997998"/>
            <a:ext cx="105918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200" b="1" dirty="0">
                <a:solidFill>
                  <a:srgbClr val="C00000"/>
                </a:solidFill>
                <a:latin typeface="+mj-lt"/>
              </a:rPr>
              <a:t>Grupo 4</a:t>
            </a:r>
            <a:r>
              <a:rPr lang="pt-BR" sz="2200" b="1" dirty="0">
                <a:latin typeface="+mj-lt"/>
              </a:rPr>
              <a:t> - Origem de recursos internos: a forma como os recursos internos são obtidos. As variáveis foram: arrecadação própria e recursos dos orçamentos </a:t>
            </a:r>
            <a:r>
              <a:rPr lang="pt-BR" sz="2200" b="1" dirty="0" smtClean="0">
                <a:latin typeface="+mj-lt"/>
              </a:rPr>
              <a:t>municipais</a:t>
            </a:r>
          </a:p>
          <a:p>
            <a:pPr lvl="0" algn="just"/>
            <a:endParaRPr lang="pt-BR" sz="2200" b="1" dirty="0">
              <a:latin typeface="+mj-lt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200" b="1" dirty="0">
                <a:solidFill>
                  <a:srgbClr val="C00000"/>
                </a:solidFill>
                <a:latin typeface="+mj-lt"/>
              </a:rPr>
              <a:t>Grupo 5</a:t>
            </a:r>
            <a:r>
              <a:rPr lang="pt-BR" sz="2200" b="1" dirty="0">
                <a:latin typeface="+mj-lt"/>
              </a:rPr>
              <a:t> - Origem de recursos externos: de onde </a:t>
            </a:r>
            <a:r>
              <a:rPr lang="pt-BR" sz="2200" b="1" dirty="0" smtClean="0">
                <a:latin typeface="+mj-lt"/>
              </a:rPr>
              <a:t>provêm </a:t>
            </a:r>
            <a:r>
              <a:rPr lang="pt-BR" sz="2200" b="1" dirty="0">
                <a:latin typeface="+mj-lt"/>
              </a:rPr>
              <a:t>os recursos externos. As variáveis foram: recursos estaduais; recursos da União; recursos Internacionais e recursos privados</a:t>
            </a:r>
            <a:r>
              <a:rPr lang="pt-BR" sz="2200" b="1" dirty="0" smtClean="0">
                <a:latin typeface="+mj-lt"/>
              </a:rPr>
              <a:t>.</a:t>
            </a:r>
          </a:p>
          <a:p>
            <a:pPr lvl="0" algn="just"/>
            <a:endParaRPr lang="pt-BR" sz="2200" b="1" dirty="0">
              <a:latin typeface="+mj-lt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200" b="1" dirty="0">
                <a:solidFill>
                  <a:srgbClr val="C00000"/>
                </a:solidFill>
                <a:latin typeface="+mj-lt"/>
              </a:rPr>
              <a:t>Grupo 6 </a:t>
            </a:r>
            <a:r>
              <a:rPr lang="pt-BR" sz="2200" b="1" dirty="0">
                <a:latin typeface="+mj-lt"/>
              </a:rPr>
              <a:t>- Atividades (planejadas/ realizadas): atividades que estão no protocolo de intenções, que foram planejadas na elaboração do consórcio e as atividades que foram realizadas. As variáveis foram:  elaboração de projetos; capacitação e formação; administração do sistema; compartilhamento de equipamentos; disposição final; compostagem; coleta de resíduos sólidos urbanos; comercialização de recicláveis; educação ambiental; locais de entrega voluntária; coleta seletiva e limpeza urbana.</a:t>
            </a:r>
          </a:p>
          <a:p>
            <a:pPr lvl="0"/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86550" y="1427911"/>
            <a:ext cx="80554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4000" b="1" dirty="0" smtClean="0">
                <a:solidFill>
                  <a:srgbClr val="C00000"/>
                </a:solidFill>
                <a:latin typeface="+mj-lt"/>
              </a:rPr>
              <a:t>3.3 Variáveis elaboradas para o estudo:</a:t>
            </a:r>
            <a:endParaRPr lang="pt-BR" sz="4000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8" name="Picture 5" descr="logo ufsc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6550" y="5937995"/>
            <a:ext cx="1215734" cy="875729"/>
          </a:xfrm>
          <a:prstGeom prst="rect">
            <a:avLst/>
          </a:prstGeom>
          <a:noFill/>
        </p:spPr>
      </p:pic>
      <p:pic>
        <p:nvPicPr>
          <p:cNvPr id="9" name="Picture 114" descr="Resultado de imagem para deciv ufs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187" y="5937995"/>
            <a:ext cx="783435" cy="77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122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t" anchorCtr="0">
            <a:normAutofit/>
          </a:bodyPr>
          <a:lstStyle/>
          <a:p>
            <a:r>
              <a:rPr lang="pt-BR" sz="2400" dirty="0"/>
              <a:t/>
            </a:r>
            <a:br>
              <a:rPr lang="pt-BR" sz="2400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892021" y="2637057"/>
            <a:ext cx="102743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22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Os valores </a:t>
            </a:r>
            <a:r>
              <a:rPr lang="pt-BR" sz="22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atribuídos </a:t>
            </a:r>
            <a:r>
              <a:rPr lang="pt-BR" sz="22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às atividades foram: </a:t>
            </a:r>
            <a:endParaRPr lang="pt-BR" sz="2200" b="1" dirty="0" smtClean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0,0</a:t>
            </a:r>
            <a:r>
              <a:rPr lang="pt-BR" sz="22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2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– não existe ou a atividade não foi realizada; </a:t>
            </a:r>
            <a:endParaRPr lang="pt-BR" sz="2200" b="1" dirty="0" smtClean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0,5</a:t>
            </a:r>
            <a:r>
              <a:rPr lang="pt-BR" sz="22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2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– atividade realizada parcialmente e </a:t>
            </a:r>
            <a:endParaRPr lang="pt-BR" sz="2200" b="1" dirty="0" smtClean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1,0 </a:t>
            </a:r>
            <a:r>
              <a:rPr lang="pt-BR" sz="22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–existe ou atividade </a:t>
            </a:r>
            <a:r>
              <a:rPr lang="pt-BR" sz="22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plenamente realizada. Com o uso de planilha eletrônica, foi possível identificar as variáveis melhor atendidas por consórcio.</a:t>
            </a:r>
            <a:endParaRPr lang="pt-BR" sz="22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86550" y="1481757"/>
            <a:ext cx="71236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b="1" dirty="0" smtClean="0">
                <a:solidFill>
                  <a:srgbClr val="C00000"/>
                </a:solidFill>
                <a:latin typeface="+mj-lt"/>
              </a:rPr>
              <a:t>3.4 Atribuição </a:t>
            </a:r>
            <a:r>
              <a:rPr lang="pt-BR" sz="4000" b="1" dirty="0">
                <a:solidFill>
                  <a:srgbClr val="C00000"/>
                </a:solidFill>
                <a:latin typeface="+mj-lt"/>
              </a:rPr>
              <a:t>de </a:t>
            </a:r>
            <a:r>
              <a:rPr lang="pt-BR" sz="4000" b="1" dirty="0" smtClean="0">
                <a:solidFill>
                  <a:srgbClr val="C00000"/>
                </a:solidFill>
                <a:latin typeface="+mj-lt"/>
              </a:rPr>
              <a:t>escala numérica:</a:t>
            </a:r>
            <a:endParaRPr lang="pt-BR" sz="40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7" name="Picture 5" descr="logo ufsc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6550" y="5937995"/>
            <a:ext cx="1215734" cy="875729"/>
          </a:xfrm>
          <a:prstGeom prst="rect">
            <a:avLst/>
          </a:prstGeom>
          <a:noFill/>
        </p:spPr>
      </p:pic>
      <p:pic>
        <p:nvPicPr>
          <p:cNvPr id="8" name="Picture 114" descr="Resultado de imagem para deciv ufs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187" y="5937995"/>
            <a:ext cx="783435" cy="77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765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t" anchorCtr="0">
            <a:normAutofit/>
          </a:bodyPr>
          <a:lstStyle/>
          <a:p>
            <a:r>
              <a:rPr lang="pt-BR" sz="2400" dirty="0"/>
              <a:t/>
            </a:r>
            <a:br>
              <a:rPr lang="pt-BR" sz="2400" dirty="0"/>
            </a:br>
            <a:endParaRPr lang="pt-BR" sz="2400" b="1" dirty="0"/>
          </a:p>
        </p:txBody>
      </p:sp>
      <p:pic>
        <p:nvPicPr>
          <p:cNvPr id="6" name="Imagem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logo ufsc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6550" y="5937995"/>
            <a:ext cx="1215734" cy="875729"/>
          </a:xfrm>
          <a:prstGeom prst="rect">
            <a:avLst/>
          </a:prstGeom>
          <a:noFill/>
        </p:spPr>
      </p:pic>
      <p:pic>
        <p:nvPicPr>
          <p:cNvPr id="8" name="Picture 114" descr="Resultado de imagem para deciv ufsca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187" y="5937995"/>
            <a:ext cx="783435" cy="77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044629"/>
              </p:ext>
            </p:extLst>
          </p:nvPr>
        </p:nvGraphicFramePr>
        <p:xfrm>
          <a:off x="5928443" y="2408349"/>
          <a:ext cx="6248401" cy="4526280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3952536"/>
                <a:gridCol w="477672"/>
                <a:gridCol w="409433"/>
                <a:gridCol w="491319"/>
                <a:gridCol w="464024"/>
                <a:gridCol w="453417"/>
              </a:tblGrid>
              <a:tr h="4030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Atividades </a:t>
                      </a:r>
                      <a:r>
                        <a:rPr lang="pt-BR" sz="1800" dirty="0">
                          <a:effectLst/>
                        </a:rPr>
                        <a:t>(</a:t>
                      </a:r>
                      <a:r>
                        <a:rPr lang="pt-BR" sz="1800" kern="1200" dirty="0">
                          <a:effectLst/>
                        </a:rPr>
                        <a:t>planejadas</a:t>
                      </a:r>
                      <a:r>
                        <a:rPr lang="pt-BR" sz="1800" dirty="0">
                          <a:effectLst/>
                        </a:rPr>
                        <a:t> / realizadas)</a:t>
                      </a:r>
                      <a:endParaRPr lang="pt-BR" sz="18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r>
                        <a:rPr lang="pt-BR" sz="1600" dirty="0" smtClean="0">
                          <a:effectLst/>
                        </a:rPr>
                        <a:t>CP1</a:t>
                      </a:r>
                      <a:endParaRPr lang="pt-B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CP2</a:t>
                      </a:r>
                      <a:endParaRPr lang="pt-B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CP3</a:t>
                      </a:r>
                      <a:endParaRPr lang="pt-B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CP4</a:t>
                      </a:r>
                      <a:r>
                        <a:rPr lang="pt-BR" sz="1600" dirty="0">
                          <a:effectLst/>
                        </a:rPr>
                        <a:t> </a:t>
                      </a:r>
                      <a:endParaRPr lang="pt-B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CP5</a:t>
                      </a:r>
                      <a:r>
                        <a:rPr lang="pt-BR" sz="1600" dirty="0">
                          <a:effectLst/>
                        </a:rPr>
                        <a:t> </a:t>
                      </a:r>
                      <a:endParaRPr lang="pt-B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>
                    <a:solidFill>
                      <a:srgbClr val="C00000"/>
                    </a:solidFill>
                  </a:tcPr>
                </a:tc>
              </a:tr>
              <a:tr h="2334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1-Elaboração de projetos para as cidades consorciadas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1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1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1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334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2-Capacitação e formação de profissionais do consórcio 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0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334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3-Administração do sistema em conjunto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1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1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334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4-Compra e compartilhamento de uso de equipamentos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1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334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Local adequado para disposição final de resíduos sólidos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0,5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0,5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0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334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5-Implantação ou manutenção da compostagem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0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1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0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334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6-Coleta de resíduos </a:t>
                      </a:r>
                      <a:r>
                        <a:rPr lang="pt-BR" sz="1100" kern="1200" dirty="0" smtClean="0">
                          <a:effectLst/>
                        </a:rPr>
                        <a:t>urbanos</a:t>
                      </a:r>
                      <a:endParaRPr lang="pt-BR" sz="11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0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1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0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4937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7-Limpeza, manutenção e comercialização de resíduos seletivos e de logística reversa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0,5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0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0,5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0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0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334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8-Realização de atividade socioambientais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0,5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0,5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4937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9-Criação de locais de entrega voluntária e incentivos a essas práticas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0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0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0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334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10-Realização e melhoria dos serviços de coleta seletiva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0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1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0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334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11-Realização e melhoria dos serviços de limpeza urbana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0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0,5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0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334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C00000"/>
                          </a:solidFill>
                          <a:effectLst/>
                        </a:rPr>
                        <a:t>MÉDIA</a:t>
                      </a:r>
                      <a:endParaRPr lang="pt-B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C00000"/>
                          </a:solidFill>
                          <a:effectLst/>
                        </a:rPr>
                        <a:t>0,30</a:t>
                      </a:r>
                      <a:endParaRPr lang="pt-B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C00000"/>
                          </a:solidFill>
                          <a:effectLst/>
                        </a:rPr>
                        <a:t>0,58</a:t>
                      </a:r>
                      <a:endParaRPr lang="pt-B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C00000"/>
                          </a:solidFill>
                          <a:effectLst/>
                        </a:rPr>
                        <a:t>0,69</a:t>
                      </a:r>
                      <a:endParaRPr lang="pt-B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C00000"/>
                          </a:solidFill>
                          <a:effectLst/>
                        </a:rPr>
                        <a:t>0,50</a:t>
                      </a:r>
                      <a:endParaRPr lang="pt-B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C00000"/>
                          </a:solidFill>
                          <a:effectLst/>
                        </a:rPr>
                        <a:t>0,45</a:t>
                      </a:r>
                      <a:endParaRPr lang="pt-B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777150"/>
              </p:ext>
            </p:extLst>
          </p:nvPr>
        </p:nvGraphicFramePr>
        <p:xfrm>
          <a:off x="0" y="7"/>
          <a:ext cx="5867933" cy="6862030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3586721"/>
                <a:gridCol w="480978"/>
                <a:gridCol w="522206"/>
                <a:gridCol w="405176"/>
                <a:gridCol w="423080"/>
                <a:gridCol w="449772"/>
              </a:tblGrid>
              <a:tr h="4074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Variáveis de </a:t>
                      </a:r>
                      <a:r>
                        <a:rPr lang="pt-BR" sz="1800" kern="1200" dirty="0">
                          <a:effectLst/>
                        </a:rPr>
                        <a:t>caracterização</a:t>
                      </a:r>
                      <a:endParaRPr lang="pt-BR" sz="1800" b="1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effectLst/>
                        </a:rPr>
                        <a:t>CP1</a:t>
                      </a:r>
                      <a:endParaRPr lang="pt-BR" sz="1600" b="1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1839" marR="31839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effectLst/>
                        </a:rPr>
                        <a:t>CP2</a:t>
                      </a:r>
                      <a:endParaRPr lang="pt-BR" sz="1600" b="1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1839" marR="31839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effectLst/>
                        </a:rPr>
                        <a:t>CP3</a:t>
                      </a:r>
                      <a:endParaRPr lang="pt-BR" sz="1600" b="1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1839" marR="31839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effectLst/>
                        </a:rPr>
                        <a:t>CP4</a:t>
                      </a:r>
                      <a:endParaRPr lang="pt-BR" sz="1600" b="1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1839" marR="31839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effectLst/>
                        </a:rPr>
                        <a:t>CP5</a:t>
                      </a:r>
                      <a:endParaRPr lang="pt-BR" sz="1600" b="1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1839" marR="31839" marT="0" marB="0" anchor="ctr">
                    <a:solidFill>
                      <a:srgbClr val="C00000"/>
                    </a:solidFill>
                  </a:tcPr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MOTIVAÇÃO</a:t>
                      </a:r>
                      <a:endParaRPr lang="pt-BR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1-Falta de Recursos Financeiros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2-Mobilização Social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3-Obrigação/Exigência Legal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4-Apoio Mútuo Entre Municípios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5-Articulação Política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APOIO EXTERNO</a:t>
                      </a:r>
                      <a:endParaRPr lang="pt-BR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1-Estímulo Financeiro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2-Apoio à Infraestrutura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3-Organização territorial Induzida pelo Estado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4-Motivação socioambiental 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C00000"/>
                          </a:solidFill>
                          <a:effectLst/>
                        </a:rPr>
                        <a:t>RESULTADOS ESPERADOS</a:t>
                      </a:r>
                      <a:endParaRPr lang="pt-BR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1-Redução de custos (operações, serviços e equipamentos)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2-Melhoria em infraestrutura 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3-Aquisição e compartilhamento de equipamentos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4-Aumento da articulação e força política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5-Resolução de problemas específicos 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C00000"/>
                          </a:solidFill>
                          <a:effectLst/>
                        </a:rPr>
                        <a:t>ORIGEM DE RECURSO INTERNO</a:t>
                      </a:r>
                      <a:endParaRPr lang="pt-BR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1-Arrecadação Própria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2-Recursos dos orçamentos municipais 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C00000"/>
                          </a:solidFill>
                          <a:effectLst/>
                        </a:rPr>
                        <a:t>ORIGEM DE RECURSOS EXTERNOS</a:t>
                      </a:r>
                      <a:endParaRPr lang="pt-BR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1-Provenientes do Estado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2-Recursos da união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3-Apoios internacionais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  <a:tr h="258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4-Recursos privados 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0" marB="0" anchor="ctr"/>
                </a:tc>
              </a:tr>
            </a:tbl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2870946" y="1346192"/>
            <a:ext cx="7790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b="1" dirty="0" smtClean="0">
                <a:solidFill>
                  <a:srgbClr val="C00000"/>
                </a:solidFill>
                <a:latin typeface="+mj-lt"/>
              </a:rPr>
              <a:t>3.5 Resultado obtidos:</a:t>
            </a:r>
            <a:endParaRPr lang="pt-BR" sz="4000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43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-1452320" y="1409543"/>
            <a:ext cx="7790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rgbClr val="C00000"/>
                </a:solidFill>
                <a:latin typeface="+mj-lt"/>
              </a:rPr>
              <a:t>3.5 Resultado obtidos:</a:t>
            </a:r>
            <a:endParaRPr lang="pt-BR" sz="4000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8" name="Picture 5" descr="logo ufsc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3671" y="6067180"/>
            <a:ext cx="1215734" cy="875729"/>
          </a:xfrm>
          <a:prstGeom prst="rect">
            <a:avLst/>
          </a:prstGeom>
          <a:noFill/>
        </p:spPr>
      </p:pic>
      <p:pic>
        <p:nvPicPr>
          <p:cNvPr id="9" name="Picture 114" descr="Resultado de imagem para deciv ufs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4109" y="6067180"/>
            <a:ext cx="783435" cy="77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CaixaDeTexto 17"/>
          <p:cNvSpPr txBox="1"/>
          <p:nvPr/>
        </p:nvSpPr>
        <p:spPr>
          <a:xfrm>
            <a:off x="461295" y="2422342"/>
            <a:ext cx="113622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200" b="1" dirty="0">
                <a:latin typeface="+mj-lt"/>
              </a:rPr>
              <a:t>Os dois principais fatores que interferem nos consórcios do estudo foram a dificuldade ou pouca articulação política entre eles e a falta de recursos financeiros. </a:t>
            </a:r>
            <a:endParaRPr lang="pt-BR" sz="2200" b="1" dirty="0" smtClean="0">
              <a:latin typeface="+mj-lt"/>
            </a:endParaRPr>
          </a:p>
          <a:p>
            <a:endParaRPr lang="pt-BR" sz="2200" b="1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200" b="1" dirty="0">
                <a:latin typeface="+mj-lt"/>
              </a:rPr>
              <a:t>Somente dois consórcios públicos foram estruturados após a Lei dos Consórcios (2007), exemplificando que os municípios se organizaram de forma antecipada e identificavam, naquela época, a necessidade da formação de alguma estrutura similar aos consórcios. </a:t>
            </a:r>
            <a:endParaRPr lang="pt-BR" sz="2200" b="1" dirty="0" smtClean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200" b="1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200" b="1" dirty="0">
                <a:latin typeface="+mj-lt"/>
              </a:rPr>
              <a:t>A falta de recursos financeiros foi uma motivação da criação do consórcio em todos os casos; assim como o orçamento municipal foi um elemento importante para origem do recurso </a:t>
            </a:r>
            <a:r>
              <a:rPr lang="pt-BR" sz="2200" b="1" dirty="0" smtClean="0">
                <a:latin typeface="+mj-lt"/>
              </a:rPr>
              <a:t>interno.</a:t>
            </a:r>
            <a:endParaRPr lang="pt-BR" sz="2200" b="1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200" b="1" dirty="0" smtClean="0">
              <a:latin typeface="+mj-lt"/>
            </a:endParaRPr>
          </a:p>
          <a:p>
            <a:endParaRPr lang="pt-B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14264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-1452320" y="1409543"/>
            <a:ext cx="7790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rgbClr val="C00000"/>
                </a:solidFill>
                <a:latin typeface="+mj-lt"/>
              </a:rPr>
              <a:t>3.5 Resultado obtidos:</a:t>
            </a:r>
            <a:endParaRPr lang="pt-BR" sz="4000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8" name="Picture 5" descr="logo ufsc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08" y="6230953"/>
            <a:ext cx="1215734" cy="875729"/>
          </a:xfrm>
          <a:prstGeom prst="rect">
            <a:avLst/>
          </a:prstGeom>
          <a:noFill/>
        </p:spPr>
      </p:pic>
      <p:pic>
        <p:nvPicPr>
          <p:cNvPr id="9" name="Picture 114" descr="Resultado de imagem para deciv ufs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4109" y="6067180"/>
            <a:ext cx="783435" cy="77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CaixaDeTexto 17"/>
          <p:cNvSpPr txBox="1"/>
          <p:nvPr/>
        </p:nvSpPr>
        <p:spPr>
          <a:xfrm>
            <a:off x="488590" y="2004529"/>
            <a:ext cx="1136228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200" b="1" dirty="0">
                <a:latin typeface="+mj-lt"/>
              </a:rPr>
              <a:t>As atividades realizadas em relação às planejadas para todos os consórcios foram: a administração do sistema passou a ser em conjunto após a constituição dos consórcios; a elaboração de projetos em saneamento e de resíduos sólidos (foco na coleta seletiva e aterro sanitário), assim como o compartilhamento de </a:t>
            </a:r>
            <a:r>
              <a:rPr lang="pt-BR" sz="2200" b="1" dirty="0" smtClean="0">
                <a:latin typeface="+mj-lt"/>
              </a:rPr>
              <a:t>equipamentos.</a:t>
            </a:r>
            <a:endParaRPr lang="pt-BR" sz="2200" b="1" dirty="0">
              <a:latin typeface="+mj-lt"/>
            </a:endParaRPr>
          </a:p>
          <a:p>
            <a:pPr algn="just"/>
            <a:endParaRPr lang="pt-BR" sz="2200" b="1" dirty="0" smtClean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200" b="1" dirty="0">
                <a:latin typeface="+mj-lt"/>
              </a:rPr>
              <a:t>A maior parte deles procurou o consórcio </a:t>
            </a:r>
            <a:r>
              <a:rPr lang="pt-BR" sz="2200" b="1" dirty="0" smtClean="0">
                <a:latin typeface="+mj-lt"/>
              </a:rPr>
              <a:t>por </a:t>
            </a:r>
            <a:r>
              <a:rPr lang="pt-BR" sz="2200" b="1" dirty="0">
                <a:latin typeface="+mj-lt"/>
              </a:rPr>
              <a:t>estímulo </a:t>
            </a:r>
            <a:r>
              <a:rPr lang="pt-BR" sz="2200" b="1" dirty="0" smtClean="0">
                <a:latin typeface="+mj-lt"/>
              </a:rPr>
              <a:t>da redução </a:t>
            </a:r>
            <a:r>
              <a:rPr lang="pt-BR" sz="2200" b="1" dirty="0">
                <a:latin typeface="+mj-lt"/>
              </a:rPr>
              <a:t>de custos em operações, serviços e equipamentos; resolução por problemas específicos; busca por melhoria em infraestrutura; possibilidade de aquisição e/ou compartilhamento de </a:t>
            </a:r>
            <a:r>
              <a:rPr lang="pt-BR" sz="2200" b="1" dirty="0" smtClean="0">
                <a:latin typeface="+mj-lt"/>
              </a:rPr>
              <a:t>equipamentos.</a:t>
            </a:r>
          </a:p>
          <a:p>
            <a:pPr algn="just"/>
            <a:endParaRPr lang="pt-BR" sz="2200" b="1" dirty="0" smtClean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200" b="1" dirty="0">
                <a:latin typeface="+mj-lt"/>
              </a:rPr>
              <a:t>Algumas </a:t>
            </a:r>
            <a:r>
              <a:rPr lang="pt-BR" sz="2200" b="1" dirty="0" smtClean="0">
                <a:latin typeface="+mj-lt"/>
              </a:rPr>
              <a:t>atividades como </a:t>
            </a:r>
            <a:r>
              <a:rPr lang="pt-BR" sz="2200" b="1" dirty="0">
                <a:latin typeface="+mj-lt"/>
              </a:rPr>
              <a:t>busca por local adequado para disposição final de resíduos sólidos; capacitação e formação de profissionais atuantes no consórcio; melhoria da coleta de resíduos sólidos urbanos; realização de atividade socioambientais e melhoria dos serviços de coleta </a:t>
            </a:r>
            <a:r>
              <a:rPr lang="pt-BR" sz="2200" b="1" dirty="0" smtClean="0">
                <a:latin typeface="+mj-lt"/>
              </a:rPr>
              <a:t>seletiva estão </a:t>
            </a:r>
            <a:r>
              <a:rPr lang="pt-BR" sz="2200" b="1" dirty="0">
                <a:latin typeface="+mj-lt"/>
              </a:rPr>
              <a:t>em </a:t>
            </a:r>
            <a:r>
              <a:rPr lang="pt-BR" sz="2200" b="1" dirty="0" smtClean="0">
                <a:latin typeface="+mj-lt"/>
              </a:rPr>
              <a:t>desenvolvimento.</a:t>
            </a:r>
            <a:endParaRPr lang="pt-BR" sz="2200" b="1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287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071399" y="2007112"/>
            <a:ext cx="9144000" cy="2387600"/>
          </a:xfrm>
        </p:spPr>
        <p:txBody>
          <a:bodyPr anchor="t" anchorCtr="0">
            <a:normAutofit/>
          </a:bodyPr>
          <a:lstStyle/>
          <a:p>
            <a:r>
              <a:rPr lang="pt-BR" sz="2400" dirty="0"/>
              <a:t/>
            </a:r>
            <a:br>
              <a:rPr lang="pt-BR" sz="2400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-1327510" y="1456960"/>
            <a:ext cx="7790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rgbClr val="C00000"/>
                </a:solidFill>
                <a:latin typeface="+mj-lt"/>
              </a:rPr>
              <a:t>3.5 Resultado obtidos:</a:t>
            </a:r>
            <a:endParaRPr lang="pt-BR" sz="4000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8" name="Picture 5" descr="logo ufsc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6550" y="6055343"/>
            <a:ext cx="1215734" cy="875729"/>
          </a:xfrm>
          <a:prstGeom prst="rect">
            <a:avLst/>
          </a:prstGeom>
          <a:noFill/>
        </p:spPr>
      </p:pic>
      <p:pic>
        <p:nvPicPr>
          <p:cNvPr id="9" name="Picture 114" descr="Resultado de imagem para deciv ufs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187" y="5937995"/>
            <a:ext cx="783435" cy="77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aixaDeTexto 13"/>
          <p:cNvSpPr txBox="1"/>
          <p:nvPr/>
        </p:nvSpPr>
        <p:spPr>
          <a:xfrm>
            <a:off x="186550" y="2627963"/>
            <a:ext cx="1200545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200" b="1" dirty="0" smtClean="0">
                <a:latin typeface="+mj-lt"/>
              </a:rPr>
              <a:t>Benefícios </a:t>
            </a:r>
            <a:r>
              <a:rPr lang="pt-BR" sz="2200" b="1" dirty="0" smtClean="0">
                <a:latin typeface="+mj-lt"/>
              </a:rPr>
              <a:t>da implantação dos consórcios: </a:t>
            </a:r>
            <a:r>
              <a:rPr lang="pt-BR" sz="2200" b="1" dirty="0">
                <a:latin typeface="+mj-lt"/>
              </a:rPr>
              <a:t>aquisição de material e mão de obra com menor preço para realização dos serviços; </a:t>
            </a:r>
            <a:r>
              <a:rPr lang="pt-BR" sz="2200" b="1" dirty="0" smtClean="0">
                <a:latin typeface="+mj-lt"/>
              </a:rPr>
              <a:t>realização </a:t>
            </a:r>
            <a:r>
              <a:rPr lang="pt-BR" sz="2200" b="1" dirty="0">
                <a:latin typeface="+mj-lt"/>
              </a:rPr>
              <a:t>de atividade de maior complexidade operacional (construção e operação de aterros sanitários); </a:t>
            </a:r>
            <a:r>
              <a:rPr lang="pt-BR" sz="2200" b="1" dirty="0" smtClean="0">
                <a:latin typeface="+mj-lt"/>
              </a:rPr>
              <a:t> </a:t>
            </a:r>
            <a:r>
              <a:rPr lang="pt-BR" sz="2200" b="1" dirty="0">
                <a:latin typeface="+mj-lt"/>
              </a:rPr>
              <a:t>aumento da conscientização e mobilização da população atendida por assuntos de importância ambiental como coleta seletiva; </a:t>
            </a:r>
            <a:r>
              <a:rPr lang="pt-BR" sz="2200" b="1" dirty="0" smtClean="0">
                <a:latin typeface="+mj-lt"/>
              </a:rPr>
              <a:t>maior </a:t>
            </a:r>
            <a:r>
              <a:rPr lang="pt-BR" sz="2200" b="1" dirty="0">
                <a:latin typeface="+mj-lt"/>
              </a:rPr>
              <a:t>aproximação e articulação entre os municípios consorciados; </a:t>
            </a:r>
            <a:r>
              <a:rPr lang="pt-BR" sz="2200" b="1" dirty="0" smtClean="0">
                <a:latin typeface="+mj-lt"/>
              </a:rPr>
              <a:t>compartilhamento </a:t>
            </a:r>
            <a:r>
              <a:rPr lang="pt-BR" sz="2200" b="1" dirty="0">
                <a:latin typeface="+mj-lt"/>
              </a:rPr>
              <a:t>de conhecimentos técnicos, administrativos e tecnológicos</a:t>
            </a:r>
            <a:r>
              <a:rPr lang="pt-BR" sz="2200" b="1" dirty="0" smtClean="0">
                <a:latin typeface="+mj-lt"/>
              </a:rPr>
              <a:t>; </a:t>
            </a:r>
            <a:r>
              <a:rPr lang="pt-BR" sz="2200" b="1" dirty="0">
                <a:latin typeface="+mj-lt"/>
              </a:rPr>
              <a:t>estímulo à criação de programas que contribuem diretamente para a redução da geração de resíduos sólidos (educação ambiental, coleta seletiva, cooperativas, tecnologias sustentáveis, compostagem</a:t>
            </a:r>
            <a:r>
              <a:rPr lang="pt-BR" sz="2200" b="1" dirty="0" smtClean="0">
                <a:latin typeface="+mj-lt"/>
              </a:rPr>
              <a:t>); </a:t>
            </a:r>
            <a:r>
              <a:rPr lang="pt-BR" sz="2200" b="1" dirty="0">
                <a:latin typeface="+mj-lt"/>
              </a:rPr>
              <a:t>descarte final de resíduos sólidos apropriado em escala regional e atendendo às exigências do órgão ambiental.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4529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071399" y="2007112"/>
            <a:ext cx="9144000" cy="2387600"/>
          </a:xfrm>
        </p:spPr>
        <p:txBody>
          <a:bodyPr anchor="t" anchorCtr="0">
            <a:normAutofit/>
          </a:bodyPr>
          <a:lstStyle/>
          <a:p>
            <a:r>
              <a:rPr lang="pt-BR" sz="2400" dirty="0"/>
              <a:t/>
            </a:r>
            <a:br>
              <a:rPr lang="pt-BR" sz="2400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-1327510" y="1456960"/>
            <a:ext cx="7790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rgbClr val="C00000"/>
                </a:solidFill>
                <a:latin typeface="+mj-lt"/>
              </a:rPr>
              <a:t>3.5 Resultado obtidos:</a:t>
            </a:r>
            <a:endParaRPr lang="pt-BR" sz="4000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8" name="Picture 5" descr="logo ufsc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6550" y="6055343"/>
            <a:ext cx="1215734" cy="875729"/>
          </a:xfrm>
          <a:prstGeom prst="rect">
            <a:avLst/>
          </a:prstGeom>
          <a:noFill/>
        </p:spPr>
      </p:pic>
      <p:pic>
        <p:nvPicPr>
          <p:cNvPr id="9" name="Picture 114" descr="Resultado de imagem para deciv ufs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187" y="5937995"/>
            <a:ext cx="783435" cy="77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aixaDeTexto 13"/>
          <p:cNvSpPr txBox="1"/>
          <p:nvPr/>
        </p:nvSpPr>
        <p:spPr>
          <a:xfrm>
            <a:off x="33172" y="2132554"/>
            <a:ext cx="120054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200" b="1" dirty="0">
                <a:latin typeface="+mj-lt"/>
              </a:rPr>
              <a:t>As médias finais </a:t>
            </a:r>
            <a:r>
              <a:rPr lang="pt-BR" sz="2200" b="1" dirty="0" smtClean="0">
                <a:latin typeface="+mj-lt"/>
              </a:rPr>
              <a:t>calculadas </a:t>
            </a:r>
            <a:r>
              <a:rPr lang="pt-BR" sz="2200" b="1" dirty="0">
                <a:latin typeface="+mj-lt"/>
              </a:rPr>
              <a:t>indicam que o consórcio promoveu ações gerais e fez a divulgação delas em meio digital. </a:t>
            </a:r>
          </a:p>
          <a:p>
            <a:pPr algn="just"/>
            <a:endParaRPr lang="pt-BR" sz="2200" b="1" dirty="0" smtClean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200" b="1" dirty="0">
                <a:latin typeface="+mj-lt"/>
              </a:rPr>
              <a:t>Os consórcios podem ser organizados apenas entre municípios, por municípios e estado ou ainda entre municípios, estado e União. Esta forma administrativa gera a expectativa para solução de problemas comuns, principalmente porque considera a vocação do município e a estrutura administrativa dos entes consorciados, bem como resgata os canais de comunicação existentes na escala regional e local</a:t>
            </a:r>
            <a:r>
              <a:rPr lang="pt-BR" sz="2200" b="1" dirty="0" smtClean="0">
                <a:latin typeface="+mj-lt"/>
              </a:rPr>
              <a:t>.</a:t>
            </a:r>
          </a:p>
          <a:p>
            <a:pPr algn="just"/>
            <a:endParaRPr lang="pt-BR" sz="2200" b="1" dirty="0" smtClean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200" b="1" dirty="0">
                <a:latin typeface="+mj-lt"/>
              </a:rPr>
              <a:t>Alguns desafios administrativos na contratação dos serviços necessários para melhoria dos serviços de saneamento e de resíduos sólidos foram aprimorados pela existência e atuação de consórcios públicos, o que promoveu a obtenção de resultados positivos aos municípios envolvidos.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7398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t" anchorCtr="0">
            <a:normAutofit/>
          </a:bodyPr>
          <a:lstStyle/>
          <a:p>
            <a:r>
              <a:rPr lang="pt-BR" sz="2400" dirty="0"/>
              <a:t/>
            </a:r>
            <a:br>
              <a:rPr lang="pt-BR" sz="2400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173167" y="1376722"/>
            <a:ext cx="55208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b="1" dirty="0" smtClean="0">
                <a:solidFill>
                  <a:srgbClr val="C00000"/>
                </a:solidFill>
                <a:latin typeface="+mj-lt"/>
              </a:rPr>
              <a:t>3.6 Análises e conclusões: </a:t>
            </a:r>
            <a:endParaRPr lang="pt-BR" sz="40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49242" y="2051786"/>
            <a:ext cx="1040130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b="1" dirty="0" smtClean="0">
                <a:latin typeface="+mj-lt"/>
              </a:rPr>
              <a:t>Saneamento com níveis insatisfatórios no Brasil;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b="1" dirty="0" smtClean="0">
                <a:latin typeface="+mj-lt"/>
              </a:rPr>
              <a:t>Necessidades de iniciativas de gestão, de operação e de organização político-administrativo;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b="1" dirty="0" smtClean="0">
                <a:latin typeface="+mj-lt"/>
              </a:rPr>
              <a:t>Fomentar constituição e manutenção dos consórcios públicos;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b="1" dirty="0" smtClean="0">
                <a:latin typeface="+mj-lt"/>
              </a:rPr>
              <a:t>Depende do interesse local e da articulação regional, além de apoio financeiro de órgãos públicos;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b="1" dirty="0" smtClean="0">
                <a:latin typeface="+mj-lt"/>
              </a:rPr>
              <a:t>Necessário bom planejamento das ações diárias e a longo prazo;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b="1" dirty="0" smtClean="0">
                <a:latin typeface="+mj-lt"/>
              </a:rPr>
              <a:t>Participação dos agentes envolvidos no processo (sociedade, governantes, iniciativa privada);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b="1" dirty="0" smtClean="0">
                <a:latin typeface="+mj-lt"/>
              </a:rPr>
              <a:t>Interesse em comum;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b="1" dirty="0" smtClean="0">
                <a:latin typeface="+mj-lt"/>
              </a:rPr>
              <a:t>Sucesso do consórcio e melhoria para todos os envolvidos.</a:t>
            </a:r>
          </a:p>
        </p:txBody>
      </p:sp>
      <p:pic>
        <p:nvPicPr>
          <p:cNvPr id="8" name="Picture 5" descr="logo ufsc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6550" y="5937995"/>
            <a:ext cx="1215734" cy="875729"/>
          </a:xfrm>
          <a:prstGeom prst="rect">
            <a:avLst/>
          </a:prstGeom>
          <a:noFill/>
        </p:spPr>
      </p:pic>
      <p:pic>
        <p:nvPicPr>
          <p:cNvPr id="9" name="Picture 114" descr="Resultado de imagem para deciv ufs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187" y="5937995"/>
            <a:ext cx="783435" cy="77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909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t" anchorCtr="0">
            <a:normAutofit/>
          </a:bodyPr>
          <a:lstStyle/>
          <a:p>
            <a:r>
              <a:rPr lang="pt-BR" sz="2400" dirty="0"/>
              <a:t/>
            </a:r>
            <a:br>
              <a:rPr lang="pt-BR" sz="2400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173167" y="1376722"/>
            <a:ext cx="32425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b="1" dirty="0" smtClean="0">
                <a:solidFill>
                  <a:srgbClr val="C00000"/>
                </a:solidFill>
                <a:latin typeface="+mj-lt"/>
              </a:rPr>
              <a:t>4. Referências:</a:t>
            </a:r>
            <a:r>
              <a:rPr lang="pt-BR" sz="4000" b="1" dirty="0" smtClean="0">
                <a:solidFill>
                  <a:srgbClr val="C00000"/>
                </a:solidFill>
                <a:latin typeface="+mj-lt"/>
              </a:rPr>
              <a:t> </a:t>
            </a:r>
            <a:endParaRPr lang="pt-BR" sz="40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8" name="Picture 5" descr="logo ufsc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74201"/>
            <a:ext cx="1215734" cy="875729"/>
          </a:xfrm>
          <a:prstGeom prst="rect">
            <a:avLst/>
          </a:prstGeom>
          <a:noFill/>
        </p:spPr>
      </p:pic>
      <p:pic>
        <p:nvPicPr>
          <p:cNvPr id="9" name="Picture 114" descr="Resultado de imagem para deciv ufs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187" y="5937995"/>
            <a:ext cx="783435" cy="77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9"/>
          <p:cNvSpPr txBox="1"/>
          <p:nvPr/>
        </p:nvSpPr>
        <p:spPr>
          <a:xfrm>
            <a:off x="515155" y="1943876"/>
            <a:ext cx="11676845" cy="4368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700" b="1" dirty="0">
                <a:latin typeface="+mj-lt"/>
              </a:rPr>
              <a:t>BRASIL (2005). Lei de Consórcios Públicos – Lei Federal no 11.445 de 6 de abril de 2005. Disponível em http://www.planalto.gov.br/ccivil_03/_ato2004-2006/2005/lei/l11107.htm </a:t>
            </a:r>
            <a:endParaRPr lang="pt-BR" sz="1700" b="1" dirty="0" smtClean="0"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700" b="1" dirty="0">
                <a:latin typeface="+mj-lt"/>
              </a:rPr>
              <a:t>BRASIL (2007a). Política Nacional de Saneamento Básico – Lei Federal no 11.445 de 11 de janeiro de 2007. Disponível em http://www.planalto.gov.br/ccivil_03/_ato2007-2010/2007/lei/l11445.htm </a:t>
            </a:r>
            <a:endParaRPr lang="pt-BR" sz="1700" b="1" dirty="0" smtClean="0"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700" b="1" dirty="0">
                <a:latin typeface="+mj-lt"/>
              </a:rPr>
              <a:t>BRASIL (2007b). Decreto no 11.107 de 6 de abril de 2007. Disponível em http://www.planalto.gov.br/ccivil_03/_</a:t>
            </a:r>
            <a:r>
              <a:rPr lang="pt-BR" sz="1700" b="1" dirty="0" smtClean="0">
                <a:latin typeface="+mj-lt"/>
              </a:rPr>
              <a:t>ato2004-2006/2005/lei/l11107.htm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700" b="1" dirty="0">
                <a:latin typeface="+mj-lt"/>
              </a:rPr>
              <a:t>IBGE – INSTITUTO BRASILEIRO DE GEOGRAFIA E ESTATÍSTICA (2010). Pesquisa Nacional de Saneamento Básico 2008. Rio de Janeiro: IBGE, 2010. Disponível em http://www.ibge.gov.br/home/estatistica/populacao/condicaodevida/pnsb2008/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700" b="1" dirty="0">
                <a:latin typeface="+mj-lt"/>
              </a:rPr>
              <a:t>VENTURA, K.S.; TEIXEIRA, B.A.N.; SASSIOTO, M.L.P.; KUSSABA, C.T.; NASSER, M.L.B.B.G (2015). Caracterização de consórcios públicos atuantes no setor de resíduos sólidos no Brasil. In: 28º CONGRESSO BRASILEIRO DE ENGENHARIA SANITÁRIA E AMBIENTAL, Rio de Janeiro, 2015</a:t>
            </a:r>
            <a:r>
              <a:rPr lang="pt-BR" sz="1700" b="1" dirty="0" smtClean="0">
                <a:latin typeface="+mj-lt"/>
              </a:rPr>
              <a:t>.</a:t>
            </a: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226035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39211"/>
            <a:ext cx="9144000" cy="2387600"/>
          </a:xfrm>
        </p:spPr>
        <p:txBody>
          <a:bodyPr anchor="t" anchorCtr="0">
            <a:normAutofit/>
          </a:bodyPr>
          <a:lstStyle/>
          <a:p>
            <a:r>
              <a:rPr lang="pt-BR" sz="2400" dirty="0"/>
              <a:t/>
            </a:r>
            <a:br>
              <a:rPr lang="pt-BR" sz="2400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186550" y="1439665"/>
            <a:ext cx="40856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b="1" dirty="0" smtClean="0">
                <a:solidFill>
                  <a:srgbClr val="C00000"/>
                </a:solidFill>
                <a:latin typeface="+mj-lt"/>
              </a:rPr>
              <a:t>5. Agradecimentos:</a:t>
            </a:r>
            <a:endParaRPr lang="pt-BR" sz="40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86153" y="2189684"/>
            <a:ext cx="111181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+mj-lt"/>
                <a:cs typeface="Arial" panose="020B0604020202020204" pitchFamily="34" charset="0"/>
              </a:rPr>
              <a:t>	</a:t>
            </a:r>
            <a:r>
              <a:rPr lang="pt-BR" sz="2200" b="1" dirty="0" smtClean="0">
                <a:latin typeface="+mj-lt"/>
                <a:cs typeface="Arial" panose="020B0604020202020204" pitchFamily="34" charset="0"/>
              </a:rPr>
              <a:t>Ao Conselho </a:t>
            </a:r>
            <a:r>
              <a:rPr lang="pt-BR" sz="2200" b="1" dirty="0">
                <a:latin typeface="+mj-lt"/>
                <a:cs typeface="Arial" panose="020B0604020202020204" pitchFamily="34" charset="0"/>
              </a:rPr>
              <a:t>Nacional de Desenvolvimento Científico e Tecnológico (CNPq) pelo apoio financeiro à realização da </a:t>
            </a:r>
            <a:r>
              <a:rPr lang="pt-BR" sz="2200" b="1" dirty="0" smtClean="0">
                <a:latin typeface="+mj-lt"/>
                <a:cs typeface="Arial" panose="020B0604020202020204" pitchFamily="34" charset="0"/>
              </a:rPr>
              <a:t>pesquisa e a todos os presentes.</a:t>
            </a:r>
          </a:p>
          <a:p>
            <a:pPr algn="just"/>
            <a:endParaRPr lang="pt-BR" sz="2200" b="1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pt-BR" sz="2200" b="1" dirty="0" smtClean="0">
                <a:latin typeface="+mj-lt"/>
                <a:cs typeface="Arial" panose="020B0604020202020204" pitchFamily="34" charset="0"/>
              </a:rPr>
              <a:t>	Ao </a:t>
            </a:r>
            <a:r>
              <a:rPr lang="pt-BR" sz="2200" b="1" dirty="0" smtClean="0">
                <a:latin typeface="+mj-lt"/>
                <a:cs typeface="Arial" panose="020B0604020202020204" pitchFamily="34" charset="0"/>
              </a:rPr>
              <a:t>Departamento de Engenharia Civil pelo apoio financeiro para alunos de graduação</a:t>
            </a:r>
            <a:endParaRPr lang="pt-BR" sz="2200" b="1" dirty="0">
              <a:latin typeface="+mj-lt"/>
            </a:endParaRPr>
          </a:p>
        </p:txBody>
      </p:sp>
      <p:pic>
        <p:nvPicPr>
          <p:cNvPr id="8" name="Picture 5" descr="logo ufsc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6550" y="5937995"/>
            <a:ext cx="1215734" cy="875729"/>
          </a:xfrm>
          <a:prstGeom prst="rect">
            <a:avLst/>
          </a:prstGeom>
          <a:noFill/>
        </p:spPr>
      </p:pic>
      <p:pic>
        <p:nvPicPr>
          <p:cNvPr id="9" name="Picture 114" descr="Resultado de imagem para deciv ufs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187" y="5937995"/>
            <a:ext cx="783435" cy="77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965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206069" y="1445543"/>
            <a:ext cx="11440835" cy="763200"/>
          </a:xfrm>
        </p:spPr>
        <p:txBody>
          <a:bodyPr anchor="t" anchorCtr="0">
            <a:normAutofit/>
          </a:bodyPr>
          <a:lstStyle/>
          <a:p>
            <a:r>
              <a:rPr lang="pt-BR" sz="4000" b="1" dirty="0" smtClean="0">
                <a:solidFill>
                  <a:srgbClr val="C00000"/>
                </a:solidFill>
              </a:rPr>
              <a:t>1. Saneamento:</a:t>
            </a: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010597" y="3586847"/>
            <a:ext cx="97489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>
                <a:latin typeface="+mj-lt"/>
              </a:rPr>
              <a:t>83% da população brasileira é atendida com </a:t>
            </a:r>
            <a:r>
              <a:rPr lang="pt-BR" sz="2200" b="1" dirty="0" smtClean="0">
                <a:latin typeface="+mj-lt"/>
              </a:rPr>
              <a:t>água tratada;</a:t>
            </a:r>
            <a:r>
              <a:rPr lang="pt-BR" sz="2200" b="1" dirty="0">
                <a:latin typeface="+mj-lt"/>
              </a:rPr>
              <a:t/>
            </a:r>
            <a:br>
              <a:rPr lang="pt-BR" sz="2200" b="1" dirty="0">
                <a:latin typeface="+mj-lt"/>
              </a:rPr>
            </a:br>
            <a:endParaRPr lang="pt-BR" sz="2200" b="1" dirty="0">
              <a:latin typeface="+mj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010597" y="4279260"/>
            <a:ext cx="56627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>
                <a:latin typeface="+mj-lt"/>
              </a:rPr>
              <a:t>47% dela têm coleta de </a:t>
            </a:r>
            <a:r>
              <a:rPr lang="pt-BR" sz="2200" b="1" dirty="0" smtClean="0">
                <a:latin typeface="+mj-lt"/>
              </a:rPr>
              <a:t>esgoto sanitário;</a:t>
            </a:r>
            <a:r>
              <a:rPr lang="pt-BR" sz="2200" b="1" dirty="0">
                <a:latin typeface="+mj-lt"/>
              </a:rPr>
              <a:t/>
            </a:r>
            <a:br>
              <a:rPr lang="pt-BR" sz="2200" b="1" dirty="0">
                <a:latin typeface="+mj-lt"/>
              </a:rPr>
            </a:br>
            <a:endParaRPr lang="pt-BR" sz="2200" b="1" dirty="0">
              <a:latin typeface="+mj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010597" y="5048701"/>
            <a:ext cx="46267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>
                <a:latin typeface="+mj-lt"/>
              </a:rPr>
              <a:t>39% do esgoto coletado é </a:t>
            </a:r>
            <a:r>
              <a:rPr lang="pt-BR" sz="2200" b="1" dirty="0" smtClean="0">
                <a:latin typeface="+mj-lt"/>
              </a:rPr>
              <a:t>tratado;</a:t>
            </a:r>
            <a:r>
              <a:rPr lang="pt-BR" sz="2200" b="1" dirty="0">
                <a:latin typeface="+mj-lt"/>
              </a:rPr>
              <a:t/>
            </a:r>
            <a:br>
              <a:rPr lang="pt-BR" sz="2200" b="1" dirty="0">
                <a:latin typeface="+mj-lt"/>
              </a:rPr>
            </a:br>
            <a:endParaRPr lang="pt-BR" sz="2200" b="1" dirty="0">
              <a:latin typeface="+mj-lt"/>
            </a:endParaRPr>
          </a:p>
          <a:p>
            <a:endParaRPr lang="pt-BR" sz="2200" b="1" dirty="0">
              <a:latin typeface="+mj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010597" y="5730924"/>
            <a:ext cx="89418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>
                <a:latin typeface="+mj-lt"/>
              </a:rPr>
              <a:t>58% dos resíduos sólidos têm destino </a:t>
            </a:r>
            <a:r>
              <a:rPr lang="pt-BR" sz="2200" b="1" dirty="0" smtClean="0">
                <a:latin typeface="+mj-lt"/>
              </a:rPr>
              <a:t>em </a:t>
            </a:r>
            <a:r>
              <a:rPr lang="pt-BR" sz="2200" b="1" dirty="0">
                <a:latin typeface="+mj-lt"/>
              </a:rPr>
              <a:t>aterros </a:t>
            </a:r>
            <a:r>
              <a:rPr lang="pt-BR" sz="2200" b="1" dirty="0" smtClean="0">
                <a:latin typeface="+mj-lt"/>
              </a:rPr>
              <a:t>sanitários.</a:t>
            </a:r>
            <a:r>
              <a:rPr lang="pt-BR" sz="2200" b="1" dirty="0">
                <a:latin typeface="+mj-lt"/>
              </a:rPr>
              <a:t/>
            </a:r>
            <a:br>
              <a:rPr lang="pt-BR" sz="2200" b="1" dirty="0">
                <a:latin typeface="+mj-lt"/>
              </a:rPr>
            </a:br>
            <a:endParaRPr lang="pt-BR" sz="2200" b="1" dirty="0">
              <a:latin typeface="+mj-lt"/>
            </a:endParaRPr>
          </a:p>
        </p:txBody>
      </p:sp>
      <p:pic>
        <p:nvPicPr>
          <p:cNvPr id="1032" name="Picture 8" descr="Resultado de imagem para brasil contorn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46" y="3509915"/>
            <a:ext cx="2712149" cy="2700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ítulo 1"/>
          <p:cNvSpPr txBox="1">
            <a:spLocks/>
          </p:cNvSpPr>
          <p:nvPr/>
        </p:nvSpPr>
        <p:spPr>
          <a:xfrm>
            <a:off x="298447" y="2137956"/>
            <a:ext cx="11440835" cy="102647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300" b="1" dirty="0" smtClean="0">
                <a:cs typeface="Times New Roman" panose="02020603050405020304" pitchFamily="18" charset="0"/>
              </a:rPr>
              <a:t>E</a:t>
            </a:r>
            <a:r>
              <a:rPr lang="pt-BR" sz="23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 </a:t>
            </a:r>
            <a:r>
              <a:rPr lang="pt-BR" sz="2300" b="1" dirty="0">
                <a:ea typeface="Calibri" panose="020F0502020204030204" pitchFamily="34" charset="0"/>
                <a:cs typeface="Times New Roman" panose="02020603050405020304" pitchFamily="18" charset="0"/>
              </a:rPr>
              <a:t>28 de julho de 2010, a Organização das Nações Unidas (ONU) reconheceu como direito de todo ser humano o acesso aos serviços de saneamento.</a:t>
            </a:r>
          </a:p>
          <a:p>
            <a:endParaRPr lang="pt-BR" sz="2200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958655" y="6414964"/>
            <a:ext cx="33764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b="1" dirty="0" smtClean="0">
                <a:latin typeface="+mj-lt"/>
              </a:rPr>
              <a:t>Ministério</a:t>
            </a:r>
            <a:r>
              <a:rPr lang="pt-BR" dirty="0" smtClean="0"/>
              <a:t> </a:t>
            </a:r>
            <a:r>
              <a:rPr lang="pt-BR" sz="2200" b="1" dirty="0">
                <a:latin typeface="+mj-lt"/>
              </a:rPr>
              <a:t>das Cidades, 2013</a:t>
            </a:r>
          </a:p>
        </p:txBody>
      </p:sp>
      <p:pic>
        <p:nvPicPr>
          <p:cNvPr id="13" name="Picture 5" descr="logo ufsca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6550" y="5937995"/>
            <a:ext cx="1215734" cy="875729"/>
          </a:xfrm>
          <a:prstGeom prst="rect">
            <a:avLst/>
          </a:prstGeom>
          <a:noFill/>
        </p:spPr>
      </p:pic>
      <p:pic>
        <p:nvPicPr>
          <p:cNvPr id="14" name="Picture 114" descr="Resultado de imagem para deciv ufsca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187" y="5937995"/>
            <a:ext cx="783435" cy="77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761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39211"/>
            <a:ext cx="9144000" cy="2387600"/>
          </a:xfrm>
        </p:spPr>
        <p:txBody>
          <a:bodyPr anchor="t" anchorCtr="0">
            <a:normAutofit/>
          </a:bodyPr>
          <a:lstStyle/>
          <a:p>
            <a:r>
              <a:rPr lang="pt-BR" sz="2400" dirty="0"/>
              <a:t/>
            </a:r>
            <a:br>
              <a:rPr lang="pt-BR" sz="2400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3396912" y="1431379"/>
            <a:ext cx="526451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6000" b="1" dirty="0" smtClean="0">
                <a:solidFill>
                  <a:srgbClr val="C00000"/>
                </a:solidFill>
                <a:latin typeface="+mj-lt"/>
              </a:rPr>
              <a:t>Muito obrigada! </a:t>
            </a:r>
            <a:endParaRPr lang="pt-BR" sz="60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8" name="Picture 5" descr="logo ufsc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6550" y="5937995"/>
            <a:ext cx="1215734" cy="875729"/>
          </a:xfrm>
          <a:prstGeom prst="rect">
            <a:avLst/>
          </a:prstGeom>
          <a:noFill/>
        </p:spPr>
      </p:pic>
      <p:pic>
        <p:nvPicPr>
          <p:cNvPr id="9" name="Picture 114" descr="Resultado de imagem para deciv ufs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187" y="5937995"/>
            <a:ext cx="783435" cy="77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ítulo 1"/>
          <p:cNvSpPr txBox="1">
            <a:spLocks/>
          </p:cNvSpPr>
          <p:nvPr/>
        </p:nvSpPr>
        <p:spPr>
          <a:xfrm>
            <a:off x="946333" y="2856786"/>
            <a:ext cx="10165675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lnSpc>
                <a:spcPct val="150000"/>
              </a:lnSpc>
              <a:spcAft>
                <a:spcPts val="0"/>
              </a:spcAft>
            </a:pPr>
            <a:r>
              <a:rPr lang="pt-BR" sz="3500" b="1" dirty="0" smtClean="0">
                <a:solidFill>
                  <a:schemeClr val="tx1"/>
                </a:solidFill>
              </a:rPr>
              <a:t>Graduanda Kamila Kotsubo (kotsubokamila@gmail.com)</a:t>
            </a:r>
            <a:endParaRPr lang="pt-BR" sz="3500" b="1" dirty="0">
              <a:solidFill>
                <a:schemeClr val="tx1"/>
              </a:solidFill>
            </a:endParaRPr>
          </a:p>
          <a:p>
            <a:pPr algn="ctr" fontAlgn="auto">
              <a:lnSpc>
                <a:spcPct val="150000"/>
              </a:lnSpc>
              <a:spcAft>
                <a:spcPts val="0"/>
              </a:spcAft>
            </a:pPr>
            <a:r>
              <a:rPr lang="pt-BR" sz="3500" b="1" dirty="0" err="1" smtClean="0">
                <a:solidFill>
                  <a:schemeClr val="tx1"/>
                </a:solidFill>
              </a:rPr>
              <a:t>Profa</a:t>
            </a:r>
            <a:r>
              <a:rPr lang="pt-BR" sz="3500" b="1" dirty="0" smtClean="0">
                <a:solidFill>
                  <a:schemeClr val="tx1"/>
                </a:solidFill>
              </a:rPr>
              <a:t> Dra. Katia Sakihama Ventura (katiasv@ufscar.br)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443048" y="4938565"/>
            <a:ext cx="803038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006600"/>
                </a:solidFill>
              </a:rPr>
              <a:t>UNIVERSIDADE FEDERAL DE SÃO CARLOS</a:t>
            </a:r>
          </a:p>
          <a:p>
            <a:pPr algn="ctr"/>
            <a:r>
              <a:rPr lang="pt-BR" sz="2800" dirty="0" smtClean="0">
                <a:solidFill>
                  <a:srgbClr val="006600"/>
                </a:solidFill>
              </a:rPr>
              <a:t>Departamento de Engenharia Civil</a:t>
            </a:r>
          </a:p>
          <a:p>
            <a:pPr algn="ctr"/>
            <a:r>
              <a:rPr lang="pt-BR" sz="3000" dirty="0" smtClean="0">
                <a:solidFill>
                  <a:srgbClr val="006600"/>
                </a:solidFill>
              </a:rPr>
              <a:t>55 (16) 3351.9673</a:t>
            </a:r>
            <a:endParaRPr lang="pt-BR" sz="3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48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86550" y="1451110"/>
            <a:ext cx="9144000" cy="2387600"/>
          </a:xfrm>
        </p:spPr>
        <p:txBody>
          <a:bodyPr anchor="t" anchorCtr="0">
            <a:normAutofit/>
          </a:bodyPr>
          <a:lstStyle/>
          <a:p>
            <a:r>
              <a:rPr lang="pt-BR" sz="4000" b="1" dirty="0" smtClean="0">
                <a:solidFill>
                  <a:srgbClr val="C00000"/>
                </a:solidFill>
              </a:rPr>
              <a:t>2. Consórcios</a:t>
            </a:r>
            <a:r>
              <a:rPr lang="pt-BR" sz="3600" b="1" dirty="0" smtClean="0"/>
              <a:t> </a:t>
            </a:r>
            <a:r>
              <a:rPr lang="pt-BR" sz="4000" b="1" dirty="0">
                <a:solidFill>
                  <a:srgbClr val="C00000"/>
                </a:solidFill>
              </a:rPr>
              <a:t>públicos</a:t>
            </a:r>
            <a:r>
              <a:rPr lang="pt-BR" sz="3600" b="1" dirty="0" smtClean="0">
                <a:solidFill>
                  <a:srgbClr val="FF0000"/>
                </a:solidFill>
              </a:rPr>
              <a:t>:</a:t>
            </a:r>
            <a:r>
              <a:rPr lang="pt-BR" sz="3600" b="1" dirty="0" smtClean="0"/>
              <a:t/>
            </a:r>
            <a:br>
              <a:rPr lang="pt-BR" sz="3600" b="1" dirty="0" smtClean="0"/>
            </a:br>
            <a:endParaRPr lang="pt-BR" sz="36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912952" y="2417739"/>
            <a:ext cx="63692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200" b="1" dirty="0" smtClean="0">
                <a:latin typeface="+mj-lt"/>
              </a:rPr>
              <a:t>Desafio: universalização </a:t>
            </a:r>
            <a:r>
              <a:rPr lang="pt-BR" sz="2200" b="1" dirty="0">
                <a:latin typeface="+mj-lt"/>
              </a:rPr>
              <a:t>dos serviços de saneamento</a:t>
            </a:r>
            <a:br>
              <a:rPr lang="pt-BR" sz="2200" b="1" dirty="0">
                <a:latin typeface="+mj-lt"/>
              </a:rPr>
            </a:br>
            <a:endParaRPr lang="pt-BR" sz="2200" b="1" dirty="0">
              <a:latin typeface="+mj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12952" y="3015135"/>
            <a:ext cx="1104158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200" b="1" dirty="0" smtClean="0">
                <a:latin typeface="+mj-lt"/>
              </a:rPr>
              <a:t>Política </a:t>
            </a:r>
            <a:r>
              <a:rPr lang="pt-BR" sz="2200" b="1" dirty="0">
                <a:latin typeface="+mj-lt"/>
              </a:rPr>
              <a:t>Nacional de Saneamento Básico, Lei Federal n</a:t>
            </a:r>
            <a:r>
              <a:rPr lang="pt-BR" sz="2200" b="1" baseline="30000" dirty="0">
                <a:latin typeface="+mj-lt"/>
              </a:rPr>
              <a:t>o</a:t>
            </a:r>
            <a:r>
              <a:rPr lang="pt-BR" sz="2200" b="1" dirty="0">
                <a:latin typeface="+mj-lt"/>
              </a:rPr>
              <a:t> 11.445 (BRASIL, </a:t>
            </a:r>
            <a:r>
              <a:rPr lang="pt-BR" sz="2200" b="1" dirty="0" smtClean="0">
                <a:latin typeface="+mj-lt"/>
              </a:rPr>
              <a:t>2007a)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200" b="1" dirty="0" smtClean="0">
                <a:latin typeface="+mj-lt"/>
              </a:rPr>
              <a:t>Lei </a:t>
            </a:r>
            <a:r>
              <a:rPr lang="pt-BR" sz="2200" b="1" dirty="0">
                <a:latin typeface="+mj-lt"/>
              </a:rPr>
              <a:t>dos Consórcios Públicos, Lei Federal n</a:t>
            </a:r>
            <a:r>
              <a:rPr lang="pt-BR" sz="2200" b="1" baseline="30000" dirty="0">
                <a:latin typeface="+mj-lt"/>
              </a:rPr>
              <a:t>o</a:t>
            </a:r>
            <a:r>
              <a:rPr lang="pt-BR" sz="2200" b="1" dirty="0">
                <a:latin typeface="+mj-lt"/>
              </a:rPr>
              <a:t> 11.107 (BRASIL, 2005</a:t>
            </a:r>
            <a:r>
              <a:rPr lang="pt-BR" sz="2200" b="1" dirty="0" smtClean="0">
                <a:latin typeface="+mj-lt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200" b="1" dirty="0" smtClean="0">
                <a:latin typeface="+mj-lt"/>
              </a:rPr>
              <a:t>Decreto </a:t>
            </a:r>
            <a:r>
              <a:rPr lang="pt-BR" sz="2200" b="1" dirty="0">
                <a:latin typeface="+mj-lt"/>
              </a:rPr>
              <a:t>Federal n° 6.017 (BRASIL, 2007b</a:t>
            </a:r>
            <a:r>
              <a:rPr lang="pt-BR" sz="2200" b="1" dirty="0" smtClean="0">
                <a:latin typeface="+mj-lt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200" b="1" dirty="0" smtClean="0">
                <a:latin typeface="+mj-lt"/>
              </a:rPr>
              <a:t>Política </a:t>
            </a:r>
            <a:r>
              <a:rPr lang="pt-BR" sz="2200" b="1" dirty="0">
                <a:latin typeface="+mj-lt"/>
              </a:rPr>
              <a:t>Nacional de Resíduos Sólidos, Lei Federal n</a:t>
            </a:r>
            <a:r>
              <a:rPr lang="pt-BR" sz="2200" b="1" baseline="30000" dirty="0">
                <a:latin typeface="+mj-lt"/>
              </a:rPr>
              <a:t>o</a:t>
            </a:r>
            <a:r>
              <a:rPr lang="pt-BR" sz="2200" b="1" dirty="0">
                <a:latin typeface="+mj-lt"/>
              </a:rPr>
              <a:t>12.305 (BRASIL, 2010) </a:t>
            </a:r>
            <a:endParaRPr lang="pt-BR" sz="2200" b="1" dirty="0" smtClean="0">
              <a:latin typeface="+mj-lt"/>
            </a:endParaRPr>
          </a:p>
          <a:p>
            <a:pPr algn="r"/>
            <a:endParaRPr lang="pt-BR" sz="2200" b="1" dirty="0" smtClean="0">
              <a:latin typeface="+mj-lt"/>
            </a:endParaRPr>
          </a:p>
          <a:p>
            <a:pPr algn="r"/>
            <a:r>
              <a:rPr lang="pt-BR" sz="2200" b="1" dirty="0" smtClean="0">
                <a:latin typeface="+mj-lt"/>
              </a:rPr>
              <a:t>estabelecem </a:t>
            </a:r>
            <a:r>
              <a:rPr lang="pt-BR" sz="2200" b="1" dirty="0">
                <a:latin typeface="+mj-lt"/>
              </a:rPr>
              <a:t>a gestão por consórcios públicos como uma alternativa para expansão do saneamento no país e como estratégia para ampliar a capacidade operacional dos serviços de resíduos </a:t>
            </a:r>
            <a:r>
              <a:rPr lang="pt-BR" sz="2200" b="1" dirty="0" smtClean="0">
                <a:latin typeface="+mj-lt"/>
              </a:rPr>
              <a:t>sólidos.</a:t>
            </a:r>
            <a:endParaRPr lang="pt-BR" sz="2200" b="1" dirty="0">
              <a:latin typeface="+mj-lt"/>
            </a:endParaRPr>
          </a:p>
        </p:txBody>
      </p:sp>
      <p:pic>
        <p:nvPicPr>
          <p:cNvPr id="13" name="Picture 5" descr="logo ufsc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6550" y="5937995"/>
            <a:ext cx="1215734" cy="875729"/>
          </a:xfrm>
          <a:prstGeom prst="rect">
            <a:avLst/>
          </a:prstGeom>
          <a:noFill/>
        </p:spPr>
      </p:pic>
      <p:pic>
        <p:nvPicPr>
          <p:cNvPr id="14" name="Picture 114" descr="Resultado de imagem para deciv ufs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187" y="5937995"/>
            <a:ext cx="783435" cy="77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-2623456" y="1406991"/>
            <a:ext cx="9144000" cy="835955"/>
          </a:xfrm>
        </p:spPr>
        <p:txBody>
          <a:bodyPr anchor="t" anchorCtr="0">
            <a:noAutofit/>
          </a:bodyPr>
          <a:lstStyle/>
          <a:p>
            <a:r>
              <a:rPr lang="pt-BR" sz="4000" b="1" dirty="0" smtClean="0">
                <a:solidFill>
                  <a:srgbClr val="C00000"/>
                </a:solidFill>
              </a:rPr>
              <a:t>                         2. Consórcios públicos:</a:t>
            </a:r>
            <a:br>
              <a:rPr lang="pt-BR" sz="4000" b="1" dirty="0" smtClean="0">
                <a:solidFill>
                  <a:srgbClr val="C00000"/>
                </a:solidFill>
              </a:rPr>
            </a:br>
            <a:endParaRPr lang="pt-BR" sz="4000" b="1" dirty="0">
              <a:solidFill>
                <a:srgbClr val="C00000"/>
              </a:solidFill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914400" y="5330277"/>
            <a:ext cx="599830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rgbClr val="C00000"/>
                </a:solidFill>
                <a:latin typeface="+mj-lt"/>
              </a:rPr>
              <a:t>Justificativa:</a:t>
            </a:r>
            <a:r>
              <a:rPr lang="pt-BR" sz="2200" b="1" dirty="0" smtClean="0">
                <a:latin typeface="+mj-lt"/>
              </a:rPr>
              <a:t> informações escassas sobre o tema;</a:t>
            </a:r>
            <a:r>
              <a:rPr lang="pt-BR" sz="2200" b="1" dirty="0">
                <a:latin typeface="+mj-lt"/>
              </a:rPr>
              <a:t/>
            </a:r>
            <a:br>
              <a:rPr lang="pt-BR" sz="2200" b="1" dirty="0">
                <a:latin typeface="+mj-lt"/>
              </a:rPr>
            </a:br>
            <a:endParaRPr lang="pt-BR" sz="2200" b="1" dirty="0">
              <a:latin typeface="+mj-lt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14400" y="4111606"/>
            <a:ext cx="11430653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rgbClr val="C00000"/>
                </a:solidFill>
                <a:latin typeface="+mj-lt"/>
              </a:rPr>
              <a:t>Apoio e acesso a informações: </a:t>
            </a:r>
            <a:r>
              <a:rPr lang="pt-BR" sz="2200" b="1" dirty="0" smtClean="0">
                <a:latin typeface="+mj-lt"/>
              </a:rPr>
              <a:t>estudo financiado </a:t>
            </a:r>
            <a:r>
              <a:rPr lang="pt-BR" sz="2200" b="1" dirty="0">
                <a:latin typeface="+mj-lt"/>
              </a:rPr>
              <a:t>pela </a:t>
            </a:r>
            <a:r>
              <a:rPr lang="pt-BR" sz="2200" b="1" dirty="0" smtClean="0">
                <a:latin typeface="+mj-lt"/>
              </a:rPr>
              <a:t>FUNASA: 160 consórcio de saneamento estudados, sendo 94 de resíduos sólidos (VENTURA, </a:t>
            </a:r>
            <a:r>
              <a:rPr lang="pt-BR" sz="2200" b="1" i="1" dirty="0" smtClean="0">
                <a:latin typeface="+mj-lt"/>
              </a:rPr>
              <a:t>et. al</a:t>
            </a:r>
            <a:r>
              <a:rPr lang="pt-BR" sz="2200" b="1" dirty="0" smtClean="0">
                <a:latin typeface="+mj-lt"/>
              </a:rPr>
              <a:t>, 2015).</a:t>
            </a:r>
            <a:endParaRPr lang="pt-BR" sz="2200" b="1" dirty="0">
              <a:latin typeface="+mj-lt"/>
            </a:endParaRPr>
          </a:p>
          <a:p>
            <a:endParaRPr lang="pt-BR" sz="2500" dirty="0">
              <a:latin typeface="+mj-lt"/>
            </a:endParaRPr>
          </a:p>
        </p:txBody>
      </p:sp>
      <p:pic>
        <p:nvPicPr>
          <p:cNvPr id="11" name="Picture 5" descr="logo ufsc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6550" y="5950874"/>
            <a:ext cx="1215734" cy="875729"/>
          </a:xfrm>
          <a:prstGeom prst="rect">
            <a:avLst/>
          </a:prstGeom>
          <a:noFill/>
        </p:spPr>
      </p:pic>
      <p:pic>
        <p:nvPicPr>
          <p:cNvPr id="12" name="Picture 114" descr="Resultado de imagem para deciv ufs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187" y="5937995"/>
            <a:ext cx="783435" cy="77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914400" y="2118451"/>
            <a:ext cx="1081709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b="1" dirty="0" smtClean="0">
                <a:solidFill>
                  <a:srgbClr val="000000"/>
                </a:solidFill>
                <a:latin typeface="+mj-lt"/>
              </a:rPr>
              <a:t>“</a:t>
            </a:r>
            <a:r>
              <a:rPr lang="pt-BR" sz="2200" b="1" i="1" dirty="0" smtClean="0">
                <a:solidFill>
                  <a:srgbClr val="000000"/>
                </a:solidFill>
                <a:latin typeface="+mj-lt"/>
              </a:rPr>
              <a:t>pessoa </a:t>
            </a:r>
            <a:r>
              <a:rPr lang="pt-BR" sz="2200" b="1" i="1" dirty="0">
                <a:solidFill>
                  <a:srgbClr val="000000"/>
                </a:solidFill>
                <a:latin typeface="+mj-lt"/>
              </a:rPr>
              <a:t>jurídica formada exclusivamente por entes da Federação, na forma </a:t>
            </a:r>
            <a:r>
              <a:rPr lang="pt-BR" sz="2200" b="1" i="1" dirty="0" smtClean="0">
                <a:solidFill>
                  <a:srgbClr val="000000"/>
                </a:solidFill>
                <a:latin typeface="+mj-lt"/>
              </a:rPr>
              <a:t>da Lei nº 11.107, de 2005, </a:t>
            </a:r>
            <a:r>
              <a:rPr lang="pt-BR" sz="2200" b="1" i="1" dirty="0">
                <a:solidFill>
                  <a:srgbClr val="000000"/>
                </a:solidFill>
                <a:latin typeface="+mj-lt"/>
              </a:rPr>
              <a:t>para estabelecer relações de cooperação federativa, inclusive a realização de objetivos de interesse comum, constituída como associação pública, com personalidade jurídica de direito público e natureza autárquica, ou como pessoa jurídica de direito privado sem fins econômicos</a:t>
            </a:r>
            <a:r>
              <a:rPr lang="pt-BR" sz="2200" b="1" dirty="0" smtClean="0">
                <a:solidFill>
                  <a:srgbClr val="000000"/>
                </a:solidFill>
                <a:latin typeface="+mj-lt"/>
              </a:rPr>
              <a:t>;” </a:t>
            </a:r>
          </a:p>
          <a:p>
            <a:pPr algn="r"/>
            <a:r>
              <a:rPr lang="pt-BR" sz="2200" dirty="0" smtClean="0">
                <a:solidFill>
                  <a:srgbClr val="000000"/>
                </a:solidFill>
                <a:latin typeface="+mj-lt"/>
              </a:rPr>
              <a:t>(Art. 2º, decreto nº 6.017, Lei nº11.107, de 2005)</a:t>
            </a:r>
            <a:endParaRPr lang="pt-BR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4416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633910" y="2830271"/>
            <a:ext cx="9144000" cy="2387600"/>
          </a:xfrm>
        </p:spPr>
        <p:txBody>
          <a:bodyPr anchor="t" anchorCtr="0"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200" b="1" dirty="0" smtClean="0"/>
              <a:t>Levantamento bibliográfico;</a:t>
            </a:r>
            <a:br>
              <a:rPr lang="pt-BR" sz="2200" b="1" dirty="0" smtClean="0"/>
            </a:br>
            <a:endParaRPr lang="pt-BR" sz="22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0" y="2635177"/>
            <a:ext cx="34985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b="1" dirty="0">
                <a:latin typeface="+mj-lt"/>
              </a:rPr>
              <a:t> </a:t>
            </a:r>
            <a:r>
              <a:rPr lang="pt-BR" sz="4000" b="1" dirty="0" smtClean="0">
                <a:solidFill>
                  <a:srgbClr val="C00000"/>
                </a:solidFill>
                <a:latin typeface="+mj-lt"/>
              </a:rPr>
              <a:t>3.</a:t>
            </a:r>
            <a:r>
              <a:rPr lang="pt-BR" sz="4000" b="1" dirty="0" smtClean="0">
                <a:latin typeface="+mj-lt"/>
              </a:rPr>
              <a:t> </a:t>
            </a:r>
            <a:r>
              <a:rPr lang="pt-BR" sz="4000" b="1" dirty="0" smtClean="0">
                <a:solidFill>
                  <a:srgbClr val="C00000"/>
                </a:solidFill>
                <a:latin typeface="+mj-lt"/>
              </a:rPr>
              <a:t>Metodologia</a:t>
            </a:r>
            <a:r>
              <a:rPr lang="pt-BR" sz="4000" b="1" dirty="0">
                <a:solidFill>
                  <a:srgbClr val="C00000"/>
                </a:solidFill>
                <a:latin typeface="+mj-lt"/>
              </a:rPr>
              <a:t>:</a:t>
            </a:r>
            <a:endParaRPr lang="pt-BR" sz="4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633910" y="3542016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200" b="1" dirty="0">
                <a:latin typeface="+mj-lt"/>
              </a:rPr>
              <a:t>Seleção dos consórcios </a:t>
            </a:r>
            <a:r>
              <a:rPr lang="pt-BR" sz="2200" b="1" dirty="0" smtClean="0">
                <a:latin typeface="+mj-lt"/>
              </a:rPr>
              <a:t>analisados;</a:t>
            </a:r>
            <a:r>
              <a:rPr lang="pt-BR" sz="2200" b="1" dirty="0">
                <a:latin typeface="+mj-lt"/>
              </a:rPr>
              <a:t/>
            </a:r>
            <a:br>
              <a:rPr lang="pt-BR" sz="2200" b="1" dirty="0">
                <a:latin typeface="+mj-lt"/>
              </a:rPr>
            </a:br>
            <a:r>
              <a:rPr lang="pt-BR" sz="2200" b="1" dirty="0">
                <a:latin typeface="+mj-lt"/>
              </a:rPr>
              <a:t> </a:t>
            </a:r>
          </a:p>
        </p:txBody>
      </p:sp>
      <p:sp>
        <p:nvSpPr>
          <p:cNvPr id="7" name="Retângulo 6"/>
          <p:cNvSpPr/>
          <p:nvPr/>
        </p:nvSpPr>
        <p:spPr>
          <a:xfrm>
            <a:off x="3633910" y="4253761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200" b="1" dirty="0" smtClean="0">
                <a:latin typeface="+mj-lt"/>
              </a:rPr>
              <a:t>Elaboração </a:t>
            </a:r>
            <a:r>
              <a:rPr lang="pt-BR" sz="2200" b="1" dirty="0">
                <a:latin typeface="+mj-lt"/>
              </a:rPr>
              <a:t>das variáveis </a:t>
            </a:r>
            <a:r>
              <a:rPr lang="pt-BR" sz="2200" b="1" dirty="0" smtClean="0">
                <a:latin typeface="+mj-lt"/>
              </a:rPr>
              <a:t>de análise;</a:t>
            </a:r>
            <a:r>
              <a:rPr lang="pt-BR" sz="2200" b="1" dirty="0">
                <a:latin typeface="+mj-lt"/>
              </a:rPr>
              <a:t/>
            </a:r>
            <a:br>
              <a:rPr lang="pt-BR" sz="2200" b="1" dirty="0">
                <a:latin typeface="+mj-lt"/>
              </a:rPr>
            </a:br>
            <a:r>
              <a:rPr lang="pt-BR" sz="2200" b="1" dirty="0">
                <a:latin typeface="+mj-lt"/>
              </a:rPr>
              <a:t> </a:t>
            </a:r>
          </a:p>
        </p:txBody>
      </p:sp>
      <p:sp>
        <p:nvSpPr>
          <p:cNvPr id="8" name="Retângulo 7"/>
          <p:cNvSpPr/>
          <p:nvPr/>
        </p:nvSpPr>
        <p:spPr>
          <a:xfrm>
            <a:off x="3633909" y="4923154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200" b="1" dirty="0">
                <a:latin typeface="+mj-lt"/>
              </a:rPr>
              <a:t>Atribuição de </a:t>
            </a:r>
            <a:r>
              <a:rPr lang="pt-BR" sz="2200" b="1" dirty="0" smtClean="0">
                <a:latin typeface="+mj-lt"/>
              </a:rPr>
              <a:t>escala numérica; </a:t>
            </a:r>
            <a:r>
              <a:rPr lang="pt-BR" sz="2200" b="1" dirty="0">
                <a:latin typeface="+mj-lt"/>
              </a:rPr>
              <a:t/>
            </a:r>
            <a:br>
              <a:rPr lang="pt-BR" sz="2200" b="1" dirty="0">
                <a:latin typeface="+mj-lt"/>
              </a:rPr>
            </a:br>
            <a:endParaRPr lang="pt-BR" sz="2200" b="1" dirty="0">
              <a:latin typeface="+mj-lt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626439" y="5559022"/>
            <a:ext cx="77051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200" b="1" dirty="0" smtClean="0">
                <a:latin typeface="+mj-lt"/>
              </a:rPr>
              <a:t>Elaboração de matriz de </a:t>
            </a:r>
            <a:r>
              <a:rPr lang="pt-BR" sz="2200" b="1" dirty="0">
                <a:latin typeface="+mj-lt"/>
              </a:rPr>
              <a:t>consórcios </a:t>
            </a:r>
            <a:r>
              <a:rPr lang="pt-BR" sz="2200" b="1" dirty="0" smtClean="0">
                <a:latin typeface="+mj-lt"/>
              </a:rPr>
              <a:t>públicos estudados;</a:t>
            </a:r>
            <a:r>
              <a:rPr lang="pt-BR" sz="2200" b="1" dirty="0">
                <a:latin typeface="+mj-lt"/>
              </a:rPr>
              <a:t/>
            </a:r>
            <a:br>
              <a:rPr lang="pt-BR" sz="2200" b="1" dirty="0">
                <a:latin typeface="+mj-lt"/>
              </a:rPr>
            </a:br>
            <a:r>
              <a:rPr lang="pt-BR" sz="2200" b="1" dirty="0">
                <a:latin typeface="+mj-lt"/>
              </a:rPr>
              <a:t> </a:t>
            </a:r>
          </a:p>
        </p:txBody>
      </p:sp>
      <p:sp>
        <p:nvSpPr>
          <p:cNvPr id="10" name="Retângulo 9"/>
          <p:cNvSpPr/>
          <p:nvPr/>
        </p:nvSpPr>
        <p:spPr>
          <a:xfrm>
            <a:off x="3633909" y="6188896"/>
            <a:ext cx="298235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200" b="1" dirty="0" smtClean="0">
                <a:latin typeface="+mj-lt"/>
              </a:rPr>
              <a:t>Análises e conclusões.</a:t>
            </a:r>
            <a:endParaRPr lang="pt-BR" sz="2200" b="1" dirty="0">
              <a:latin typeface="+mj-lt"/>
            </a:endParaRPr>
          </a:p>
        </p:txBody>
      </p:sp>
      <p:pic>
        <p:nvPicPr>
          <p:cNvPr id="11" name="Picture 5" descr="logo ufsc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6550" y="5937995"/>
            <a:ext cx="1215734" cy="875729"/>
          </a:xfrm>
          <a:prstGeom prst="rect">
            <a:avLst/>
          </a:prstGeom>
          <a:noFill/>
        </p:spPr>
      </p:pic>
      <p:pic>
        <p:nvPicPr>
          <p:cNvPr id="12" name="Picture 114" descr="Resultado de imagem para deciv ufs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187" y="5937995"/>
            <a:ext cx="783435" cy="77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186550" y="1581307"/>
            <a:ext cx="1200545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+mj-lt"/>
              </a:rPr>
              <a:t>Objetivo</a:t>
            </a:r>
            <a:r>
              <a:rPr lang="pt-BR" sz="2400" dirty="0" smtClean="0">
                <a:solidFill>
                  <a:srgbClr val="C00000"/>
                </a:solidFill>
                <a:latin typeface="+mj-lt"/>
              </a:rPr>
              <a:t>: </a:t>
            </a:r>
            <a:r>
              <a:rPr lang="pt-BR" sz="2200" b="1" dirty="0" smtClean="0">
                <a:latin typeface="+mj-lt"/>
              </a:rPr>
              <a:t>analisar </a:t>
            </a:r>
            <a:r>
              <a:rPr lang="pt-BR" sz="2200" b="1" dirty="0">
                <a:latin typeface="+mj-lt"/>
              </a:rPr>
              <a:t>consórcios públicos de saneamento e de resíduos </a:t>
            </a:r>
            <a:r>
              <a:rPr lang="pt-BR" sz="2200" b="1" dirty="0" smtClean="0">
                <a:latin typeface="+mj-lt"/>
              </a:rPr>
              <a:t>sólidos para identificar </a:t>
            </a:r>
            <a:r>
              <a:rPr lang="pt-BR" sz="2200" b="1" dirty="0">
                <a:latin typeface="+mj-lt"/>
              </a:rPr>
              <a:t>as atividades planejadas e </a:t>
            </a:r>
            <a:r>
              <a:rPr lang="pt-BR" sz="2200" b="1" dirty="0" smtClean="0">
                <a:latin typeface="+mj-lt"/>
              </a:rPr>
              <a:t>realizadas em cada </a:t>
            </a:r>
            <a:r>
              <a:rPr lang="pt-BR" sz="2200" b="1" dirty="0" smtClean="0">
                <a:latin typeface="+mj-lt"/>
              </a:rPr>
              <a:t>consórcio.</a:t>
            </a:r>
            <a:endParaRPr lang="pt-BR" sz="2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0685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0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169974" y="1422561"/>
            <a:ext cx="66741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b="1" dirty="0" smtClean="0">
                <a:solidFill>
                  <a:srgbClr val="C00000"/>
                </a:solidFill>
                <a:latin typeface="+mj-lt"/>
              </a:rPr>
              <a:t>3.1. Levantamento bibliográfico:</a:t>
            </a:r>
            <a:endParaRPr lang="pt-BR" sz="4000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7" name="Picture 5" descr="logo ufsc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6550" y="5937995"/>
            <a:ext cx="1215734" cy="875729"/>
          </a:xfrm>
          <a:prstGeom prst="rect">
            <a:avLst/>
          </a:prstGeom>
          <a:noFill/>
        </p:spPr>
      </p:pic>
      <p:pic>
        <p:nvPicPr>
          <p:cNvPr id="8" name="Picture 114" descr="Resultado de imagem para deciv ufs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187" y="5937995"/>
            <a:ext cx="783435" cy="77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250576" y="2070418"/>
            <a:ext cx="1034079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200" b="1" dirty="0" smtClean="0">
                <a:latin typeface="+mj-lt"/>
              </a:rPr>
              <a:t>Legislação dos principais consórcios públicos em saneamento e em resíduos sólidos;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200" b="1" dirty="0" smtClean="0">
                <a:latin typeface="+mj-lt"/>
              </a:rPr>
              <a:t>Fatores que motivaram sua constituição;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200" b="1" dirty="0" smtClean="0">
                <a:latin typeface="+mj-lt"/>
              </a:rPr>
              <a:t>CNPJ;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200" b="1" dirty="0" smtClean="0">
                <a:latin typeface="+mj-lt"/>
              </a:rPr>
              <a:t>Localização das sedes físicas;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200" b="1" dirty="0" smtClean="0">
                <a:latin typeface="+mj-lt"/>
              </a:rPr>
              <a:t>Número de municípios atendidos;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200" b="1" dirty="0" smtClean="0">
                <a:latin typeface="+mj-lt"/>
              </a:rPr>
              <a:t>Distância entre a sede e os demais municípios consorciados;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200" b="1" dirty="0" smtClean="0">
                <a:latin typeface="+mj-lt"/>
              </a:rPr>
              <a:t>Ano de implementação do consórcio;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200" b="1" dirty="0" smtClean="0">
                <a:latin typeface="+mj-lt"/>
              </a:rPr>
              <a:t>Outras informações relevantes ao fortalecimento e manutenção deste arranjo jurídico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962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186550" y="1409543"/>
            <a:ext cx="1178872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dirty="0" smtClean="0">
                <a:solidFill>
                  <a:srgbClr val="C00000"/>
                </a:solidFill>
                <a:latin typeface="+mj-lt"/>
              </a:rPr>
              <a:t>3.2 Critérios </a:t>
            </a:r>
            <a:r>
              <a:rPr lang="pt-BR" sz="4000" b="1" dirty="0">
                <a:solidFill>
                  <a:srgbClr val="C00000"/>
                </a:solidFill>
                <a:latin typeface="+mj-lt"/>
              </a:rPr>
              <a:t>de seleção dos consórcios analisados:</a:t>
            </a:r>
            <a:br>
              <a:rPr lang="pt-BR" sz="4000" b="1" dirty="0">
                <a:solidFill>
                  <a:srgbClr val="C00000"/>
                </a:solidFill>
                <a:latin typeface="+mj-lt"/>
              </a:rPr>
            </a:br>
            <a:endParaRPr lang="pt-BR" sz="4000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9" name="Picture 5" descr="logo ufsc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6550" y="5937995"/>
            <a:ext cx="1215734" cy="875729"/>
          </a:xfrm>
          <a:prstGeom prst="rect">
            <a:avLst/>
          </a:prstGeom>
          <a:noFill/>
        </p:spPr>
      </p:pic>
      <p:pic>
        <p:nvPicPr>
          <p:cNvPr id="10" name="Picture 114" descr="Resultado de imagem para deciv ufs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187" y="5988823"/>
            <a:ext cx="783435" cy="77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1402284" y="2332013"/>
            <a:ext cx="8766439" cy="20288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pt-BR" sz="2200" b="1" dirty="0" smtClean="0">
                <a:latin typeface="+mj-lt"/>
              </a:rPr>
              <a:t>Foco de atuação em obras e serviços de saneamento e de resíduos sólidos;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pt-BR" sz="2200" b="1" dirty="0" smtClean="0">
                <a:latin typeface="+mj-lt"/>
              </a:rPr>
              <a:t>Dados disponibilizados em meio digital;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pt-BR" sz="2200" b="1" dirty="0" smtClean="0">
                <a:latin typeface="+mj-lt"/>
              </a:rPr>
              <a:t>Atualização constante de informações.</a:t>
            </a:r>
            <a:endParaRPr lang="pt-BR" sz="2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533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/>
          <p:cNvSpPr/>
          <p:nvPr/>
        </p:nvSpPr>
        <p:spPr>
          <a:xfrm>
            <a:off x="183373" y="1416673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4000" b="1" dirty="0" smtClean="0">
                <a:solidFill>
                  <a:srgbClr val="C00000"/>
                </a:solidFill>
                <a:latin typeface="+mj-lt"/>
              </a:rPr>
              <a:t>Consórcios selecionados:</a:t>
            </a:r>
            <a:endParaRPr lang="pt-BR" sz="4000" dirty="0">
              <a:latin typeface="+mj-lt"/>
            </a:endParaRPr>
          </a:p>
        </p:txBody>
      </p:sp>
      <p:pic>
        <p:nvPicPr>
          <p:cNvPr id="9" name="Picture 5" descr="logo ufsc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913" y="5988823"/>
            <a:ext cx="1215734" cy="875729"/>
          </a:xfrm>
          <a:prstGeom prst="rect">
            <a:avLst/>
          </a:prstGeom>
          <a:noFill/>
        </p:spPr>
      </p:pic>
      <p:pic>
        <p:nvPicPr>
          <p:cNvPr id="10" name="Picture 114" descr="Resultado de imagem para deciv ufs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187" y="5988823"/>
            <a:ext cx="783435" cy="77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tângulo 10"/>
          <p:cNvSpPr/>
          <p:nvPr/>
        </p:nvSpPr>
        <p:spPr>
          <a:xfrm>
            <a:off x="183373" y="1519714"/>
            <a:ext cx="4732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pt-BR" sz="2200" b="1" dirty="0">
              <a:latin typeface="+mj-lt"/>
            </a:endParaRPr>
          </a:p>
          <a:p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6"/>
          <a:srcRect l="26919" t="46324" r="26781" b="25735"/>
          <a:stretch/>
        </p:blipFill>
        <p:spPr>
          <a:xfrm>
            <a:off x="656579" y="2165903"/>
            <a:ext cx="10733079" cy="3641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94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t" anchorCtr="0">
            <a:normAutofit/>
          </a:bodyPr>
          <a:lstStyle/>
          <a:p>
            <a:r>
              <a:rPr lang="pt-BR" sz="2400" dirty="0"/>
              <a:t/>
            </a:r>
            <a:br>
              <a:rPr lang="pt-BR" sz="2400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1032836" y="1997998"/>
            <a:ext cx="105918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rgbClr val="C00000"/>
                </a:solidFill>
                <a:latin typeface="+mj-lt"/>
              </a:rPr>
              <a:t>Grupo </a:t>
            </a:r>
            <a:r>
              <a:rPr lang="pt-BR" sz="2200" b="1" dirty="0">
                <a:solidFill>
                  <a:srgbClr val="C00000"/>
                </a:solidFill>
                <a:latin typeface="+mj-lt"/>
              </a:rPr>
              <a:t>1</a:t>
            </a:r>
            <a:r>
              <a:rPr lang="pt-BR" sz="2200" b="1" dirty="0">
                <a:latin typeface="+mj-lt"/>
              </a:rPr>
              <a:t> - Motivação: os elementos indutores à formação do consórcio. As variáveis adotadas foram: falta de recursos financeiros; mobilização social; obrigação/ exigência legal; apoio </a:t>
            </a:r>
            <a:r>
              <a:rPr lang="pt-BR" sz="2200" b="1" dirty="0" smtClean="0">
                <a:latin typeface="+mj-lt"/>
              </a:rPr>
              <a:t>mútuo </a:t>
            </a:r>
            <a:r>
              <a:rPr lang="pt-BR" sz="2200" b="1" dirty="0">
                <a:latin typeface="+mj-lt"/>
              </a:rPr>
              <a:t>entre municípios e articulação política. </a:t>
            </a:r>
            <a:endParaRPr lang="pt-BR" sz="2200" b="1" dirty="0" smtClean="0">
              <a:latin typeface="+mj-lt"/>
            </a:endParaRPr>
          </a:p>
          <a:p>
            <a:pPr lvl="0" algn="just"/>
            <a:endParaRPr lang="pt-BR" sz="2200" b="1" dirty="0">
              <a:latin typeface="+mj-lt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200" b="1" dirty="0">
                <a:solidFill>
                  <a:srgbClr val="C00000"/>
                </a:solidFill>
                <a:latin typeface="+mj-lt"/>
              </a:rPr>
              <a:t>Grupo 2 </a:t>
            </a:r>
            <a:r>
              <a:rPr lang="pt-BR" sz="2200" b="1" dirty="0">
                <a:latin typeface="+mj-lt"/>
              </a:rPr>
              <a:t>- Apoio Externo (Estado e União): a presença de apoio externo para formação do consórcio. As variáveis foram: estímulo financeiro; apoio à infraestrutura; organização territorial induzida pelo Estado e motivação socioambiental</a:t>
            </a:r>
            <a:r>
              <a:rPr lang="pt-BR" sz="2200" b="1" dirty="0" smtClean="0">
                <a:latin typeface="+mj-lt"/>
              </a:rPr>
              <a:t>.</a:t>
            </a:r>
          </a:p>
          <a:p>
            <a:pPr lvl="0" algn="just"/>
            <a:endParaRPr lang="pt-BR" sz="2200" b="1" dirty="0">
              <a:latin typeface="+mj-lt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200" b="1" dirty="0">
                <a:solidFill>
                  <a:srgbClr val="C00000"/>
                </a:solidFill>
                <a:latin typeface="+mj-lt"/>
              </a:rPr>
              <a:t>Grupo 3</a:t>
            </a:r>
            <a:r>
              <a:rPr lang="pt-BR" sz="2200" b="1" dirty="0">
                <a:latin typeface="+mj-lt"/>
              </a:rPr>
              <a:t> - Resultados esperados: na formação do consórcio foram planejadas atividades de forma a obter tais resultados. As variáveis foram: redução de custos; melhoria em infraestrutura; aquisição de equipamentos; aumento da articulação política e resolução de problemas específicos.</a:t>
            </a: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86550" y="1424087"/>
            <a:ext cx="80554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b="1" dirty="0" smtClean="0">
                <a:solidFill>
                  <a:srgbClr val="C00000"/>
                </a:solidFill>
                <a:latin typeface="+mj-lt"/>
              </a:rPr>
              <a:t>3.3 Variáveis elaboradas para o estudo:</a:t>
            </a:r>
            <a:endParaRPr lang="pt-BR" sz="4000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7" name="Picture 5" descr="logo ufsc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6550" y="5937995"/>
            <a:ext cx="1215734" cy="875729"/>
          </a:xfrm>
          <a:prstGeom prst="rect">
            <a:avLst/>
          </a:prstGeom>
          <a:noFill/>
        </p:spPr>
      </p:pic>
      <p:pic>
        <p:nvPicPr>
          <p:cNvPr id="8" name="Picture 114" descr="Resultado de imagem para deciv ufs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187" y="5937995"/>
            <a:ext cx="783435" cy="77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10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</TotalTime>
  <Words>1938</Words>
  <Application>Microsoft Office PowerPoint</Application>
  <PresentationFormat>Widescreen</PresentationFormat>
  <Paragraphs>359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Tema do Office</vt:lpstr>
      <vt:lpstr>Análise de experiências consorciadas em saneamento e em resíduos sólidos</vt:lpstr>
      <vt:lpstr>1. Saneamento:</vt:lpstr>
      <vt:lpstr>2. Consórcios públicos: </vt:lpstr>
      <vt:lpstr>                         2. Consórcios públicos: </vt:lpstr>
      <vt:lpstr>Levantamento bibliográfico; </vt:lpstr>
      <vt:lpstr>Apresentação do PowerPoint</vt:lpstr>
      <vt:lpstr>Apresentação do PowerPoint</vt:lpstr>
      <vt:lpstr>Apresentação do PowerPoint</vt:lpstr>
      <vt:lpstr> </vt:lpstr>
      <vt:lpstr> </vt:lpstr>
      <vt:lpstr> </vt:lpstr>
      <vt:lpstr> </vt:lpstr>
      <vt:lpstr>Apresentação do PowerPoint</vt:lpstr>
      <vt:lpstr>Apresentação do PowerPoint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Paulo Scalize</dc:creator>
  <cp:lastModifiedBy>kamila kotsubo</cp:lastModifiedBy>
  <cp:revision>73</cp:revision>
  <dcterms:created xsi:type="dcterms:W3CDTF">2017-05-30T09:26:55Z</dcterms:created>
  <dcterms:modified xsi:type="dcterms:W3CDTF">2017-06-20T02:50:45Z</dcterms:modified>
</cp:coreProperties>
</file>