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5" r:id="rId4"/>
    <p:sldId id="279" r:id="rId5"/>
    <p:sldId id="276" r:id="rId6"/>
    <p:sldId id="258" r:id="rId7"/>
    <p:sldId id="260" r:id="rId8"/>
    <p:sldId id="262" r:id="rId9"/>
    <p:sldId id="264" r:id="rId10"/>
    <p:sldId id="265" r:id="rId11"/>
    <p:sldId id="263" r:id="rId12"/>
    <p:sldId id="277" r:id="rId13"/>
    <p:sldId id="269" r:id="rId14"/>
    <p:sldId id="274" r:id="rId15"/>
    <p:sldId id="272" r:id="rId16"/>
    <p:sldId id="273" r:id="rId17"/>
    <p:sldId id="278" r:id="rId18"/>
    <p:sldId id="271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896" y="-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103BC14-7FD3-3A49-833F-B18A5F7E85A9}" type="datetimeFigureOut">
              <a:rPr lang="pt-BR"/>
              <a:pPr>
                <a:defRPr/>
              </a:pPr>
              <a:t>20/06/17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AFBAF5E-89B5-1A47-865B-629FD452989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078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153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077B7A-ED16-C246-8BB1-5305989358E2}" type="slidenum">
              <a:rPr lang="pt-BR" sz="1200"/>
              <a:pPr eaLnBrk="1" hangingPunct="1"/>
              <a:t>1</a:t>
            </a:fld>
            <a:endParaRPr lang="pt-BR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dirty="0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 dirty="0">
              <a:latin typeface="Calibri" charset="0"/>
            </a:endParaRPr>
          </a:p>
        </p:txBody>
      </p:sp>
      <p:sp>
        <p:nvSpPr>
          <p:cNvPr id="430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D729E8-C4FB-A743-B838-54D8F844737C}" type="slidenum">
              <a:rPr lang="pt-BR" sz="1200"/>
              <a:pPr eaLnBrk="1" hangingPunct="1"/>
              <a:t>18</a:t>
            </a:fld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solidFill>
                <a:srgbClr val="FF9900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solidFill>
                <a:srgbClr val="FF9900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solidFill>
                <a:srgbClr val="FF9900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solidFill>
                <a:srgbClr val="FF9900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solidFill>
                <a:srgbClr val="FF9900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solidFill>
                <a:srgbClr val="FF9900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solidFill>
                <a:srgbClr val="FF9900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solidFill>
                <a:srgbClr val="FF9900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0AA7EE-2F3D-AA43-9532-334344982037}" type="slidenum">
              <a:rPr lang="pt-BR" sz="1200"/>
              <a:pPr eaLnBrk="1" hangingPunct="1"/>
              <a:t>2</a:t>
            </a:fld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194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D6CBA3-E587-8448-975E-780622157E9C}" type="slidenum">
              <a:rPr lang="pt-BR" sz="1200"/>
              <a:pPr eaLnBrk="1" hangingPunct="1"/>
              <a:t>6</a:t>
            </a:fld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7</a:t>
            </a:fld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1B6A47-A4F3-D04C-877B-85B213FC001C}" type="slidenum">
              <a:rPr lang="pt-BR" sz="1200"/>
              <a:pPr eaLnBrk="1" hangingPunct="1"/>
              <a:t>8</a:t>
            </a:fld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3BFA55-8476-9F4D-BA31-A9D6EA0FC1D1}" type="slidenum">
              <a:rPr lang="pt-BR" sz="1200"/>
              <a:pPr eaLnBrk="1" hangingPunct="1"/>
              <a:t>9</a:t>
            </a:fld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ABAD47-983F-134C-A084-D84F4B08A971}" type="slidenum">
              <a:rPr lang="pt-BR" sz="1200"/>
              <a:pPr eaLnBrk="1" hangingPunct="1"/>
              <a:t>10</a:t>
            </a:fld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E731E2-2DB0-2743-A3E4-3A3388FC19EF}" type="slidenum">
              <a:rPr lang="pt-BR" sz="1200"/>
              <a:pPr eaLnBrk="1" hangingPunct="1"/>
              <a:t>11</a:t>
            </a:fld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3789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CB9BD7-F3E9-D547-B860-F7F905B6D406}" type="slidenum">
              <a:rPr lang="pt-BR" sz="1200"/>
              <a:pPr eaLnBrk="1" hangingPunct="1"/>
              <a:t>13</a:t>
            </a:fld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0068-A96A-2A4A-9F94-4BA28BBB3282}" type="datetimeFigureOut">
              <a:rPr lang="pt-BR"/>
              <a:pPr>
                <a:defRPr/>
              </a:pPr>
              <a:t>20/06/17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6A4D4-49B1-F14C-945F-E73B8E8C896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38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C7D-ECE8-614F-84A7-B381D0A8A06A}" type="datetimeFigureOut">
              <a:rPr lang="pt-BR"/>
              <a:pPr>
                <a:defRPr/>
              </a:pPr>
              <a:t>20/06/17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4BAF-F9FE-5D4C-9C42-3AC8D504A37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6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CA7B-1DD6-5043-9BE4-6CA70FF22058}" type="datetimeFigureOut">
              <a:rPr lang="pt-BR"/>
              <a:pPr>
                <a:defRPr/>
              </a:pPr>
              <a:t>20/06/17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9B48-BBBC-9446-B0BB-18E7FB9D42D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98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471F-D5A4-BC43-AEFF-49F8B4A7D62C}" type="datetimeFigureOut">
              <a:rPr lang="pt-BR"/>
              <a:pPr>
                <a:defRPr/>
              </a:pPr>
              <a:t>20/06/17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A1E02-A5C8-9244-938C-E35B6AFA90D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46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4538-4292-8B48-B9E0-F6561ACEEE0C}" type="datetimeFigureOut">
              <a:rPr lang="pt-BR"/>
              <a:pPr>
                <a:defRPr/>
              </a:pPr>
              <a:t>20/06/17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F26A-C97A-BE4E-A329-4FCBEA8B750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29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7DB7-0779-A346-8BD4-0AB003CA398E}" type="datetimeFigureOut">
              <a:rPr lang="pt-BR"/>
              <a:pPr>
                <a:defRPr/>
              </a:pPr>
              <a:t>20/06/17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6E72E-8826-5D4D-B466-253ABFD144B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57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6592-20E5-6148-AE2A-077C51612ADE}" type="datetimeFigureOut">
              <a:rPr lang="pt-BR"/>
              <a:pPr>
                <a:defRPr/>
              </a:pPr>
              <a:t>20/06/17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F015-2AD1-1A4B-A4AE-A3C8AA33223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81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3F5D-B39C-4347-8DBA-108701CC0695}" type="datetimeFigureOut">
              <a:rPr lang="pt-BR"/>
              <a:pPr>
                <a:defRPr/>
              </a:pPr>
              <a:t>20/06/17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D3D6-4721-AB4C-9FDF-20CCECCA1D3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60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CF0E-1AE8-614C-89B6-BEBCF9515E8D}" type="datetimeFigureOut">
              <a:rPr lang="pt-BR"/>
              <a:pPr>
                <a:defRPr/>
              </a:pPr>
              <a:t>20/06/17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ADE2-2F9A-E248-A048-0CEB9E243C5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47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6F3B-125F-AC47-B4C1-2969E533987B}" type="datetimeFigureOut">
              <a:rPr lang="pt-BR"/>
              <a:pPr>
                <a:defRPr/>
              </a:pPr>
              <a:t>20/06/17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60AD-67D7-9447-A3AB-D8F18943B63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98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2B34-7EA8-9949-91D2-654B88A72822}" type="datetimeFigureOut">
              <a:rPr lang="pt-BR"/>
              <a:pPr>
                <a:defRPr/>
              </a:pPr>
              <a:t>20/06/17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A4B7-1305-EC43-9F0B-6A976D1A017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22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965FDDE5-F522-0444-8AC7-F47B331F186E}" type="datetimeFigureOut">
              <a:rPr lang="pt-BR"/>
              <a:pPr>
                <a:defRPr/>
              </a:pPr>
              <a:t>20/06/17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A50D6DB-A147-8A49-AFC6-842DE6A8010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ítulo 1"/>
          <p:cNvSpPr>
            <a:spLocks noGrp="1"/>
          </p:cNvSpPr>
          <p:nvPr>
            <p:ph type="ctrTitle"/>
          </p:nvPr>
        </p:nvSpPr>
        <p:spPr>
          <a:xfrm>
            <a:off x="571500" y="1214438"/>
            <a:ext cx="8072438" cy="2571750"/>
          </a:xfrm>
        </p:spPr>
        <p:txBody>
          <a:bodyPr/>
          <a:lstStyle/>
          <a:p>
            <a:pPr eaLnBrk="1" hangingPunct="1"/>
            <a:r>
              <a:rPr lang="pt-BR" sz="2400" b="1" dirty="0">
                <a:latin typeface="Calibri" charset="0"/>
              </a:rPr>
              <a:t/>
            </a:r>
            <a:br>
              <a:rPr lang="pt-BR" sz="2400" b="1" dirty="0">
                <a:latin typeface="Calibri" charset="0"/>
              </a:rPr>
            </a:br>
            <a:r>
              <a:rPr lang="pt-BR" sz="3600" b="1" dirty="0" smtClean="0">
                <a:solidFill>
                  <a:srgbClr val="002060"/>
                </a:solidFill>
                <a:latin typeface="Calibri" charset="0"/>
              </a:rPr>
              <a:t>CONTROLE </a:t>
            </a:r>
            <a:r>
              <a:rPr lang="pt-BR" sz="3600" b="1" dirty="0">
                <a:solidFill>
                  <a:srgbClr val="002060"/>
                </a:solidFill>
                <a:latin typeface="Calibri" charset="0"/>
              </a:rPr>
              <a:t>SOCIAL E PARTICIPAÇÃO DA SOCIEDADE VIA CONSELHO MUNICIPAL DE SANEAMENTO </a:t>
            </a:r>
            <a:r>
              <a:rPr lang="pt-BR" sz="3600" b="1" dirty="0" smtClean="0">
                <a:solidFill>
                  <a:srgbClr val="002060"/>
                </a:solidFill>
                <a:latin typeface="Calibri" charset="0"/>
              </a:rPr>
              <a:t>BÁSICO</a:t>
            </a:r>
            <a:endParaRPr lang="pt-BR" sz="3600" b="1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3063" y="3929063"/>
            <a:ext cx="6400800" cy="175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Ana Claudia Hafemann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Vanessa Fernanda Schmitt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Oklinger</a:t>
            </a:r>
            <a:r>
              <a:rPr lang="pt-BR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Mantovanelli</a:t>
            </a:r>
            <a:r>
              <a:rPr lang="pt-BR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Junior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7" y="5041435"/>
            <a:ext cx="2664296" cy="181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357188" y="1428750"/>
            <a:ext cx="8358187" cy="4857750"/>
          </a:xfrm>
        </p:spPr>
        <p:txBody>
          <a:bodyPr/>
          <a:lstStyle/>
          <a:p>
            <a:pPr marL="514350" indent="-514350" algn="ctr" eaLnBrk="1" hangingPunct="1">
              <a:buNone/>
            </a:pPr>
            <a:r>
              <a:rPr lang="pt-BR" dirty="0" smtClean="0"/>
              <a:t>Destaca-se também a responsabilidade de </a:t>
            </a:r>
            <a:r>
              <a:rPr lang="pt-BR" b="1" dirty="0" smtClean="0"/>
              <a:t>fiscalização dos recursos públicos</a:t>
            </a:r>
            <a:r>
              <a:rPr lang="pt-BR" dirty="0" smtClean="0"/>
              <a:t> empregados nestas ações. Nesse sentido, a sociedade tem a sua disposição uma ferramenta que lhe permite o </a:t>
            </a:r>
            <a:r>
              <a:rPr lang="pt-BR" b="1" dirty="0" smtClean="0"/>
              <a:t>acompanhamento</a:t>
            </a:r>
            <a:r>
              <a:rPr lang="pt-BR" dirty="0" smtClean="0"/>
              <a:t> direto de como as atividades estão sendo realizadas, </a:t>
            </a:r>
            <a:r>
              <a:rPr lang="pt-BR" b="1" dirty="0" smtClean="0"/>
              <a:t>apurando a tomada de decisão</a:t>
            </a:r>
            <a:r>
              <a:rPr lang="pt-BR" dirty="0" smtClean="0"/>
              <a:t>. </a:t>
            </a:r>
            <a:r>
              <a:rPr lang="pt-BR" dirty="0" smtClean="0">
                <a:latin typeface="Calibri" charset="0"/>
              </a:rPr>
              <a:t/>
            </a:r>
            <a:br>
              <a:rPr lang="pt-BR" dirty="0" smtClean="0">
                <a:latin typeface="Calibri" charset="0"/>
              </a:rPr>
            </a:br>
            <a:endParaRPr lang="pt-BR" sz="2800" b="1" dirty="0">
              <a:latin typeface="Calibri" charset="0"/>
            </a:endParaRPr>
          </a:p>
          <a:p>
            <a:pPr marL="514350" indent="-514350" algn="ctr" eaLnBrk="1" hangingPunct="1">
              <a:buFont typeface="Arial" charset="0"/>
              <a:buNone/>
            </a:pPr>
            <a:endParaRPr lang="pt-BR" sz="2800" b="1" dirty="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01208"/>
            <a:ext cx="2457931" cy="1675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323850" y="1268413"/>
            <a:ext cx="8640763" cy="5113337"/>
          </a:xfrm>
        </p:spPr>
        <p:txBody>
          <a:bodyPr/>
          <a:lstStyle/>
          <a:p>
            <a:pPr algn="just">
              <a:buFont typeface="Arial" charset="0"/>
              <a:buNone/>
            </a:pPr>
            <a:endParaRPr lang="pt-BR" sz="2800" b="1" dirty="0">
              <a:latin typeface="Calibri" charset="0"/>
            </a:endParaRPr>
          </a:p>
          <a:p>
            <a:pPr algn="just">
              <a:buFont typeface="Arial" charset="0"/>
              <a:buNone/>
            </a:pPr>
            <a:endParaRPr lang="pt-BR" sz="2800" b="1" dirty="0">
              <a:latin typeface="Calibri" charset="0"/>
            </a:endParaRPr>
          </a:p>
          <a:p>
            <a:pPr algn="just">
              <a:buFont typeface="Arial" charset="0"/>
              <a:buNone/>
            </a:pPr>
            <a:endParaRPr lang="pt-BR" sz="2800" b="1" dirty="0">
              <a:latin typeface="Calibri" charset="0"/>
            </a:endParaRPr>
          </a:p>
          <a:p>
            <a:pPr algn="just">
              <a:buFont typeface="Arial" charset="0"/>
              <a:buNone/>
            </a:pPr>
            <a:endParaRPr lang="pt-BR" sz="2800" b="1" dirty="0">
              <a:latin typeface="Calibri" charset="0"/>
            </a:endParaRPr>
          </a:p>
          <a:p>
            <a:pPr algn="just">
              <a:buFont typeface="Arial" charset="0"/>
              <a:buNone/>
            </a:pPr>
            <a:endParaRPr lang="pt-BR" sz="2800" b="1" dirty="0">
              <a:latin typeface="Calibri" charset="0"/>
            </a:endParaRPr>
          </a:p>
          <a:p>
            <a:pPr algn="just">
              <a:buFont typeface="Arial" charset="0"/>
              <a:buNone/>
            </a:pPr>
            <a:endParaRPr lang="pt-BR" sz="2800" b="1" dirty="0">
              <a:latin typeface="Calibri" charset="0"/>
            </a:endParaRPr>
          </a:p>
          <a:p>
            <a:pPr algn="just">
              <a:buFont typeface="Arial" charset="0"/>
              <a:buNone/>
            </a:pPr>
            <a:endParaRPr lang="pt-BR" sz="2800" b="1" dirty="0">
              <a:latin typeface="Calibri" charset="0"/>
            </a:endParaRPr>
          </a:p>
          <a:p>
            <a:pPr algn="just">
              <a:buFont typeface="Arial" charset="0"/>
              <a:buNone/>
            </a:pPr>
            <a:endParaRPr lang="pt-BR" sz="2800" b="1" dirty="0">
              <a:latin typeface="Calibri" charset="0"/>
            </a:endParaRPr>
          </a:p>
          <a:p>
            <a:pPr algn="just">
              <a:buFont typeface="Arial" charset="0"/>
              <a:buNone/>
            </a:pPr>
            <a:endParaRPr lang="pt-BR" sz="800" dirty="0">
              <a:latin typeface="Calibri" charset="0"/>
            </a:endParaRPr>
          </a:p>
          <a:p>
            <a:pPr algn="just">
              <a:buFont typeface="Arial" charset="0"/>
              <a:buNone/>
            </a:pPr>
            <a:endParaRPr lang="pt-BR" sz="800" dirty="0">
              <a:latin typeface="Calibri" charset="0"/>
            </a:endParaRPr>
          </a:p>
          <a:p>
            <a:pPr algn="just">
              <a:buFont typeface="Arial" charset="0"/>
              <a:buNone/>
            </a:pPr>
            <a:r>
              <a:rPr lang="pt-BR" sz="800" dirty="0">
                <a:latin typeface="Calibri" charset="0"/>
              </a:rPr>
              <a:t>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73216"/>
            <a:ext cx="2457931" cy="16758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700808"/>
            <a:ext cx="84249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/>
              <a:t>Com o objetivo </a:t>
            </a:r>
            <a:r>
              <a:rPr lang="pt-BR" sz="2200" dirty="0" smtClean="0"/>
              <a:t>de:</a:t>
            </a:r>
          </a:p>
          <a:p>
            <a:pPr marL="342900" indent="-342900" algn="just">
              <a:buFont typeface="Arial"/>
              <a:buChar char="•"/>
            </a:pPr>
            <a:r>
              <a:rPr lang="pt-BR" sz="2200" dirty="0"/>
              <a:t>P</a:t>
            </a:r>
            <a:r>
              <a:rPr lang="pt-BR" sz="2200" dirty="0" smtClean="0"/>
              <a:t>rover </a:t>
            </a:r>
            <a:r>
              <a:rPr lang="pt-BR" sz="2200" dirty="0"/>
              <a:t>meios para atendimento da </a:t>
            </a:r>
            <a:r>
              <a:rPr lang="pt-BR" sz="2200" dirty="0" smtClean="0"/>
              <a:t>legislação;</a:t>
            </a:r>
          </a:p>
          <a:p>
            <a:pPr marL="342900" indent="-342900" algn="just">
              <a:buFont typeface="Arial"/>
              <a:buChar char="•"/>
            </a:pPr>
            <a:r>
              <a:rPr lang="pt-BR" sz="2200" dirty="0"/>
              <a:t>E</a:t>
            </a:r>
            <a:r>
              <a:rPr lang="pt-BR" sz="2200" dirty="0" smtClean="0"/>
              <a:t>stabelecer </a:t>
            </a:r>
            <a:r>
              <a:rPr lang="pt-BR" sz="2200" dirty="0"/>
              <a:t>diretrizes e mecanismos para o acompanhamento, fiscalização e controle da prestação dos serviços públicos </a:t>
            </a:r>
            <a:endParaRPr lang="pt-BR" sz="2200" dirty="0" smtClean="0"/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Caberá</a:t>
            </a:r>
            <a:r>
              <a:rPr lang="pt-BR" sz="2200" dirty="0"/>
              <a:t>, portanto, à Agência Reguladora dos serviços públicos de saneamento básico editar normas relativas às dimensões técnica, econômica e social de prestação de serviços para alguns aspectos, dentre eles, padrões de atendimento ao público e mecanismos de participação e informação. </a:t>
            </a:r>
            <a:endParaRPr lang="pt-BR" sz="2200" dirty="0" smtClean="0"/>
          </a:p>
          <a:p>
            <a:pPr algn="just"/>
            <a:endParaRPr lang="pt-BR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 descr="Slide_Power_Poi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3216"/>
            <a:ext cx="2457931" cy="16758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9592" y="2420888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dirty="0">
                <a:latin typeface="American Typewriter"/>
                <a:cs typeface="American Typewriter"/>
              </a:rPr>
              <a:t>Portanto, motivar a participação e o controle social é uma atribuição do órgão regulador. </a:t>
            </a:r>
            <a:endParaRPr lang="en-US" sz="30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52250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395288" y="1484313"/>
            <a:ext cx="8281168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BR" sz="2600" dirty="0" smtClean="0"/>
              <a:t>Dentre os </a:t>
            </a:r>
            <a:r>
              <a:rPr lang="pt-BR" sz="2600" dirty="0"/>
              <a:t>municípios em que se analisou a atuação dos Conselhos Municipais de Saneamento Básico foram obtidos dados tais como a frequência de reuniões, ordinárias e extraordinárias. Em relação aos assuntos abordados, destacam-se melhorias no sistema de abastecimento de água, obras do sistema de esgotamento sanitário, planos municipais de saneamento básico, audiências </a:t>
            </a:r>
            <a:r>
              <a:rPr lang="pt-BR" sz="2600" dirty="0" smtClean="0"/>
              <a:t>públicas.</a:t>
            </a:r>
            <a:endParaRPr lang="pt-BR" sz="2600" b="1" dirty="0">
              <a:cs typeface="Arial" charset="0"/>
            </a:endParaRPr>
          </a:p>
          <a:p>
            <a:pPr eaLnBrk="1" hangingPunct="1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" y="5301208"/>
            <a:ext cx="2457931" cy="1675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1" y="5373216"/>
            <a:ext cx="2457931" cy="1675862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414293"/>
              </p:ext>
            </p:extLst>
          </p:nvPr>
        </p:nvGraphicFramePr>
        <p:xfrm>
          <a:off x="1979712" y="1412776"/>
          <a:ext cx="6984776" cy="476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5" imgW="6121400" imgH="4178300" progId="Word.Document.12">
                  <p:embed/>
                </p:oleObj>
              </mc:Choice>
              <mc:Fallback>
                <p:oleObj name="Document" r:id="rId5" imgW="6121400" imgH="417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9712" y="1412776"/>
                        <a:ext cx="6984776" cy="4767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agem 5" descr="Slide_Power_Poi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684213" y="1268413"/>
            <a:ext cx="7848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100">
              <a:latin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1208"/>
            <a:ext cx="2457931" cy="16758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36" y="1997839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Entre os principais temas abordados destacam</a:t>
            </a:r>
            <a:r>
              <a:rPr lang="pt-BR" sz="2400" dirty="0"/>
              <a:t>-se as melhorias nos </a:t>
            </a:r>
            <a:r>
              <a:rPr lang="pt-BR" sz="2400" u="sng" dirty="0"/>
              <a:t>sistemas de abastecimento de água, esgotamento sanitário e manejo de resíduos sólidos</a:t>
            </a:r>
            <a:r>
              <a:rPr lang="pt-BR" sz="2400" dirty="0"/>
              <a:t>. O contato direto entre representantes dos usuários, prestadores e poder concedente é a </a:t>
            </a:r>
            <a:r>
              <a:rPr lang="pt-BR" sz="2400" u="sng" dirty="0"/>
              <a:t>relação tripartite a ser motivada pela Agência</a:t>
            </a:r>
            <a:r>
              <a:rPr lang="pt-BR" sz="2400" dirty="0"/>
              <a:t> para a melhoria constante dos serviços públicos municipais de saneamento básico prestados à sociedade.</a:t>
            </a:r>
            <a:r>
              <a:rPr lang="pt-BR" sz="2400" dirty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Imagem 5" descr="Slide_Power_Poi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1" y="5169558"/>
            <a:ext cx="2457931" cy="16758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36" y="1556792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Instituir o controle social, bem como a participação social no processo regulatório significa proporcionar o acesso da sociedade às discussões e deliberações de pautas que envolvam o futuro de toda a comunidade que daquela tomada de decisão submeta-se. 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Trata</a:t>
            </a:r>
            <a:r>
              <a:rPr lang="pt-BR" sz="2400" dirty="0"/>
              <a:t>-se de ir além do cumprimento da constituição. É prover a qualquer interessado a oportunidade de fazer a diferença, somar algo em uma totalidade.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47667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Conclus</a:t>
            </a:r>
            <a:r>
              <a:rPr lang="en-US" sz="3600" dirty="0" err="1" smtClean="0">
                <a:solidFill>
                  <a:schemeClr val="bg1"/>
                </a:solidFill>
              </a:rPr>
              <a:t>ão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 descr="Slide_Power_Poi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53FF6579-1AD4-4CBE-AB64-98CE8DB7F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198"/>
            <a:ext cx="9144000" cy="5688074"/>
          </a:xfrm>
          <a:prstGeom prst="rect">
            <a:avLst/>
          </a:prstGeom>
        </p:spPr>
      </p:pic>
      <p:sp>
        <p:nvSpPr>
          <p:cNvPr id="4" name="CaixaDeTexto 5">
            <a:extLst>
              <a:ext uri="{FF2B5EF4-FFF2-40B4-BE49-F238E27FC236}">
                <a16:creationId xmlns="" xmlns:a16="http://schemas.microsoft.com/office/drawing/2014/main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Convite:</a:t>
            </a:r>
          </a:p>
        </p:txBody>
      </p:sp>
    </p:spTree>
    <p:extLst>
      <p:ext uri="{BB962C8B-B14F-4D97-AF65-F5344CB8AC3E}">
        <p14:creationId xmlns:p14="http://schemas.microsoft.com/office/powerpoint/2010/main" val="1369195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01208"/>
            <a:ext cx="2457931" cy="167586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74320" y="642367"/>
            <a:ext cx="8595360" cy="55938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US" sz="2800" dirty="0"/>
          </a:p>
          <a:p>
            <a:pPr marL="0" indent="0" algn="ctr">
              <a:buFont typeface="Arial" charset="0"/>
              <a:buNone/>
            </a:pPr>
            <a:r>
              <a:rPr lang="en-US" sz="7200" dirty="0" err="1"/>
              <a:t>Muito</a:t>
            </a:r>
            <a:r>
              <a:rPr lang="en-US" sz="7200" dirty="0"/>
              <a:t> </a:t>
            </a:r>
            <a:r>
              <a:rPr lang="en-US" sz="7200" dirty="0" err="1"/>
              <a:t>obrigada</a:t>
            </a:r>
            <a:r>
              <a:rPr lang="en-US" sz="7200" dirty="0"/>
              <a:t>!</a:t>
            </a:r>
          </a:p>
          <a:p>
            <a:pPr marL="0" indent="0" algn="ctr">
              <a:buFont typeface="Arial" charset="0"/>
              <a:buNone/>
            </a:pPr>
            <a:endParaRPr lang="en-US" sz="2000" dirty="0"/>
          </a:p>
          <a:p>
            <a:pPr algn="ctr">
              <a:spcBef>
                <a:spcPct val="0"/>
              </a:spcBef>
              <a:buNone/>
            </a:pPr>
            <a:r>
              <a:rPr lang="pt-BR" altLang="pt-BR" sz="2000" dirty="0">
                <a:latin typeface="Arial" pitchFamily="34" charset="0"/>
              </a:rPr>
              <a:t>Ana Claudia Hafemann - </a:t>
            </a:r>
            <a:r>
              <a:rPr lang="pt-BR" altLang="pt-B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ana@agir.sc.gov.br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t-BR" altLang="pt-BR" sz="2000" dirty="0" smtClean="0">
                <a:latin typeface="Arial" pitchFamily="34" charset="0"/>
              </a:rPr>
              <a:t>Vanessa </a:t>
            </a:r>
            <a:r>
              <a:rPr lang="pt-BR" altLang="pt-BR" sz="2000" dirty="0">
                <a:latin typeface="Arial" pitchFamily="34" charset="0"/>
              </a:rPr>
              <a:t>Fernanda Schmitt - </a:t>
            </a:r>
            <a:r>
              <a:rPr lang="pt-BR" altLang="pt-B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vanessa@agir.sc.gov.br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dirty="0" err="1">
                <a:latin typeface="Arial" pitchFamily="34" charset="0"/>
              </a:rPr>
              <a:t>Oklinger</a:t>
            </a:r>
            <a:r>
              <a:rPr lang="pt-BR" altLang="pt-BR" sz="2000" dirty="0">
                <a:latin typeface="Arial" pitchFamily="34" charset="0"/>
              </a:rPr>
              <a:t> </a:t>
            </a:r>
            <a:r>
              <a:rPr lang="pt-BR" altLang="pt-BR" sz="2000" dirty="0" err="1">
                <a:latin typeface="Arial" pitchFamily="34" charset="0"/>
              </a:rPr>
              <a:t>Mantovaneli</a:t>
            </a:r>
            <a:r>
              <a:rPr lang="pt-BR" altLang="pt-BR" sz="2000" dirty="0">
                <a:latin typeface="Arial" pitchFamily="34" charset="0"/>
              </a:rPr>
              <a:t> Junior - </a:t>
            </a:r>
            <a:r>
              <a:rPr lang="pt-BR" altLang="pt-B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oklinger@furb.br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20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Telefone: (47) 3331-5827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Site: www.agir.sc.gov.br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Nos siga nas redes sociais: </a:t>
            </a:r>
          </a:p>
          <a:p>
            <a:pPr algn="just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pt-BR" altLang="pt-BR" sz="1400" dirty="0">
              <a:latin typeface="Arial" pitchFamily="34" charset="0"/>
            </a:endParaRPr>
          </a:p>
          <a:p>
            <a:pPr algn="just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pt-BR" altLang="pt-BR" sz="1400" dirty="0">
              <a:latin typeface="Arial" pitchFamily="34" charset="0"/>
            </a:endParaRPr>
          </a:p>
          <a:p>
            <a:pPr algn="just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pt-BR" altLang="pt-BR" sz="1400" dirty="0">
              <a:latin typeface="Arial" pitchFamily="34" charset="0"/>
            </a:endParaRPr>
          </a:p>
          <a:p>
            <a:pPr marL="0" indent="0" algn="ctr">
              <a:buFont typeface="Arial" charset="0"/>
              <a:buNone/>
            </a:pPr>
            <a:endParaRPr lang="en-US" sz="2000" dirty="0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93A92934-5FBC-4B8A-A507-3EDDFF6497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33" y="5216249"/>
            <a:ext cx="9794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6F53E0A8-7FA5-4F5F-96C7-A3D894D3A8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861" y="5136874"/>
            <a:ext cx="1136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CD970E29-26E3-4685-AA24-667ECFE5D16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52" y="5216249"/>
            <a:ext cx="9794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179512" y="1556792"/>
            <a:ext cx="8856984" cy="432013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pt-BR" dirty="0" smtClean="0"/>
              <a:t>O presente trabalho discorre acerca da </a:t>
            </a:r>
            <a:r>
              <a:rPr lang="pt-BR" b="1" dirty="0" smtClean="0"/>
              <a:t>participação </a:t>
            </a:r>
            <a:r>
              <a:rPr lang="pt-BR" b="1" dirty="0"/>
              <a:t>popular e do controle social </a:t>
            </a:r>
            <a:r>
              <a:rPr lang="pt-BR" dirty="0"/>
              <a:t>dos serviços públicos de saneamento básico oportunizados através do trabalho dos </a:t>
            </a:r>
            <a:r>
              <a:rPr lang="pt-BR" b="1" dirty="0"/>
              <a:t>Conselhos Municipais de Saneamento Básico </a:t>
            </a:r>
            <a:r>
              <a:rPr lang="pt-BR" dirty="0"/>
              <a:t>– CMSB, formados por representantes dos usuários (representantes da sociedade civil), de órgãos governamentais relacionados ao saneamento e dos prestadores de serviços públicos</a:t>
            </a:r>
            <a:r>
              <a:rPr lang="pt-BR" dirty="0" smtClean="0">
                <a:effectLst/>
              </a:rPr>
              <a:t> </a:t>
            </a:r>
            <a:r>
              <a:rPr lang="pt-BR" dirty="0" smtClean="0">
                <a:latin typeface="Calibri" charset="0"/>
              </a:rPr>
              <a:t>. </a:t>
            </a:r>
            <a:endParaRPr lang="pt-BR" dirty="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45224"/>
            <a:ext cx="2457931" cy="1675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 descr="Slide_Power_Poi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916833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atin typeface="Calibri"/>
                <a:cs typeface="Calibri"/>
              </a:rPr>
              <a:t>Objetivo:</a:t>
            </a:r>
            <a:endParaRPr lang="pt-BR" sz="3200" dirty="0">
              <a:latin typeface="Calibri"/>
              <a:cs typeface="Calibri"/>
            </a:endParaRPr>
          </a:p>
          <a:p>
            <a:pPr algn="just"/>
            <a:endParaRPr lang="pt-BR" sz="3200" dirty="0" smtClean="0">
              <a:latin typeface="Calibri"/>
              <a:cs typeface="Calibri"/>
            </a:endParaRPr>
          </a:p>
          <a:p>
            <a:pPr algn="just"/>
            <a:r>
              <a:rPr lang="pt-BR" sz="3200" dirty="0">
                <a:latin typeface="Calibri"/>
                <a:cs typeface="Calibri"/>
              </a:rPr>
              <a:t>A</a:t>
            </a:r>
            <a:r>
              <a:rPr lang="pt-BR" sz="3200" dirty="0" smtClean="0">
                <a:latin typeface="Calibri"/>
                <a:cs typeface="Calibri"/>
              </a:rPr>
              <a:t>nalisar </a:t>
            </a:r>
            <a:r>
              <a:rPr lang="pt-BR" sz="3200" dirty="0">
                <a:latin typeface="Calibri"/>
                <a:cs typeface="Calibri"/>
              </a:rPr>
              <a:t>a aplicação dos Conselhos Municipais de Saneamento Básico como ferramentas de controle social nas decisões acerca do saneamento, em relação às suas deliberações e nível de participação popular nas reuniões. </a:t>
            </a:r>
            <a:endParaRPr lang="en-US" sz="32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5224"/>
            <a:ext cx="2457931" cy="1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0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 descr="Slide_Power_Poi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628800"/>
            <a:ext cx="86409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/>
              <a:t>Este estudo utilizará como tema central os Conselhos Municipais de Saneamento de quatorze </a:t>
            </a:r>
            <a:r>
              <a:rPr lang="pt-BR" sz="2200" dirty="0" smtClean="0"/>
              <a:t>municípios </a:t>
            </a:r>
            <a:r>
              <a:rPr lang="pt-BR" sz="2200" dirty="0"/>
              <a:t>que fazem parte do Consórcio Público da Agência Intermunicipal de Regulação, Controle e Fiscalização de Serviços Públicos Municipais do Médio Vale do Itajaí - </a:t>
            </a:r>
            <a:r>
              <a:rPr lang="pt-BR" sz="2200" b="1" dirty="0"/>
              <a:t>AGIR</a:t>
            </a:r>
            <a:r>
              <a:rPr lang="pt-BR" sz="2200" dirty="0"/>
              <a:t>, municípios da região do Médio Vale do Itajaí em Santa </a:t>
            </a:r>
            <a:r>
              <a:rPr lang="pt-BR" sz="2200" dirty="0" smtClean="0"/>
              <a:t>Catarina</a:t>
            </a:r>
            <a:r>
              <a:rPr lang="pt-BR" sz="2200" dirty="0"/>
              <a:t>. </a:t>
            </a:r>
            <a:endParaRPr lang="pt-BR" sz="2200" dirty="0" smtClean="0"/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Para </a:t>
            </a:r>
            <a:r>
              <a:rPr lang="pt-BR" sz="2200" dirty="0"/>
              <a:t>o presente estudo, foram aplicados questionários a todos os municípios consorciados, no entanto, obteve-se retorno dos municípios </a:t>
            </a:r>
            <a:r>
              <a:rPr lang="pt-BR" sz="2200" dirty="0" err="1"/>
              <a:t>Ascurra</a:t>
            </a:r>
            <a:r>
              <a:rPr lang="pt-BR" sz="2200" dirty="0"/>
              <a:t>, Benedito Novo, Blumenau, </a:t>
            </a:r>
            <a:r>
              <a:rPr lang="pt-BR" sz="2200" dirty="0" err="1"/>
              <a:t>Botuverá</a:t>
            </a:r>
            <a:r>
              <a:rPr lang="pt-BR" sz="2200" dirty="0"/>
              <a:t>, Brusque, Doutor Pedrinho, Gaspar, Indaial Pomerode, Rodeio e Timbó.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5224"/>
            <a:ext cx="2457931" cy="1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4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 descr="Slide_Power_Poi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5224"/>
            <a:ext cx="2457931" cy="1675862"/>
          </a:xfrm>
          <a:prstGeom prst="rect">
            <a:avLst/>
          </a:prstGeom>
        </p:spPr>
      </p:pic>
      <p:pic>
        <p:nvPicPr>
          <p:cNvPr id="4" name="Content Placeholder 9"/>
          <p:cNvPicPr>
            <a:picLocks noChangeAspect="1"/>
          </p:cNvPicPr>
          <p:nvPr/>
        </p:nvPicPr>
        <p:blipFill>
          <a:blip r:embed="rId4"/>
          <a:srcRect t="26466" b="26466"/>
          <a:stretch>
            <a:fillRect/>
          </a:stretch>
        </p:blipFill>
        <p:spPr>
          <a:xfrm>
            <a:off x="251520" y="1772816"/>
            <a:ext cx="2979524" cy="1402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483768" y="3789040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pt-BR" dirty="0"/>
              <a:t>A AGIR atua no controle, regulação e fiscalização dos serviços públicos municipais do setor de saneamento básico, compreendido como os serviços:</a:t>
            </a:r>
          </a:p>
          <a:p>
            <a:pPr marL="0" indent="0" algn="just">
              <a:buNone/>
              <a:defRPr/>
            </a:pPr>
            <a:endParaRPr lang="pt-BR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Abastecimento de água;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Esgotamento sanitário;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Limpeza urbana;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Manejo de resíduos sólidos;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Drenagem e manejo das águas pluviais urbanas.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63888" y="1772816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Agência intermunicipal de regulação, controle e fiscalização de serviços públicos municipais do Médio Vale do Itajaí – AGIR.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8590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323850" y="1268759"/>
            <a:ext cx="8102600" cy="4852641"/>
          </a:xfrm>
        </p:spPr>
        <p:txBody>
          <a:bodyPr/>
          <a:lstStyle/>
          <a:p>
            <a:pPr marL="514350" indent="-514350" algn="just">
              <a:buFont typeface="Arial" charset="0"/>
              <a:buNone/>
            </a:pPr>
            <a:r>
              <a:rPr lang="pt-BR" dirty="0" smtClean="0">
                <a:latin typeface="Calibri" charset="0"/>
              </a:rPr>
              <a:t>Localização dos Conselhos</a:t>
            </a:r>
            <a:endParaRPr lang="pt-BR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2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2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2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2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2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8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8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8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r>
              <a:rPr lang="pt-BR" sz="800" dirty="0">
                <a:latin typeface="Calibri" charset="0"/>
              </a:rPr>
              <a:t>Fonte: </a:t>
            </a:r>
            <a:r>
              <a:rPr lang="pt-BR" sz="800" dirty="0" err="1">
                <a:latin typeface="Calibri" charset="0"/>
              </a:rPr>
              <a:t>http</a:t>
            </a:r>
            <a:r>
              <a:rPr lang="pt-BR" sz="800" dirty="0">
                <a:latin typeface="Calibri" charset="0"/>
              </a:rPr>
              <a:t>://</a:t>
            </a:r>
            <a:r>
              <a:rPr lang="pt-BR" sz="800" dirty="0" err="1">
                <a:latin typeface="Calibri" charset="0"/>
              </a:rPr>
              <a:t>wp.clicrbs.com.br</a:t>
            </a:r>
            <a:r>
              <a:rPr lang="pt-BR" sz="800" dirty="0">
                <a:latin typeface="Calibri" charset="0"/>
              </a:rPr>
              <a:t>/</a:t>
            </a:r>
            <a:r>
              <a:rPr lang="pt-BR" sz="800" dirty="0" err="1">
                <a:latin typeface="Calibri" charset="0"/>
              </a:rPr>
              <a:t>pancho</a:t>
            </a:r>
            <a:r>
              <a:rPr lang="pt-BR" sz="800" dirty="0">
                <a:latin typeface="Calibri" charset="0"/>
              </a:rPr>
              <a:t>/files/2014/09/</a:t>
            </a:r>
            <a:r>
              <a:rPr lang="pt-BR" sz="800" dirty="0" err="1">
                <a:latin typeface="Calibri" charset="0"/>
              </a:rPr>
              <a:t>w_sc_p.jpg</a:t>
            </a:r>
            <a:endParaRPr lang="pt-BR" sz="800" b="1" dirty="0">
              <a:latin typeface="Calibri" charset="0"/>
            </a:endParaRPr>
          </a:p>
          <a:p>
            <a:pPr marL="514350" indent="-514350" algn="ctr" eaLnBrk="1" hangingPunct="1">
              <a:buFont typeface="Arial" charset="0"/>
              <a:buNone/>
            </a:pPr>
            <a:endParaRPr lang="pt-BR" sz="800" b="1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060848"/>
            <a:ext cx="487355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urved Down Arrow 2"/>
          <p:cNvSpPr/>
          <p:nvPr/>
        </p:nvSpPr>
        <p:spPr>
          <a:xfrm rot="1562927">
            <a:off x="5370909" y="1351575"/>
            <a:ext cx="1872208" cy="792088"/>
          </a:xfrm>
          <a:prstGeom prst="curved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032" y="2132856"/>
            <a:ext cx="4784968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441" name="Rectangle 4"/>
          <p:cNvSpPr>
            <a:spLocks noChangeArrowheads="1"/>
          </p:cNvSpPr>
          <p:nvPr/>
        </p:nvSpPr>
        <p:spPr bwMode="auto">
          <a:xfrm>
            <a:off x="5508625" y="6092825"/>
            <a:ext cx="3635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pt-BR" sz="600">
                <a:latin typeface="Calibri" charset="0"/>
              </a:rPr>
              <a:t>Fonte:http://www.ammvi.org.br/municipios/mapazoom.php?PHPSESSID=g329mb9hr8m512mdj266jgacp7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13701"/>
            <a:ext cx="2457931" cy="1675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323850" y="1628800"/>
            <a:ext cx="8358188" cy="3168352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pt-BR" dirty="0" smtClean="0"/>
              <a:t>Os </a:t>
            </a:r>
            <a:r>
              <a:rPr lang="pt-BR" dirty="0"/>
              <a:t>conceitos de participação e controle social constam entre os crescentes anseios dos cidadãos, ou seja, cada vez mais cobram-se do setor público maior transparência e participação nesta gestão </a:t>
            </a:r>
            <a:r>
              <a:rPr lang="pt-BR" dirty="0" smtClean="0"/>
              <a:t>pública. </a:t>
            </a:r>
            <a:endParaRPr lang="pt-BR" dirty="0">
              <a:cs typeface="+mn-cs"/>
            </a:endParaRPr>
          </a:p>
          <a:p>
            <a:pPr algn="just">
              <a:buFont typeface="Arial" charset="0"/>
              <a:buNone/>
              <a:defRPr/>
            </a:pPr>
            <a:endParaRPr lang="pt-BR" dirty="0" smtClean="0">
              <a:latin typeface="Calibri" charset="0"/>
              <a:cs typeface="+mn-cs"/>
            </a:endParaRPr>
          </a:p>
          <a:p>
            <a:pPr algn="just">
              <a:buNone/>
              <a:defRPr/>
            </a:pPr>
            <a:r>
              <a:rPr lang="pt-BR" dirty="0" smtClean="0"/>
              <a:t>Constituição Federal: criação de </a:t>
            </a:r>
            <a:r>
              <a:rPr lang="pt-BR" dirty="0"/>
              <a:t>estruturas que </a:t>
            </a:r>
            <a:r>
              <a:rPr lang="pt-BR" dirty="0" smtClean="0"/>
              <a:t>  	</a:t>
            </a:r>
            <a:r>
              <a:rPr lang="pt-BR" dirty="0" smtClean="0"/>
              <a:t>tornem </a:t>
            </a:r>
            <a:r>
              <a:rPr lang="pt-BR" dirty="0"/>
              <a:t>possível uma democracia </a:t>
            </a:r>
            <a:r>
              <a:rPr lang="pt-BR" dirty="0" smtClean="0"/>
              <a:t>			participativa.</a:t>
            </a:r>
            <a:endParaRPr lang="pt-BR" dirty="0">
              <a:latin typeface="Calibri" charset="0"/>
              <a:cs typeface="+mn-cs"/>
            </a:endParaRPr>
          </a:p>
          <a:p>
            <a:pPr algn="just">
              <a:buFont typeface="Arial" charset="0"/>
              <a:buNone/>
              <a:defRPr/>
            </a:pPr>
            <a:endParaRPr lang="pt-BR" dirty="0">
              <a:latin typeface="Calibri" charset="0"/>
              <a:cs typeface="+mn-cs"/>
            </a:endParaRPr>
          </a:p>
          <a:p>
            <a:pPr algn="just" eaLnBrk="1" hangingPunct="1">
              <a:buFont typeface="Wingdings" charset="0"/>
              <a:buChar char="ü"/>
              <a:defRPr/>
            </a:pPr>
            <a:endParaRPr lang="pt-BR" dirty="0">
              <a:latin typeface="Calibri" charset="0"/>
              <a:cs typeface="+mn-cs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pt-BR" b="1" dirty="0">
              <a:latin typeface="Calibri" charset="0"/>
              <a:cs typeface="+mn-cs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pt-BR" b="1" dirty="0">
              <a:latin typeface="Calibri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45224"/>
            <a:ext cx="2457931" cy="1675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107504" y="1428750"/>
            <a:ext cx="8928992" cy="1856234"/>
          </a:xfrm>
        </p:spPr>
        <p:txBody>
          <a:bodyPr/>
          <a:lstStyle/>
          <a:p>
            <a:pPr algn="just"/>
            <a:r>
              <a:rPr lang="pt-BR" dirty="0"/>
              <a:t>Lei Federal nº 11.445/2007:</a:t>
            </a:r>
          </a:p>
          <a:p>
            <a:pPr marL="0" indent="0" algn="just">
              <a:buNone/>
            </a:pPr>
            <a:r>
              <a:rPr lang="pt-BR" dirty="0"/>
              <a:t>O controle social se caracteriza como o “conjunto de mecanismos e procedimentos que </a:t>
            </a:r>
            <a:r>
              <a:rPr lang="pt-BR" b="1" dirty="0"/>
              <a:t>garantem à sociedade</a:t>
            </a:r>
            <a:r>
              <a:rPr lang="pt-BR" dirty="0"/>
              <a:t> informações, representações técnicas e participações nos processos de formulação de políticas, de planejamento e de avaliação relacionados aos serviços públicos de saneamento </a:t>
            </a:r>
            <a:r>
              <a:rPr lang="pt-BR" dirty="0" smtClean="0"/>
              <a:t>básico</a:t>
            </a:r>
            <a:r>
              <a:rPr lang="pt-BR" dirty="0"/>
              <a:t>”.</a:t>
            </a:r>
          </a:p>
          <a:p>
            <a:pPr marL="514350" indent="-514350" algn="just" eaLnBrk="1" hangingPunct="1">
              <a:buFont typeface="Arial" charset="0"/>
              <a:buNone/>
              <a:defRPr/>
            </a:pPr>
            <a:endParaRPr lang="pt-BR" sz="2700" b="1" dirty="0">
              <a:latin typeface="Calibri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01208"/>
            <a:ext cx="2457931" cy="1675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357188" y="1428750"/>
            <a:ext cx="8358187" cy="4857750"/>
          </a:xfrm>
        </p:spPr>
        <p:txBody>
          <a:bodyPr/>
          <a:lstStyle/>
          <a:p>
            <a:pPr marL="514350" indent="-514350" algn="just" eaLnBrk="1" hangingPunct="1">
              <a:buNone/>
            </a:pPr>
            <a:r>
              <a:rPr lang="pt-BR" dirty="0" smtClean="0">
                <a:latin typeface="Calibri" charset="0"/>
              </a:rPr>
              <a:t>	Conselhos Municipais de Saneamento Básico</a:t>
            </a:r>
          </a:p>
          <a:p>
            <a:pPr marL="514350" indent="-514350" algn="just" eaLnBrk="1" hangingPunct="1">
              <a:buNone/>
            </a:pPr>
            <a:endParaRPr lang="pt-BR" dirty="0" smtClean="0">
              <a:latin typeface="Calibri" charset="0"/>
            </a:endParaRPr>
          </a:p>
          <a:p>
            <a:pPr marL="514350" indent="-514350" algn="just" eaLnBrk="1" hangingPunct="1">
              <a:buNone/>
            </a:pPr>
            <a:r>
              <a:rPr lang="pt-BR" dirty="0">
                <a:latin typeface="Calibri" charset="0"/>
              </a:rPr>
              <a:t>	</a:t>
            </a:r>
            <a:r>
              <a:rPr lang="pt-BR" dirty="0" smtClean="0">
                <a:latin typeface="Calibri" charset="0"/>
              </a:rPr>
              <a:t>Ó</a:t>
            </a:r>
            <a:r>
              <a:rPr lang="pt-BR" dirty="0" smtClean="0"/>
              <a:t>rgãos </a:t>
            </a:r>
            <a:r>
              <a:rPr lang="pt-BR" dirty="0"/>
              <a:t>colegiados, com poder de intervenção na decisão administrativa para atendimento dos </a:t>
            </a:r>
            <a:r>
              <a:rPr lang="pt-BR" b="1" dirty="0"/>
              <a:t>interesses da sociedade </a:t>
            </a:r>
            <a:r>
              <a:rPr lang="pt-BR" dirty="0"/>
              <a:t>e também, como um ente fiscalizador das ações tomadas pelo poder público e pelos prestadores de serviço de saneamento básico. </a:t>
            </a:r>
            <a:endParaRPr lang="pt-BR" dirty="0">
              <a:latin typeface="Calibri" charset="0"/>
            </a:endParaRPr>
          </a:p>
          <a:p>
            <a:pPr marL="514350" indent="-514350" algn="just" eaLnBrk="1" hangingPunct="1">
              <a:buFont typeface="Arial" charset="0"/>
              <a:buNone/>
            </a:pPr>
            <a:endParaRPr lang="pt-BR" sz="2800" dirty="0">
              <a:latin typeface="Calibri" charset="0"/>
            </a:endParaRPr>
          </a:p>
          <a:p>
            <a:pPr marL="514350" indent="-514350" algn="ctr" eaLnBrk="1" hangingPunct="1">
              <a:buFont typeface="Arial" charset="0"/>
              <a:buNone/>
            </a:pPr>
            <a:endParaRPr lang="pt-BR" sz="2800" b="1" dirty="0">
              <a:latin typeface="Calibri" charset="0"/>
            </a:endParaRPr>
          </a:p>
          <a:p>
            <a:pPr marL="514350" indent="-514350" algn="ctr" eaLnBrk="1" hangingPunct="1">
              <a:buFont typeface="Arial" charset="0"/>
              <a:buNone/>
            </a:pPr>
            <a:endParaRPr lang="pt-BR" sz="2800" b="1" dirty="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0" y="5301208"/>
            <a:ext cx="2457931" cy="1675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952</Words>
  <Application>Microsoft Macintosh PowerPoint</Application>
  <PresentationFormat>On-screen Show (4:3)</PresentationFormat>
  <Paragraphs>130</Paragraphs>
  <Slides>18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Tema do Office</vt:lpstr>
      <vt:lpstr>Microsoft Word Document</vt:lpstr>
      <vt:lpstr> CONTROLE SOCIAL E PARTICIPAÇÃO DA SOCIEDADE VIA CONSELHO MUNICIPAL DE SANEAMENTO BÁSICO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Ana Claudia Hafemann</cp:lastModifiedBy>
  <cp:revision>73</cp:revision>
  <dcterms:created xsi:type="dcterms:W3CDTF">2015-06-25T00:41:16Z</dcterms:created>
  <dcterms:modified xsi:type="dcterms:W3CDTF">2017-06-20T13:20:21Z</dcterms:modified>
</cp:coreProperties>
</file>