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62" r:id="rId6"/>
    <p:sldId id="260" r:id="rId7"/>
    <p:sldId id="261" r:id="rId8"/>
    <p:sldId id="270" r:id="rId9"/>
    <p:sldId id="269" r:id="rId10"/>
    <p:sldId id="264" r:id="rId11"/>
    <p:sldId id="265" r:id="rId12"/>
    <p:sldId id="266" r:id="rId13"/>
    <p:sldId id="259" r:id="rId14"/>
    <p:sldId id="268" r:id="rId15"/>
    <p:sldId id="267" r:id="rId16"/>
    <p:sldId id="271" r:id="rId17"/>
    <p:sldId id="272" r:id="rId18"/>
    <p:sldId id="273" r:id="rId19"/>
  </p:sldIdLst>
  <p:sldSz cx="12192000" cy="6858000"/>
  <p:notesSz cx="6864350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EE6"/>
    <a:srgbClr val="FBFA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1488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72D4043-C090-43CB-A40A-1CF75BCFC3BF}" type="datetimeFigureOut">
              <a:rPr lang="pt-BR" smtClean="0"/>
              <a:pPr/>
              <a:t>21/06/2017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0D203F92-744D-4A1A-A726-EB79552936B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21/06/2017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pPr/>
              <a:t>21/06/2017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902524" y="1990726"/>
            <a:ext cx="10521537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pt-BR" b="1" dirty="0" smtClean="0"/>
              <a:t>Ações para garantir o abastecimento de água permanente em períodos de instabilidade hídrica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45029" y="4748666"/>
            <a:ext cx="10889671" cy="1655762"/>
          </a:xfrm>
        </p:spPr>
        <p:txBody>
          <a:bodyPr/>
          <a:lstStyle/>
          <a:p>
            <a:pPr algn="l">
              <a:buNone/>
            </a:pPr>
            <a:r>
              <a:rPr lang="pt-BR" b="1" dirty="0" smtClean="0">
                <a:latin typeface="+mj-lt"/>
              </a:rPr>
              <a:t>Milena Rossetti</a:t>
            </a:r>
            <a:endParaRPr lang="pt-BR" dirty="0" smtClean="0">
              <a:latin typeface="+mj-lt"/>
            </a:endParaRPr>
          </a:p>
          <a:p>
            <a:pPr algn="l">
              <a:buNone/>
            </a:pPr>
            <a:r>
              <a:rPr lang="pt-BR" sz="2000" dirty="0" smtClean="0">
                <a:latin typeface="+mj-lt"/>
              </a:rPr>
              <a:t>Técnica Química da Comusa – Serviços de Água e Esgoto de Novo Hamburgo</a:t>
            </a:r>
            <a:endParaRPr lang="pt-BR" sz="2000" dirty="0">
              <a:latin typeface="+mj-lt"/>
            </a:endParaRPr>
          </a:p>
        </p:txBody>
      </p:sp>
      <p:pic>
        <p:nvPicPr>
          <p:cNvPr id="4" name="Imagem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50026" y="1733797"/>
            <a:ext cx="10367158" cy="724395"/>
          </a:xfrm>
        </p:spPr>
        <p:txBody>
          <a:bodyPr anchor="t" anchorCtr="0">
            <a:noAutofit/>
          </a:bodyPr>
          <a:lstStyle/>
          <a:p>
            <a:r>
              <a:rPr lang="pt-BR" sz="2800" b="1" dirty="0" smtClean="0"/>
              <a:t>Construção de Nova Estação de Captação de Água Bruta:</a:t>
            </a:r>
            <a:br>
              <a:rPr lang="pt-BR" sz="2800" b="1" dirty="0" smtClean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endParaRPr lang="pt-BR" sz="28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36271" y="3099460"/>
            <a:ext cx="52488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Com maior capacidade e mais profunda que a atual, permitirá captar água em épocas de estiagem.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pt-BR" sz="2000" dirty="0">
              <a:latin typeface="+mj-lt"/>
            </a:endParaRPr>
          </a:p>
        </p:txBody>
      </p:sp>
      <p:pic>
        <p:nvPicPr>
          <p:cNvPr id="9" name="Imagem 8" descr="G:\Milena\Fotos Relatório 2013-2016\Captação EAB Rio dos Sin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3925" y="2706413"/>
            <a:ext cx="5308269" cy="3563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50026" y="1733797"/>
            <a:ext cx="9565574" cy="1109416"/>
          </a:xfrm>
        </p:spPr>
        <p:txBody>
          <a:bodyPr anchor="t" anchorCtr="0">
            <a:normAutofit/>
          </a:bodyPr>
          <a:lstStyle/>
          <a:p>
            <a:pPr algn="ctr"/>
            <a:r>
              <a:rPr lang="pt-BR" sz="2400" b="1" dirty="0" smtClean="0"/>
              <a:t>Recadastramento de Usuários em Áreas de Interesse Social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36270" y="2422571"/>
            <a:ext cx="49282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sz="2000" dirty="0" smtClean="0">
              <a:latin typeface="+mj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Regularização desses usuários;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Recebimento de hidrômetro;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Deixam de pagar tarifa composta;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Busca por vazamento oculto;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Atividades de Educação Ambiental.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sz="2000" dirty="0" smtClean="0">
              <a:latin typeface="+mj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sz="2000" dirty="0">
              <a:latin typeface="+mj-lt"/>
            </a:endParaRPr>
          </a:p>
        </p:txBody>
      </p:sp>
      <p:pic>
        <p:nvPicPr>
          <p:cNvPr id="7" name="Imagem 6" descr="G:\Milena\Fotos Relatório 2013-2016\Área de Interesse Soci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7671" y="2683823"/>
            <a:ext cx="5272644" cy="3336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300038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G:\Milena\Fotos Relatório 2013-2016\Abertura capítulo Relacionamento com a Comunidad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52" y="4180114"/>
            <a:ext cx="3634969" cy="2535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50026" y="1520042"/>
            <a:ext cx="9565574" cy="1323171"/>
          </a:xfrm>
        </p:spPr>
        <p:txBody>
          <a:bodyPr anchor="t" anchorCtr="0">
            <a:normAutofit/>
          </a:bodyPr>
          <a:lstStyle/>
          <a:p>
            <a:r>
              <a:rPr lang="pt-BR" sz="2400" b="1" dirty="0" smtClean="0"/>
              <a:t>Atividades de Educação Ambiental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 descr="G:\Milena\Fotos Relatório 2013-2016\Programa Guarde a Chuva.jpg"/>
          <p:cNvPicPr/>
          <p:nvPr/>
        </p:nvPicPr>
        <p:blipFill>
          <a:blip r:embed="rId5" cstate="print"/>
          <a:srcRect l="3209" t="9227" r="4872"/>
          <a:stretch>
            <a:fillRect/>
          </a:stretch>
        </p:blipFill>
        <p:spPr bwMode="auto">
          <a:xfrm>
            <a:off x="9128166" y="3788229"/>
            <a:ext cx="2628405" cy="2737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Top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 descr="K:\EDUCAÇÃO AMBIENTAL\PALESTRAS\PLANILHAS DE AGENDAMENTOS DE PALESTRAS\2016- Palestras de Educação Ambiental\fotos\8- Agosto\Branca de Neve\DSC011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07737">
            <a:off x="329919" y="2307254"/>
            <a:ext cx="2579623" cy="213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 descr="G:\Milena\Fotos Relatório 2013-2016\Cisterna Programa Guarde a Chuva EMEI Bem Te Vi 2.JPG"/>
          <p:cNvPicPr/>
          <p:nvPr/>
        </p:nvPicPr>
        <p:blipFill>
          <a:blip r:embed="rId7" cstate="print"/>
          <a:srcRect l="9733" r="7258"/>
          <a:stretch>
            <a:fillRect/>
          </a:stretch>
        </p:blipFill>
        <p:spPr bwMode="auto">
          <a:xfrm>
            <a:off x="8360228" y="1638795"/>
            <a:ext cx="251756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K:\EDUCAÇÃO AMBIENTAL\PALESTRAS\PLANILHAS DE AGENDAMENTOS DE PALESTRAS\Palestras Educação Ambiental 2015\Fevereiro\SENAI\DSCF26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748" y="4263242"/>
            <a:ext cx="4264559" cy="2398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Below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m 12" descr="K:\EDUCAÇÃO AMBIENTAL\PALESTRAS\PLANILHAS DE AGENDAMENTOS DE PALESTRAS\2016- Palestras de Educação Ambiental\fotos\3 - Março\2016-03-10- EBCV\Socioambiental reinicia palestras nas escolas (26).JPG"/>
          <p:cNvPicPr/>
          <p:nvPr/>
        </p:nvPicPr>
        <p:blipFill>
          <a:blip r:embed="rId9" cstate="print"/>
          <a:srcRect t="23419"/>
          <a:stretch>
            <a:fillRect/>
          </a:stretch>
        </p:blipFill>
        <p:spPr bwMode="auto">
          <a:xfrm>
            <a:off x="3716977" y="2006929"/>
            <a:ext cx="4061360" cy="2042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m 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626919" y="2912115"/>
          <a:ext cx="8799617" cy="347680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252384"/>
                <a:gridCol w="1043867"/>
                <a:gridCol w="908348"/>
                <a:gridCol w="908348"/>
                <a:gridCol w="908348"/>
                <a:gridCol w="778322"/>
              </a:tblGrid>
              <a:tr h="5794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Atividades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2012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2013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2014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2015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2016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4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Índice de perdas (%)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47,6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44,34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39,26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39,01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37,74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4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Redes substituídas (Km) 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29,76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53,58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41,59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-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-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4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Redes pesquisadas com geofone (Km)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417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146        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116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76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114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4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Vazamentos encontrados (unidades)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312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292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59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25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111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4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Hidrômetros substituídos (unidades)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5.023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4.998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10.307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9.844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2.556 </a:t>
                      </a:r>
                      <a:endParaRPr lang="pt-B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56875" y="2377575"/>
            <a:ext cx="1075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Tabela 1 – Resumo das ações do programa de redução de perdas no período de 2012 a 2016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90701" y="1436914"/>
            <a:ext cx="628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RESULTADOS</a:t>
            </a:r>
            <a:endParaRPr lang="pt-BR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38795" y="3408218"/>
            <a:ext cx="9001496" cy="1270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638795" y="4714504"/>
            <a:ext cx="9001496" cy="463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636815" y="5211289"/>
            <a:ext cx="9001496" cy="463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 flipV="1">
            <a:off x="1613070" y="5747657"/>
            <a:ext cx="9001496" cy="546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99408" y="2362186"/>
            <a:ext cx="51420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Quantidade de recadastramentos em AIS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90701" y="1436914"/>
            <a:ext cx="628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RESULTADOS</a:t>
            </a:r>
            <a:endParaRPr lang="pt-BR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026" name="Gráfico 2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1895" y="3123217"/>
            <a:ext cx="5474531" cy="3063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CaixaDeTexto 13"/>
          <p:cNvSpPr txBox="1"/>
          <p:nvPr/>
        </p:nvSpPr>
        <p:spPr>
          <a:xfrm>
            <a:off x="7089569" y="3063834"/>
            <a:ext cx="447699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+mj-lt"/>
              </a:rPr>
              <a:t>Na Comunidade Palmeira (AIS), observou-se uma diminuição de 21% nas solicitações de corte de água por inadimplência, entre 2014 - 2015, sugerindo eficiências nos trabalhos de Educação Ambiental e diminuição das perdas não físicas.</a:t>
            </a:r>
            <a:endParaRPr lang="pt-BR" dirty="0">
              <a:latin typeface="+mj-lt"/>
            </a:endParaRPr>
          </a:p>
        </p:txBody>
      </p:sp>
      <p:pic>
        <p:nvPicPr>
          <p:cNvPr id="8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50026" y="2149422"/>
            <a:ext cx="10307782" cy="700645"/>
          </a:xfrm>
        </p:spPr>
        <p:txBody>
          <a:bodyPr anchor="t" anchorCtr="0">
            <a:normAutofit fontScale="90000"/>
          </a:bodyPr>
          <a:lstStyle/>
          <a:p>
            <a:r>
              <a:rPr lang="pt-BR" sz="2400" b="1" dirty="0" smtClean="0"/>
              <a:t>Estimativa de público e quantidade de atividades de Educação Ambiental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Gráfico 3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9654" y="2982496"/>
            <a:ext cx="5289266" cy="30501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6495803" y="2695693"/>
            <a:ext cx="539139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+mj-lt"/>
              </a:rPr>
              <a:t>Relação consumo de água/nº de economias:</a:t>
            </a:r>
          </a:p>
          <a:p>
            <a:pPr algn="just">
              <a:lnSpc>
                <a:spcPct val="150000"/>
              </a:lnSpc>
            </a:pPr>
            <a:endParaRPr lang="pt-BR" sz="500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+mj-lt"/>
              </a:rPr>
              <a:t>2014 – 11,52m³ (média de consumo por economia)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+mj-lt"/>
              </a:rPr>
              <a:t>2015 – 10,51m³ (média de consumo por economia)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+mj-lt"/>
              </a:rPr>
              <a:t>2016 – 9,8m³</a:t>
            </a:r>
            <a:r>
              <a:rPr lang="pt-BR" dirty="0" smtClean="0"/>
              <a:t>  </a:t>
            </a:r>
            <a:r>
              <a:rPr lang="pt-BR" dirty="0" smtClean="0">
                <a:latin typeface="+mj-lt"/>
              </a:rPr>
              <a:t>(média de consumo por economia)</a:t>
            </a:r>
          </a:p>
          <a:p>
            <a:pPr algn="just">
              <a:lnSpc>
                <a:spcPct val="150000"/>
              </a:lnSpc>
            </a:pPr>
            <a:endParaRPr lang="pt-BR" sz="500" dirty="0" smtClean="0">
              <a:latin typeface="+mj-lt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+mj-lt"/>
              </a:rPr>
              <a:t> Redução de 15% entre ano inicial e final, sugerindo resultados positivos quanto ao alcance dos objetivos dos trabalhos de Educação Ambiental: redução de consumo.</a:t>
            </a:r>
            <a:endParaRPr lang="pt-BR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90701" y="1436914"/>
            <a:ext cx="628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RESULTADOS</a:t>
            </a:r>
            <a:endParaRPr lang="pt-BR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9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341912" y="1543798"/>
            <a:ext cx="9868394" cy="878774"/>
          </a:xfrm>
        </p:spPr>
        <p:txBody>
          <a:bodyPr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/>
              <a:t>DISCUSSÃO E CONCLUSÃO</a:t>
            </a: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29392" y="2268188"/>
            <a:ext cx="110203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As empresas de saneamento se veem pressionadas a buscar soluções e alternativas para o novo panorama hídrico.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Todas as medidas adotadas pela Comusa no Programa de Controle e Redução de Perdas são sugeridas e pesquisadas por outros autores (MORAIS &amp; ALMEIDA, 2009;  MANZI, 2005; GARDINALI, 2015).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A substituição de rede foi a ação que alcançou melhores resultados na diminuição do índice de perdas, porém é a que exige maior quantidade de recursos financeiros (MORAES, 2008).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As demais ações do Programa de Controle e Redução de Perdas também geraram resultados satisfatórios, uma vez que observamos a diminuição do índice de perdas nos anos de 2015 e 2016 (período em que não houve substituição de redes).</a:t>
            </a:r>
            <a:endParaRPr lang="pt-BR" dirty="0">
              <a:latin typeface="+mj-lt"/>
            </a:endParaRPr>
          </a:p>
        </p:txBody>
      </p:sp>
      <p:pic>
        <p:nvPicPr>
          <p:cNvPr id="8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246909" y="1591294"/>
            <a:ext cx="9868394" cy="914399"/>
          </a:xfrm>
        </p:spPr>
        <p:txBody>
          <a:bodyPr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700" b="1" dirty="0" smtClean="0"/>
              <a:t>CONCLUSÃO</a:t>
            </a: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365662" y="2766951"/>
            <a:ext cx="9654639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As medidas que a Comusa vem adotando para a redução dos índices de perdas de água (físicos e não físicos) estão gerando resultados satisfatórios, e a manutenção dessas medidas  se torna indispensável para garantir a qualidade de vida da população.</a:t>
            </a:r>
          </a:p>
          <a:p>
            <a:pPr>
              <a:lnSpc>
                <a:spcPct val="150000"/>
              </a:lnSpc>
            </a:pPr>
            <a:endParaRPr lang="pt-BR" sz="500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+mj-lt"/>
              </a:rPr>
              <a:t> Os esforços da Educação Ambiental na busca pela cultura do uso racional da água e do uso de fontes alternativas para fins não potáveis estão trilhando o caminho da sensibilização da população e as ações devem ser potencializadas.</a:t>
            </a:r>
            <a:endParaRPr lang="pt-BR" dirty="0">
              <a:latin typeface="+mj-lt"/>
            </a:endParaRPr>
          </a:p>
        </p:txBody>
      </p:sp>
      <p:pic>
        <p:nvPicPr>
          <p:cNvPr id="8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902524" y="1990726"/>
            <a:ext cx="10521537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pt-BR" b="1" dirty="0" smtClean="0"/>
              <a:t>Obrigada pela atenção!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45029" y="4748666"/>
            <a:ext cx="10889671" cy="1655762"/>
          </a:xfrm>
        </p:spPr>
        <p:txBody>
          <a:bodyPr/>
          <a:lstStyle/>
          <a:p>
            <a:pPr algn="l">
              <a:buNone/>
            </a:pPr>
            <a:r>
              <a:rPr lang="pt-BR" b="1" dirty="0" smtClean="0">
                <a:latin typeface="+mj-lt"/>
              </a:rPr>
              <a:t>Milena Rossetti</a:t>
            </a:r>
            <a:endParaRPr lang="pt-BR" dirty="0" smtClean="0">
              <a:latin typeface="+mj-lt"/>
            </a:endParaRPr>
          </a:p>
          <a:p>
            <a:pPr algn="l">
              <a:buNone/>
            </a:pPr>
            <a:r>
              <a:rPr lang="pt-BR" sz="2000" dirty="0" smtClean="0">
                <a:latin typeface="+mj-lt"/>
              </a:rPr>
              <a:t>mrossetti@comusa.rs.gov.br</a:t>
            </a:r>
            <a:endParaRPr lang="pt-BR" sz="2000" dirty="0">
              <a:latin typeface="+mj-lt"/>
            </a:endParaRPr>
          </a:p>
        </p:txBody>
      </p:sp>
      <p:pic>
        <p:nvPicPr>
          <p:cNvPr id="4" name="Imagem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5510150" y="1365662"/>
            <a:ext cx="6377049" cy="2054432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sz="2400" b="1" dirty="0" smtClean="0"/>
              <a:t>NOVO HAMBURGO</a:t>
            </a:r>
            <a:br>
              <a:rPr lang="pt-BR" sz="2400" b="1" dirty="0" smtClean="0"/>
            </a:br>
            <a:r>
              <a:rPr lang="pt-BR" sz="2000" dirty="0" smtClean="0"/>
              <a:t>- Localização: região metropolitana.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- </a:t>
            </a:r>
            <a:r>
              <a:rPr lang="pt-BR" sz="2000" dirty="0" smtClean="0"/>
              <a:t>População: 238.940 habitantes (IBGE, 2010).</a:t>
            </a:r>
            <a:br>
              <a:rPr lang="pt-BR" sz="2000" dirty="0" smtClean="0"/>
            </a:br>
            <a:r>
              <a:rPr lang="pt-BR" sz="2000" dirty="0" smtClean="0"/>
              <a:t>- Predominantemente urbana.</a:t>
            </a:r>
            <a:br>
              <a:rPr lang="pt-BR" sz="2000" dirty="0" smtClean="0"/>
            </a:br>
            <a:r>
              <a:rPr lang="pt-BR" sz="2000" dirty="0" smtClean="0"/>
              <a:t>- Abastecimento hídrico: 98% da área urbana é abastecida pela Autarquia Comusa .</a:t>
            </a:r>
            <a:br>
              <a:rPr lang="pt-BR" sz="2000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2210" t="12041" r="13497"/>
          <a:stretch>
            <a:fillRect/>
          </a:stretch>
        </p:blipFill>
        <p:spPr bwMode="auto">
          <a:xfrm>
            <a:off x="415644" y="1560300"/>
            <a:ext cx="4728602" cy="4965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ço Reservado para Conteúdo 8" descr="N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6617" y="3503214"/>
            <a:ext cx="5811598" cy="2890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m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90012" y="1539476"/>
            <a:ext cx="5522026" cy="847477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b="1" dirty="0" smtClean="0"/>
              <a:t>Bacia hidrográfica do Rio dos Sinos</a:t>
            </a: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i50.tinypic.com/2u7n3v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9523" y="2208811"/>
            <a:ext cx="6392302" cy="4241047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261257" y="2446317"/>
            <a:ext cx="4773881" cy="3416320"/>
          </a:xfrm>
          <a:prstGeom prst="rect">
            <a:avLst/>
          </a:prstGeom>
          <a:solidFill>
            <a:srgbClr val="F0EEE6"/>
          </a:solidFill>
          <a:ln w="3810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>
                <a:latin typeface="+mj-lt"/>
              </a:rPr>
              <a:t> Extensão: 190km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>
                <a:latin typeface="+mj-lt"/>
              </a:rPr>
              <a:t> Área da Bacia: 3.820km² (1,5% da área do RS).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>
                <a:latin typeface="+mj-lt"/>
              </a:rPr>
              <a:t> Responsável pelo aporte hídrico de 12% da população do estado.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>
                <a:latin typeface="+mj-lt"/>
              </a:rPr>
              <a:t> Região responsável por 20% do PIB do RS. </a:t>
            </a:r>
          </a:p>
          <a:p>
            <a:pPr>
              <a:lnSpc>
                <a:spcPct val="150000"/>
              </a:lnSpc>
            </a:pPr>
            <a:endParaRPr lang="pt-BR" dirty="0">
              <a:latin typeface="+mj-lt"/>
            </a:endParaRPr>
          </a:p>
        </p:txBody>
      </p:sp>
      <p:pic>
        <p:nvPicPr>
          <p:cNvPr id="9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27381" y="116632"/>
            <a:ext cx="11334829" cy="1785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ZH, 14/12/2011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“O corte diário é feito em rodízio entre os bairros no final da noite e madrugada. O nível do Rio dos Sinos na área de captação está em 2,25 metros, apenas 10 centímetros acima da medição de alerta.”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Espaço Reservado para Conteúdo 3" descr="12660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2119452"/>
            <a:ext cx="11425269" cy="456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341912" y="2346976"/>
            <a:ext cx="9868394" cy="2387600"/>
          </a:xfrm>
        </p:spPr>
        <p:txBody>
          <a:bodyPr anchor="t" anchorCtr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700" b="1" dirty="0" smtClean="0"/>
              <a:t>Objetivo: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dirty="0" smtClean="0"/>
              <a:t>Descrever as principais ações adotadas pela Comusa, no período de 2012 a 2016, na tentativa de garantir o abastecimento público de água potável ininterrupto e, analisar a efetividade dessas ações. </a:t>
            </a: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961902" y="1638795"/>
            <a:ext cx="10818420" cy="1246909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000" b="1" dirty="0" smtClean="0"/>
              <a:t>Comparação ano a ano do índice de perdas do sistema de distribuição de água potável.</a:t>
            </a:r>
            <a:endParaRPr lang="pt-BR" sz="20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Gráfico 2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5684" y="2303814"/>
            <a:ext cx="7564582" cy="39307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9227126" y="6341422"/>
            <a:ext cx="247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Cálculo conforme SNIS</a:t>
            </a:r>
            <a:endParaRPr lang="pt-BR" dirty="0"/>
          </a:p>
        </p:txBody>
      </p:sp>
      <p:pic>
        <p:nvPicPr>
          <p:cNvPr id="8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92529" y="1377538"/>
            <a:ext cx="9856519" cy="1358800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2800" b="1" dirty="0" smtClean="0"/>
              <a:t>Programa de Controle e Redução de Perdas:</a:t>
            </a:r>
            <a:br>
              <a:rPr lang="pt-BR" sz="2800" b="1" dirty="0" smtClean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endParaRPr lang="pt-BR" sz="28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36270" y="2731325"/>
            <a:ext cx="5605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 Continuidade do Programa de Substituição de Redes de água – iniciado em 2008, substitui redes de fibrocimento por polietileno de alta densidade (PEAD).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 Substituição de hidrômetros com consumo elevado ou 3 anos de uso.</a:t>
            </a:r>
          </a:p>
          <a:p>
            <a:pPr algn="just">
              <a:buFont typeface="Arial" pitchFamily="34" charset="0"/>
              <a:buChar char="•"/>
            </a:pPr>
            <a:endParaRPr lang="pt-BR" dirty="0">
              <a:latin typeface="+mj-lt"/>
            </a:endParaRPr>
          </a:p>
        </p:txBody>
      </p:sp>
      <p:pic>
        <p:nvPicPr>
          <p:cNvPr id="9" name="Imagem 8" descr="G:\Milena\Fotos Relatório 2013-2016\Substituição PEA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8296" y="2386940"/>
            <a:ext cx="5320146" cy="369322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92529" y="1377538"/>
            <a:ext cx="9856519" cy="1358800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2800" b="1" dirty="0" smtClean="0"/>
              <a:t>Programa de Controle e Redução de Perdas:</a:t>
            </a:r>
            <a:br>
              <a:rPr lang="pt-BR" sz="2800" b="1" dirty="0" smtClean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endParaRPr lang="pt-BR" sz="28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36271" y="2101933"/>
            <a:ext cx="476200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 smtClean="0"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 Instalação de válvulas reguladoras de pressão (VRPs) – controle e redução de pressão para diminuição dos vazamentos em locais com histórico de elevadas quantidades de rompimentos e ramais ou locais com pressão acima de 40MCA.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pt-BR" dirty="0">
              <a:latin typeface="+mj-lt"/>
            </a:endParaRPr>
          </a:p>
        </p:txBody>
      </p:sp>
      <p:pic>
        <p:nvPicPr>
          <p:cNvPr id="4098" name="Objeto 1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458"/>
          <a:stretch>
            <a:fillRect/>
          </a:stretch>
        </p:blipFill>
        <p:spPr bwMode="auto">
          <a:xfrm>
            <a:off x="5688281" y="2481943"/>
            <a:ext cx="6154263" cy="302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50025" y="1508165"/>
            <a:ext cx="9820893" cy="771897"/>
          </a:xfrm>
        </p:spPr>
        <p:txBody>
          <a:bodyPr anchor="t" anchorCtr="0">
            <a:noAutofit/>
          </a:bodyPr>
          <a:lstStyle/>
          <a:p>
            <a:pPr algn="ctr"/>
            <a:r>
              <a:rPr lang="pt-BR" sz="2800" b="1" dirty="0" smtClean="0"/>
              <a:t>Programa de Controle e Redução de Perdas:</a:t>
            </a:r>
            <a:br>
              <a:rPr lang="pt-BR" sz="2800" b="1" dirty="0" smtClean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endParaRPr lang="pt-BR" sz="28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341423" y="3063834"/>
            <a:ext cx="56170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Instalação de macromedidores – auxiliam na detecção de possíveis vazamentos.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Controle ativo de vazamentos – varreduras com geofone e/ou haste de escuta.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 Regularização de ligações.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sz="2000" dirty="0" smtClean="0">
              <a:latin typeface="+mj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sz="2000" dirty="0">
              <a:latin typeface="+mj-lt"/>
            </a:endParaRPr>
          </a:p>
        </p:txBody>
      </p:sp>
      <p:pic>
        <p:nvPicPr>
          <p:cNvPr id="7" name="Imagem 6" descr="G:\Milena\Fotos Relatório 2013-2016\Geofoni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275" y="2529444"/>
            <a:ext cx="5343896" cy="416823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9" name="Imagem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4006" y="288163"/>
            <a:ext cx="28749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736</Words>
  <Application>Microsoft Office PowerPoint</Application>
  <PresentationFormat>Personalizar</PresentationFormat>
  <Paragraphs>95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Ações para garantir o abastecimento de água permanente em períodos de instabilidade hídrica</vt:lpstr>
      <vt:lpstr>NOVO HAMBURGO - Localização: região metropolitana. - População: 238.940 habitantes (IBGE, 2010). - Predominantemente urbana. - Abastecimento hídrico: 98% da área urbana é abastecida pela Autarquia Comusa .  </vt:lpstr>
      <vt:lpstr>Bacia hidrográfica do Rio dos Sinos</vt:lpstr>
      <vt:lpstr>Slide 4</vt:lpstr>
      <vt:lpstr>Objetivo:  Descrever as principais ações adotadas pela Comusa, no período de 2012 a 2016, na tentativa de garantir o abastecimento público de água potável ininterrupto e, analisar a efetividade dessas ações. </vt:lpstr>
      <vt:lpstr>Comparação ano a ano do índice de perdas do sistema de distribuição de água potável.</vt:lpstr>
      <vt:lpstr>Programa de Controle e Redução de Perdas:  </vt:lpstr>
      <vt:lpstr>Programa de Controle e Redução de Perdas:  </vt:lpstr>
      <vt:lpstr>Programa de Controle e Redução de Perdas:  </vt:lpstr>
      <vt:lpstr>Construção de Nova Estação de Captação de Água Bruta:  </vt:lpstr>
      <vt:lpstr>Recadastramento de Usuários em Áreas de Interesse Social  </vt:lpstr>
      <vt:lpstr>Atividades de Educação Ambiental  </vt:lpstr>
      <vt:lpstr>Slide 13</vt:lpstr>
      <vt:lpstr>Slide 14</vt:lpstr>
      <vt:lpstr>Estimativa de público e quantidade de atividades de Educação Ambiental  </vt:lpstr>
      <vt:lpstr>DISCUSSÃO E CONCLUSÃO</vt:lpstr>
      <vt:lpstr>CONCLUSÃO</vt:lpstr>
      <vt:lpstr>Obrigada pela atenção!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Geraldo Thiesen</cp:lastModifiedBy>
  <cp:revision>74</cp:revision>
  <dcterms:created xsi:type="dcterms:W3CDTF">2017-05-30T09:26:55Z</dcterms:created>
  <dcterms:modified xsi:type="dcterms:W3CDTF">2017-06-21T03:56:15Z</dcterms:modified>
</cp:coreProperties>
</file>