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2" r:id="rId4"/>
    <p:sldId id="258" r:id="rId5"/>
    <p:sldId id="259" r:id="rId6"/>
    <p:sldId id="260" r:id="rId7"/>
    <p:sldId id="261" r:id="rId8"/>
    <p:sldId id="262" r:id="rId9"/>
    <p:sldId id="265" r:id="rId10"/>
    <p:sldId id="266" r:id="rId11"/>
    <p:sldId id="267" r:id="rId12"/>
    <p:sldId id="268" r:id="rId13"/>
    <p:sldId id="269" r:id="rId14"/>
    <p:sldId id="270" r:id="rId15"/>
    <p:sldId id="272" r:id="rId16"/>
    <p:sldId id="273" r:id="rId17"/>
    <p:sldId id="285" r:id="rId18"/>
    <p:sldId id="274" r:id="rId19"/>
    <p:sldId id="275" r:id="rId20"/>
    <p:sldId id="276" r:id="rId21"/>
    <p:sldId id="277" r:id="rId22"/>
    <p:sldId id="279" r:id="rId23"/>
    <p:sldId id="280" r:id="rId2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7F7A"/>
    <a:srgbClr val="CDC0BD"/>
    <a:srgbClr val="B7A39F"/>
    <a:srgbClr val="F0EEE6"/>
    <a:srgbClr val="FBFAF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showGuides="1">
      <p:cViewPr>
        <p:scale>
          <a:sx n="50" d="100"/>
          <a:sy n="50" d="100"/>
        </p:scale>
        <p:origin x="-59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7" name="Imagem 31"/>
          <p:cNvPicPr>
            <a:picLocks noChangeAspect="1"/>
          </p:cNvPicPr>
          <p:nvPr userDrawn="1"/>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Imagem 32"/>
          <p:cNvPicPr>
            <a:picLocks noChangeAspect="1"/>
          </p:cNvPicPr>
          <p:nvPr userDrawn="1"/>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96" descr="C:\Users\gabriel.silva\Desktop\Faixa.jpg"/>
          <p:cNvPicPr>
            <a:picLocks noChangeAspect="1" noChangeArrowheads="1"/>
          </p:cNvPicPr>
          <p:nvPr userDrawn="1"/>
        </p:nvPicPr>
        <p:blipFill>
          <a:blip r:embed="rId4">
            <a:extLst>
              <a:ext uri="{28A0092B-C50C-407E-A947-70E740481C1C}">
                <a14:useLocalDpi xmlns="" xmlns:a14="http://schemas.microsoft.com/office/drawing/2010/main" val="0"/>
              </a:ext>
            </a:extLst>
          </a:blip>
          <a:srcRect b="33026"/>
          <a:stretch>
            <a:fillRect/>
          </a:stretch>
        </p:blipFill>
        <p:spPr bwMode="auto">
          <a:xfrm>
            <a:off x="2443048" y="-6739"/>
            <a:ext cx="6501978" cy="14235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582029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59218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115285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29706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07599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267901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401379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259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26466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752294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21/06/2017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111989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65BCC-9072-4890-AF83-E93E95C6CF1C}" type="datetimeFigureOut">
              <a:rPr lang="pt-BR" smtClean="0"/>
              <a:pPr/>
              <a:t>21/06/2017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4144556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mailto:moraes@ufba.br"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rebecka.grillo@gmail.com" TargetMode="External"/><Relationship Id="rId5" Type="http://schemas.openxmlformats.org/officeDocument/2006/relationships/hyperlink" Target="mailto:deniskunha@gmail.com" TargetMode="External"/><Relationship Id="rId4" Type="http://schemas.openxmlformats.org/officeDocument/2006/relationships/hyperlink" Target="mailto:mikhailbarreto@hotmail.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457171" y="1781176"/>
            <a:ext cx="9144000" cy="2387600"/>
          </a:xfrm>
        </p:spPr>
        <p:txBody>
          <a:bodyPr anchor="ctr" anchorCtr="0">
            <a:noAutofit/>
          </a:bodyPr>
          <a:lstStyle/>
          <a:p>
            <a:pPr algn="ctr"/>
            <a:r>
              <a:rPr lang="pt-BR" sz="3600" b="1" dirty="0" smtClean="0"/>
              <a:t>Avaliação da percepção da população sobre os rios urbanos com utilização do discurso do sujeito coletivo: um estudo na bacia do rio Camarajipe, em Salvador-Bahia </a:t>
            </a:r>
            <a:endParaRPr lang="pt-BR" sz="3600" b="1" dirty="0"/>
          </a:p>
        </p:txBody>
      </p:sp>
      <p:sp>
        <p:nvSpPr>
          <p:cNvPr id="3" name="Subtítulo 2"/>
          <p:cNvSpPr>
            <a:spLocks noGrp="1"/>
          </p:cNvSpPr>
          <p:nvPr>
            <p:ph type="subTitle" idx="4294967295"/>
          </p:nvPr>
        </p:nvSpPr>
        <p:spPr>
          <a:xfrm>
            <a:off x="1575706" y="4748666"/>
            <a:ext cx="9144000" cy="1861684"/>
          </a:xfrm>
        </p:spPr>
        <p:txBody>
          <a:bodyPr>
            <a:normAutofit fontScale="70000" lnSpcReduction="20000"/>
          </a:bodyPr>
          <a:lstStyle/>
          <a:p>
            <a:pPr algn="ctr">
              <a:buNone/>
            </a:pPr>
            <a:r>
              <a:rPr lang="pt-BR" sz="3200" b="1" dirty="0" smtClean="0"/>
              <a:t>Mikhail Martinez </a:t>
            </a:r>
            <a:r>
              <a:rPr lang="pt-BR" sz="3200" b="1" dirty="0" smtClean="0"/>
              <a:t>Barreto (MAASA/UFBA)</a:t>
            </a:r>
            <a:endParaRPr lang="pt-BR" sz="3200" b="1" dirty="0" smtClean="0"/>
          </a:p>
          <a:p>
            <a:pPr algn="ctr">
              <a:buNone/>
            </a:pPr>
            <a:r>
              <a:rPr lang="pt-BR" sz="3200" b="1" dirty="0" smtClean="0"/>
              <a:t>Nícholas Carvalho de Almeida </a:t>
            </a:r>
            <a:r>
              <a:rPr lang="pt-BR" sz="3200" b="1" dirty="0" smtClean="0"/>
              <a:t>Costa (UAveiro)</a:t>
            </a:r>
            <a:endParaRPr lang="pt-BR" sz="3200" dirty="0" smtClean="0"/>
          </a:p>
          <a:p>
            <a:pPr algn="ctr">
              <a:buNone/>
            </a:pPr>
            <a:r>
              <a:rPr lang="pt-BR" sz="3200" b="1" dirty="0" smtClean="0"/>
              <a:t>Dênis </a:t>
            </a:r>
            <a:r>
              <a:rPr lang="pt-BR" sz="3200" b="1" dirty="0" smtClean="0"/>
              <a:t>Cunha (UFBA)</a:t>
            </a:r>
            <a:endParaRPr lang="pt-BR" sz="3200" dirty="0" smtClean="0"/>
          </a:p>
          <a:p>
            <a:pPr algn="ctr">
              <a:buNone/>
            </a:pPr>
            <a:r>
              <a:rPr lang="pt-BR" sz="3200" b="1" dirty="0" smtClean="0"/>
              <a:t>Rebecka Barros Pacheco </a:t>
            </a:r>
            <a:r>
              <a:rPr lang="pt-BR" sz="3200" b="1" dirty="0" smtClean="0"/>
              <a:t>Grillo (UFBA)</a:t>
            </a:r>
            <a:endParaRPr lang="pt-BR" sz="3200" dirty="0" smtClean="0"/>
          </a:p>
          <a:p>
            <a:pPr algn="ctr">
              <a:buNone/>
            </a:pPr>
            <a:r>
              <a:rPr lang="pt-BR" sz="3200" b="1" dirty="0" smtClean="0"/>
              <a:t>Luiz Roberto Santos </a:t>
            </a:r>
            <a:r>
              <a:rPr lang="pt-BR" sz="3200" b="1" dirty="0" smtClean="0"/>
              <a:t>Moraes (MAASA/UFBA)</a:t>
            </a:r>
            <a:endParaRPr lang="pt-BR" sz="3200" dirty="0" smtClean="0"/>
          </a:p>
          <a:p>
            <a:endParaRPr lang="pt-BR" dirty="0"/>
          </a:p>
        </p:txBody>
      </p:sp>
    </p:spTree>
    <p:extLst>
      <p:ext uri="{BB962C8B-B14F-4D97-AF65-F5344CB8AC3E}">
        <p14:creationId xmlns="" xmlns:p14="http://schemas.microsoft.com/office/powerpoint/2010/main" val="2014423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a:bodyPr>
          <a:lstStyle/>
          <a:p>
            <a:pPr marL="228600" indent="-228600" algn="just">
              <a:lnSpc>
                <a:spcPct val="90000"/>
              </a:lnSpc>
              <a:spcBef>
                <a:spcPts val="1000"/>
              </a:spcBef>
              <a:buFont typeface="Arial" panose="020B0604020202020204" pitchFamily="34" charset="0"/>
              <a:buChar char="•"/>
            </a:pPr>
            <a:r>
              <a:rPr lang="pt-BR" sz="2400" dirty="0" smtClean="0"/>
              <a:t>Ficou definida a realização de um controle dos respondentes ao longo de toda a atividade, com o intuito de verificar e alertar o moderador sobre quem não estaria participando das discussões.</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Todo o curso principal do Rio Camarajipe foi dividido em três trechos: Alto, Médio e Baixo Camarajipe, sendo realizado em cada um deles um grupo focal:</a:t>
            </a:r>
          </a:p>
          <a:p>
            <a:pPr marL="228600" indent="-228600">
              <a:lnSpc>
                <a:spcPct val="90000"/>
              </a:lnSpc>
              <a:spcBef>
                <a:spcPts val="1000"/>
              </a:spcBef>
              <a:buFont typeface="Arial" panose="020B0604020202020204" pitchFamily="34" charset="0"/>
              <a:buChar char="•"/>
            </a:pPr>
            <a:endParaRPr lang="pt-BR" sz="2400" dirty="0" smtClean="0"/>
          </a:p>
          <a:p>
            <a:pPr marL="685800" lvl="1" indent="-228600">
              <a:lnSpc>
                <a:spcPct val="90000"/>
              </a:lnSpc>
              <a:spcBef>
                <a:spcPts val="1000"/>
              </a:spcBef>
              <a:buFont typeface="Arial" panose="020B0604020202020204" pitchFamily="34" charset="0"/>
              <a:buChar char="•"/>
            </a:pPr>
            <a:r>
              <a:rPr lang="pt-BR" sz="2400" dirty="0" smtClean="0"/>
              <a:t>Alto - próximo à nascente.</a:t>
            </a:r>
          </a:p>
          <a:p>
            <a:pPr marL="685800" lvl="1" indent="-228600">
              <a:lnSpc>
                <a:spcPct val="90000"/>
              </a:lnSpc>
              <a:spcBef>
                <a:spcPts val="1000"/>
              </a:spcBef>
              <a:buFont typeface="Arial" panose="020B0604020202020204" pitchFamily="34" charset="0"/>
              <a:buChar char="•"/>
            </a:pPr>
            <a:r>
              <a:rPr lang="pt-BR" sz="2400" dirty="0" smtClean="0"/>
              <a:t>Médio - entre os dois trechos.</a:t>
            </a:r>
          </a:p>
          <a:p>
            <a:pPr marL="685800" lvl="1" indent="-228600">
              <a:lnSpc>
                <a:spcPct val="90000"/>
              </a:lnSpc>
              <a:spcBef>
                <a:spcPts val="1000"/>
              </a:spcBef>
              <a:buFont typeface="Arial" panose="020B0604020202020204" pitchFamily="34" charset="0"/>
              <a:buChar char="•"/>
            </a:pPr>
            <a:r>
              <a:rPr lang="pt-BR" sz="2400" dirty="0" smtClean="0"/>
              <a:t>Baixo - próximo à foz.</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Metodologia</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85000" lnSpcReduction="20000"/>
          </a:bodyPr>
          <a:lstStyle/>
          <a:p>
            <a:pPr marL="228600" indent="-228600" algn="just">
              <a:lnSpc>
                <a:spcPct val="90000"/>
              </a:lnSpc>
              <a:spcBef>
                <a:spcPts val="1000"/>
              </a:spcBef>
              <a:buFont typeface="Arial" panose="020B0604020202020204" pitchFamily="34" charset="0"/>
              <a:buChar char="•"/>
            </a:pPr>
            <a:r>
              <a:rPr lang="pt-BR" sz="2400" dirty="0" smtClean="0"/>
              <a:t>Para a definição dos participantes de cada grupo, algumas categorias de representação foram consideradas: </a:t>
            </a:r>
          </a:p>
          <a:p>
            <a:pPr marL="228600" indent="-228600">
              <a:lnSpc>
                <a:spcPct val="90000"/>
              </a:lnSpc>
              <a:spcBef>
                <a:spcPts val="1000"/>
              </a:spcBef>
              <a:buFont typeface="Arial" panose="020B0604020202020204" pitchFamily="34" charset="0"/>
              <a:buChar char="•"/>
            </a:pPr>
            <a:endParaRPr lang="pt-BR" sz="2400" dirty="0" smtClean="0"/>
          </a:p>
          <a:p>
            <a:pPr marL="685800" lvl="1" indent="-228600">
              <a:lnSpc>
                <a:spcPct val="90000"/>
              </a:lnSpc>
              <a:spcBef>
                <a:spcPts val="1000"/>
              </a:spcBef>
              <a:buFont typeface="Arial" panose="020B0604020202020204" pitchFamily="34" charset="0"/>
              <a:buChar char="•"/>
            </a:pPr>
            <a:r>
              <a:rPr lang="pt-BR" sz="2400" dirty="0" smtClean="0"/>
              <a:t>Moradores antigos.</a:t>
            </a:r>
          </a:p>
          <a:p>
            <a:pPr marL="685800" lvl="1" indent="-228600">
              <a:lnSpc>
                <a:spcPct val="90000"/>
              </a:lnSpc>
              <a:spcBef>
                <a:spcPts val="1000"/>
              </a:spcBef>
              <a:buFont typeface="Arial" panose="020B0604020202020204" pitchFamily="34" charset="0"/>
              <a:buChar char="•"/>
            </a:pPr>
            <a:r>
              <a:rPr lang="pt-BR" sz="2400" dirty="0" smtClean="0"/>
              <a:t>Moradores jovens.</a:t>
            </a:r>
          </a:p>
          <a:p>
            <a:pPr marL="685800" lvl="1" indent="-228600">
              <a:lnSpc>
                <a:spcPct val="90000"/>
              </a:lnSpc>
              <a:spcBef>
                <a:spcPts val="1000"/>
              </a:spcBef>
              <a:buFont typeface="Arial" panose="020B0604020202020204" pitchFamily="34" charset="0"/>
              <a:buChar char="•"/>
            </a:pPr>
            <a:r>
              <a:rPr lang="pt-BR" sz="2400" dirty="0" smtClean="0"/>
              <a:t>Usuários do rio.</a:t>
            </a:r>
          </a:p>
          <a:p>
            <a:pPr marL="685800" lvl="1" indent="-228600">
              <a:lnSpc>
                <a:spcPct val="90000"/>
              </a:lnSpc>
              <a:spcBef>
                <a:spcPts val="1000"/>
              </a:spcBef>
              <a:buFont typeface="Arial" panose="020B0604020202020204" pitchFamily="34" charset="0"/>
              <a:buChar char="•"/>
            </a:pPr>
            <a:r>
              <a:rPr lang="pt-BR" sz="2400" dirty="0" smtClean="0"/>
              <a:t>Associações de moradores.</a:t>
            </a:r>
          </a:p>
          <a:p>
            <a:pPr marL="685800" lvl="1" indent="-228600">
              <a:lnSpc>
                <a:spcPct val="90000"/>
              </a:lnSpc>
              <a:spcBef>
                <a:spcPts val="1000"/>
              </a:spcBef>
              <a:buFont typeface="Arial" panose="020B0604020202020204" pitchFamily="34" charset="0"/>
              <a:buChar char="•"/>
            </a:pPr>
            <a:r>
              <a:rPr lang="pt-BR" sz="2400" dirty="0" smtClean="0"/>
              <a:t>Membros de entidades religiosas.</a:t>
            </a:r>
          </a:p>
          <a:p>
            <a:pPr marL="685800" lvl="1" indent="-228600">
              <a:lnSpc>
                <a:spcPct val="90000"/>
              </a:lnSpc>
              <a:spcBef>
                <a:spcPts val="1000"/>
              </a:spcBef>
              <a:buFont typeface="Arial" panose="020B0604020202020204" pitchFamily="34" charset="0"/>
              <a:buChar char="•"/>
            </a:pPr>
            <a:r>
              <a:rPr lang="pt-BR" sz="2400" dirty="0" smtClean="0"/>
              <a:t>Associações beneficentes.</a:t>
            </a:r>
          </a:p>
          <a:p>
            <a:pPr marL="685800" lvl="1" indent="-228600">
              <a:lnSpc>
                <a:spcPct val="90000"/>
              </a:lnSpc>
              <a:spcBef>
                <a:spcPts val="1000"/>
              </a:spcBef>
              <a:buFont typeface="Arial" panose="020B0604020202020204" pitchFamily="34" charset="0"/>
              <a:buChar char="•"/>
            </a:pPr>
            <a:r>
              <a:rPr lang="pt-BR" sz="2400" dirty="0" smtClean="0"/>
              <a:t>Associações culturais.</a:t>
            </a:r>
          </a:p>
          <a:p>
            <a:pPr marL="685800" lvl="1" indent="-228600">
              <a:lnSpc>
                <a:spcPct val="90000"/>
              </a:lnSpc>
              <a:spcBef>
                <a:spcPts val="1000"/>
              </a:spcBef>
              <a:buFont typeface="Arial" panose="020B0604020202020204" pitchFamily="34" charset="0"/>
              <a:buChar char="•"/>
            </a:pPr>
            <a:r>
              <a:rPr lang="pt-BR" sz="2400" dirty="0" smtClean="0"/>
              <a:t>Grupos ambientalistas.</a:t>
            </a:r>
          </a:p>
          <a:p>
            <a:pPr marL="685800" lvl="1"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r>
              <a:rPr lang="pt-BR" sz="2400" dirty="0" smtClean="0"/>
              <a:t>O número de participantes de cada grupo focal deve estar entre 7 e 12 pessoas.</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Metodologia</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10000"/>
          </a:bodyPr>
          <a:lstStyle/>
          <a:p>
            <a:pPr marL="228600" indent="-228600" algn="just">
              <a:lnSpc>
                <a:spcPct val="90000"/>
              </a:lnSpc>
              <a:spcBef>
                <a:spcPts val="1000"/>
              </a:spcBef>
              <a:buFont typeface="Arial" panose="020B0604020202020204" pitchFamily="34" charset="0"/>
              <a:buChar char="•"/>
            </a:pPr>
            <a:r>
              <a:rPr lang="pt-BR" sz="2400" dirty="0" smtClean="0"/>
              <a:t>Após o contato </a:t>
            </a:r>
            <a:r>
              <a:rPr lang="pt-BR" sz="2400" i="1" dirty="0" smtClean="0"/>
              <a:t>in loco</a:t>
            </a:r>
            <a:r>
              <a:rPr lang="pt-BR" sz="2400" dirty="0" smtClean="0"/>
              <a:t> com a comunidade de cada uma das três regiões de estudo, foram coletados os dados de pessoas interessadas em participar da atividade:</a:t>
            </a:r>
          </a:p>
          <a:p>
            <a:pPr marL="228600" indent="-228600">
              <a:lnSpc>
                <a:spcPct val="90000"/>
              </a:lnSpc>
              <a:spcBef>
                <a:spcPts val="1000"/>
              </a:spcBef>
              <a:buFont typeface="Arial" panose="020B0604020202020204" pitchFamily="34" charset="0"/>
              <a:buChar char="•"/>
            </a:pPr>
            <a:endParaRPr lang="pt-BR" sz="2400" dirty="0" smtClean="0"/>
          </a:p>
          <a:p>
            <a:pPr marL="685800" lvl="1" indent="-228600">
              <a:lnSpc>
                <a:spcPct val="90000"/>
              </a:lnSpc>
              <a:spcBef>
                <a:spcPts val="1000"/>
              </a:spcBef>
              <a:buFont typeface="Arial" panose="020B0604020202020204" pitchFamily="34" charset="0"/>
              <a:buChar char="•"/>
            </a:pPr>
            <a:r>
              <a:rPr lang="pt-BR" sz="2400" dirty="0" smtClean="0"/>
              <a:t>Nome completo.</a:t>
            </a:r>
          </a:p>
          <a:p>
            <a:pPr marL="685800" lvl="1" indent="-228600">
              <a:lnSpc>
                <a:spcPct val="90000"/>
              </a:lnSpc>
              <a:spcBef>
                <a:spcPts val="1000"/>
              </a:spcBef>
              <a:buFont typeface="Arial" panose="020B0604020202020204" pitchFamily="34" charset="0"/>
              <a:buChar char="•"/>
            </a:pPr>
            <a:r>
              <a:rPr lang="pt-BR" sz="2400" dirty="0" smtClean="0"/>
              <a:t>Idade.</a:t>
            </a:r>
          </a:p>
          <a:p>
            <a:pPr marL="685800" lvl="1" indent="-228600">
              <a:lnSpc>
                <a:spcPct val="90000"/>
              </a:lnSpc>
              <a:spcBef>
                <a:spcPts val="1000"/>
              </a:spcBef>
              <a:buFont typeface="Arial" panose="020B0604020202020204" pitchFamily="34" charset="0"/>
              <a:buChar char="•"/>
            </a:pPr>
            <a:r>
              <a:rPr lang="pt-BR" sz="2400" dirty="0" smtClean="0"/>
              <a:t>Categoria de representação.</a:t>
            </a:r>
          </a:p>
          <a:p>
            <a:pPr marL="685800" lvl="1" indent="-228600">
              <a:lnSpc>
                <a:spcPct val="90000"/>
              </a:lnSpc>
              <a:spcBef>
                <a:spcPts val="1000"/>
              </a:spcBef>
              <a:buFont typeface="Arial" panose="020B0604020202020204" pitchFamily="34" charset="0"/>
              <a:buChar char="•"/>
            </a:pPr>
            <a:r>
              <a:rPr lang="pt-BR" sz="2400" dirty="0" smtClean="0"/>
              <a:t>Contato.</a:t>
            </a:r>
          </a:p>
          <a:p>
            <a:pPr marL="685800" lvl="1" indent="-228600">
              <a:lnSpc>
                <a:spcPct val="90000"/>
              </a:lnSpc>
              <a:spcBef>
                <a:spcPts val="1000"/>
              </a:spcBef>
              <a:buFont typeface="Arial" panose="020B0604020202020204" pitchFamily="34" charset="0"/>
              <a:buChar char="•"/>
            </a:pPr>
            <a:r>
              <a:rPr lang="pt-BR" sz="2400" dirty="0" smtClean="0"/>
              <a:t>Disponibilidade de data e turno para a realização do grupo focal.</a:t>
            </a:r>
          </a:p>
          <a:p>
            <a:pPr marL="685800" lvl="1" indent="-228600">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O local de realização da atividade foi definido junto à comunidade ainda no contato </a:t>
            </a:r>
            <a:r>
              <a:rPr lang="pt-BR" sz="2400" i="1" dirty="0" smtClean="0"/>
              <a:t>in loco</a:t>
            </a:r>
            <a:r>
              <a:rPr lang="pt-BR" sz="2400" dirty="0" smtClean="0"/>
              <a:t>.</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Metodologia</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10000"/>
          </a:bodyPr>
          <a:lstStyle/>
          <a:p>
            <a:pPr marL="228600" indent="-228600" algn="just">
              <a:lnSpc>
                <a:spcPct val="90000"/>
              </a:lnSpc>
              <a:spcBef>
                <a:spcPts val="1000"/>
              </a:spcBef>
              <a:buFont typeface="Arial" panose="020B0604020202020204" pitchFamily="34" charset="0"/>
              <a:buChar char="•"/>
            </a:pPr>
            <a:r>
              <a:rPr lang="pt-BR" sz="2400" dirty="0" smtClean="0"/>
              <a:t>Antes do início de cada atividade ocorria uma dinâmica de grupo para que cada um pudesse se apresentar.</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Todos os integrantes de cada grupo foram informados sobre os objetivos do trabalho e sua importância, além de convidados a assinar duas vias de um Termo de Consentimento Livre e Esclarecido (TCLE).</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Cada discurso foi transcrito de forma literal e estes foram analisados a partir do método do Discurso do Sujeito Coletivo (DSC):</a:t>
            </a:r>
          </a:p>
          <a:p>
            <a:pPr marL="228600" indent="-228600" algn="just">
              <a:lnSpc>
                <a:spcPct val="90000"/>
              </a:lnSpc>
              <a:spcBef>
                <a:spcPts val="1000"/>
              </a:spcBef>
              <a:buFont typeface="Arial" panose="020B0604020202020204" pitchFamily="34" charset="0"/>
              <a:buChar char="•"/>
            </a:pPr>
            <a:endParaRPr lang="pt-BR" sz="2400" dirty="0" smtClean="0"/>
          </a:p>
          <a:p>
            <a:pPr marL="685800" lvl="1" indent="-228600" algn="just">
              <a:lnSpc>
                <a:spcPct val="90000"/>
              </a:lnSpc>
              <a:spcBef>
                <a:spcPts val="1000"/>
              </a:spcBef>
              <a:buFont typeface="Arial" panose="020B0604020202020204" pitchFamily="34" charset="0"/>
              <a:buChar char="•"/>
            </a:pPr>
            <a:r>
              <a:rPr lang="pt-BR" sz="2400" dirty="0" smtClean="0"/>
              <a:t>Consiste em uma proposta de organização e tabulação de dados quantitativos provenientes de técnicas de captação de discursos pessoais (LEFÈVRE; LEFÈVRE; TEIXEIRA, 2000).</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Metodologia</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6572250" y="1466850"/>
            <a:ext cx="5619750" cy="5391150"/>
          </a:xfrm>
          <a:prstGeom prst="rect">
            <a:avLst/>
          </a:prstGeom>
        </p:spPr>
        <p:txBody>
          <a:bodyPr>
            <a:normAutofit/>
          </a:bodyPr>
          <a:lstStyle/>
          <a:p>
            <a:pPr marL="228600" indent="-228600" algn="just">
              <a:lnSpc>
                <a:spcPct val="90000"/>
              </a:lnSpc>
              <a:spcBef>
                <a:spcPts val="1000"/>
              </a:spcBef>
              <a:buFont typeface="Arial" pitchFamily="34" charset="0"/>
              <a:buChar char="•"/>
            </a:pPr>
            <a:r>
              <a:rPr lang="pt-BR" sz="2400" dirty="0" smtClean="0"/>
              <a:t>Utilizado para a construção de apenas um discurso que expresse o pensamento de um grupo de pessoas a partir do agrupamento das principais ideias expressas nos discursos individuais de cada um (LEFÈVRE; LEFÈVRE; TEIXEIRA, 2000).</a:t>
            </a:r>
          </a:p>
          <a:p>
            <a:pPr marL="228600" indent="-228600" algn="just">
              <a:lnSpc>
                <a:spcPct val="90000"/>
              </a:lnSpc>
              <a:spcBef>
                <a:spcPts val="1000"/>
              </a:spcBef>
              <a:buFont typeface="Arial" pitchFamily="34" charset="0"/>
              <a:buChar char="•"/>
            </a:pPr>
            <a:endParaRPr lang="pt-BR" sz="2400" dirty="0" smtClean="0"/>
          </a:p>
          <a:p>
            <a:pPr marL="228600" indent="-228600" algn="just">
              <a:lnSpc>
                <a:spcPct val="90000"/>
              </a:lnSpc>
              <a:spcBef>
                <a:spcPts val="1000"/>
              </a:spcBef>
              <a:buFont typeface="Arial" pitchFamily="34" charset="0"/>
              <a:buChar char="•"/>
            </a:pPr>
            <a:r>
              <a:rPr lang="pt-BR" sz="2400" dirty="0" smtClean="0"/>
              <a:t>Foi utilizado um software chamado DSCsoft versão 1.3.0.0, elaborado para o desenvolvimento de pesquisas qualiquantitativas utilizando o método do DSC.</a:t>
            </a:r>
          </a:p>
        </p:txBody>
      </p:sp>
      <p:pic>
        <p:nvPicPr>
          <p:cNvPr id="7" name="Imagem 6" descr="Figura 1"/>
          <p:cNvPicPr/>
          <p:nvPr/>
        </p:nvPicPr>
        <p:blipFill>
          <a:blip r:embed="rId4"/>
          <a:srcRect/>
          <a:stretch>
            <a:fillRect/>
          </a:stretch>
        </p:blipFill>
        <p:spPr bwMode="auto">
          <a:xfrm>
            <a:off x="0" y="1428750"/>
            <a:ext cx="6534150" cy="5429250"/>
          </a:xfrm>
          <a:prstGeom prst="rect">
            <a:avLst/>
          </a:prstGeom>
          <a:noFill/>
          <a:ln w="9525">
            <a:noFill/>
            <a:miter lim="800000"/>
            <a:headEnd/>
            <a:tailEnd/>
          </a:ln>
        </p:spPr>
      </p:pic>
      <p:sp>
        <p:nvSpPr>
          <p:cNvPr id="9"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Metodologia</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a:bodyPr>
          <a:lstStyle/>
          <a:p>
            <a:pPr marL="228600" indent="-228600">
              <a:lnSpc>
                <a:spcPct val="90000"/>
              </a:lnSpc>
              <a:spcBef>
                <a:spcPts val="1000"/>
              </a:spcBef>
            </a:pPr>
            <a:r>
              <a:rPr lang="pt-BR" sz="2400" b="1" dirty="0" smtClean="0"/>
              <a:t>REGISTRO DA DISCUSSÃO</a:t>
            </a:r>
          </a:p>
          <a:p>
            <a:pPr marL="228600" indent="-228600">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Foi de extrema relevância fazer as filmagens em paralelo as anotações escritas onde refletiu os conteúdos das discussões, bem como os comportamentos não verbais (expressões faciais, gestos etc.) dos moradores.</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Logo após cada reunião com cada grupo focal, a equipe resumiu as informações, as suas impressões e as implicações das informações relevantes para analisar tendências e padrões do estudo.</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a:bodyPr>
          <a:lstStyle/>
          <a:p>
            <a:pPr marL="228600" indent="-228600">
              <a:lnSpc>
                <a:spcPct val="90000"/>
              </a:lnSpc>
              <a:spcBef>
                <a:spcPts val="1000"/>
              </a:spcBef>
            </a:pPr>
            <a:r>
              <a:rPr lang="pt-BR" sz="2400" b="1" dirty="0" smtClean="0"/>
              <a:t>ANÁLISE DOS RESULTADOS: O DSC NA PRÁTICA</a:t>
            </a:r>
            <a:endParaRPr lang="pt-BR" sz="2400" dirty="0" smtClean="0"/>
          </a:p>
          <a:p>
            <a:pPr marL="228600" indent="-228600">
              <a:lnSpc>
                <a:spcPct val="90000"/>
              </a:lnSpc>
              <a:spcBef>
                <a:spcPts val="1000"/>
              </a:spcBef>
            </a:pPr>
            <a:endParaRPr lang="pt-BR" sz="2400" dirty="0" smtClean="0"/>
          </a:p>
          <a:p>
            <a:pPr marL="228600" indent="-228600">
              <a:lnSpc>
                <a:spcPct val="90000"/>
              </a:lnSpc>
              <a:spcBef>
                <a:spcPts val="1000"/>
              </a:spcBef>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9"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grpSp>
        <p:nvGrpSpPr>
          <p:cNvPr id="16" name="Grupo 15"/>
          <p:cNvGrpSpPr/>
          <p:nvPr/>
        </p:nvGrpSpPr>
        <p:grpSpPr>
          <a:xfrm>
            <a:off x="228600" y="2419350"/>
            <a:ext cx="5811838" cy="3676650"/>
            <a:chOff x="0" y="2419350"/>
            <a:chExt cx="5811838" cy="3676650"/>
          </a:xfrm>
        </p:grpSpPr>
        <p:pic>
          <p:nvPicPr>
            <p:cNvPr id="10" name="Picture 2" descr="C:\Users\Mikhail\Desktop\Quadro\01.PNG"/>
            <p:cNvPicPr>
              <a:picLocks noChangeAspect="1" noChangeArrowheads="1"/>
            </p:cNvPicPr>
            <p:nvPr/>
          </p:nvPicPr>
          <p:blipFill>
            <a:blip r:embed="rId4"/>
            <a:srcRect/>
            <a:stretch>
              <a:fillRect/>
            </a:stretch>
          </p:blipFill>
          <p:spPr bwMode="auto">
            <a:xfrm>
              <a:off x="0" y="2419350"/>
              <a:ext cx="5811838" cy="2000250"/>
            </a:xfrm>
            <a:prstGeom prst="rect">
              <a:avLst/>
            </a:prstGeom>
            <a:noFill/>
          </p:spPr>
        </p:pic>
        <p:pic>
          <p:nvPicPr>
            <p:cNvPr id="11" name="Picture 3" descr="C:\Users\Mikhail\Desktop\Quadro\02.PNG"/>
            <p:cNvPicPr>
              <a:picLocks noChangeAspect="1" noChangeArrowheads="1"/>
            </p:cNvPicPr>
            <p:nvPr/>
          </p:nvPicPr>
          <p:blipFill>
            <a:blip r:embed="rId5"/>
            <a:srcRect r="328" b="59025"/>
            <a:stretch>
              <a:fillRect/>
            </a:stretch>
          </p:blipFill>
          <p:spPr bwMode="auto">
            <a:xfrm>
              <a:off x="19050" y="4400549"/>
              <a:ext cx="5791200" cy="1695451"/>
            </a:xfrm>
            <a:prstGeom prst="rect">
              <a:avLst/>
            </a:prstGeom>
            <a:noFill/>
          </p:spPr>
        </p:pic>
        <p:sp>
          <p:nvSpPr>
            <p:cNvPr id="12" name="Retângulo 11"/>
            <p:cNvSpPr/>
            <p:nvPr/>
          </p:nvSpPr>
          <p:spPr>
            <a:xfrm>
              <a:off x="57150" y="4057650"/>
              <a:ext cx="1200150" cy="800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nvGrpSpPr>
          <p:cNvPr id="15" name="Grupo 14"/>
          <p:cNvGrpSpPr/>
          <p:nvPr/>
        </p:nvGrpSpPr>
        <p:grpSpPr>
          <a:xfrm>
            <a:off x="6096000" y="2419350"/>
            <a:ext cx="5829300" cy="3124200"/>
            <a:chOff x="6038850" y="2419350"/>
            <a:chExt cx="5829300" cy="3124200"/>
          </a:xfrm>
        </p:grpSpPr>
        <p:pic>
          <p:nvPicPr>
            <p:cNvPr id="13" name="Picture 3" descr="C:\Users\Mikhail\Desktop\Quadro\02.PNG"/>
            <p:cNvPicPr>
              <a:picLocks noChangeAspect="1" noChangeArrowheads="1"/>
            </p:cNvPicPr>
            <p:nvPr/>
          </p:nvPicPr>
          <p:blipFill>
            <a:blip r:embed="rId5"/>
            <a:srcRect t="40054" r="328"/>
            <a:stretch>
              <a:fillRect/>
            </a:stretch>
          </p:blipFill>
          <p:spPr bwMode="auto">
            <a:xfrm>
              <a:off x="6057900" y="2419350"/>
              <a:ext cx="5791200" cy="2480439"/>
            </a:xfrm>
            <a:prstGeom prst="rect">
              <a:avLst/>
            </a:prstGeom>
            <a:noFill/>
          </p:spPr>
        </p:pic>
        <p:pic>
          <p:nvPicPr>
            <p:cNvPr id="14" name="Picture 4" descr="C:\Users\Mikhail\Desktop\Quadro\03.PNG"/>
            <p:cNvPicPr>
              <a:picLocks noChangeAspect="1" noChangeArrowheads="1"/>
            </p:cNvPicPr>
            <p:nvPr/>
          </p:nvPicPr>
          <p:blipFill>
            <a:blip r:embed="rId6"/>
            <a:srcRect b="85562"/>
            <a:stretch>
              <a:fillRect/>
            </a:stretch>
          </p:blipFill>
          <p:spPr bwMode="auto">
            <a:xfrm>
              <a:off x="6038850" y="4884582"/>
              <a:ext cx="5829300" cy="658968"/>
            </a:xfrm>
            <a:prstGeom prst="rect">
              <a:avLst/>
            </a:prstGeom>
            <a:noFill/>
          </p:spPr>
        </p:pic>
      </p:gr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a:bodyPr>
          <a:lstStyle/>
          <a:p>
            <a:pPr marL="228600" indent="-228600">
              <a:lnSpc>
                <a:spcPct val="90000"/>
              </a:lnSpc>
              <a:spcBef>
                <a:spcPts val="1000"/>
              </a:spcBef>
            </a:pPr>
            <a:r>
              <a:rPr lang="pt-BR" sz="2400" b="1" dirty="0" smtClean="0"/>
              <a:t>ANÁLISE DOS RESULTADOS: O DSC NA PRÁTICA</a:t>
            </a:r>
            <a:endParaRPr lang="pt-BR" sz="2400" dirty="0" smtClean="0"/>
          </a:p>
          <a:p>
            <a:pPr marL="228600" indent="-228600">
              <a:lnSpc>
                <a:spcPct val="90000"/>
              </a:lnSpc>
              <a:spcBef>
                <a:spcPts val="1000"/>
              </a:spcBef>
            </a:pPr>
            <a:endParaRPr lang="pt-BR" sz="2400" dirty="0" smtClean="0"/>
          </a:p>
          <a:p>
            <a:pPr marL="228600" indent="-228600">
              <a:lnSpc>
                <a:spcPct val="90000"/>
              </a:lnSpc>
              <a:spcBef>
                <a:spcPts val="1000"/>
              </a:spcBef>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9"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pic>
        <p:nvPicPr>
          <p:cNvPr id="16" name="Picture 4" descr="C:\Users\Mikhail\Desktop\Quadro\03.PNG"/>
          <p:cNvPicPr>
            <a:picLocks noChangeAspect="1" noChangeArrowheads="1"/>
          </p:cNvPicPr>
          <p:nvPr/>
        </p:nvPicPr>
        <p:blipFill>
          <a:blip r:embed="rId4"/>
          <a:srcRect t="13586"/>
          <a:stretch>
            <a:fillRect/>
          </a:stretch>
        </p:blipFill>
        <p:spPr bwMode="auto">
          <a:xfrm>
            <a:off x="247651" y="2422512"/>
            <a:ext cx="5795394" cy="3921138"/>
          </a:xfrm>
          <a:prstGeom prst="rect">
            <a:avLst/>
          </a:prstGeom>
          <a:noFill/>
        </p:spPr>
      </p:pic>
      <p:pic>
        <p:nvPicPr>
          <p:cNvPr id="17" name="Picture 5" descr="C:\Users\Mikhail\Desktop\Quadro\04.PNG"/>
          <p:cNvPicPr>
            <a:picLocks noChangeAspect="1" noChangeArrowheads="1"/>
          </p:cNvPicPr>
          <p:nvPr/>
        </p:nvPicPr>
        <p:blipFill>
          <a:blip r:embed="rId5"/>
          <a:srcRect/>
          <a:stretch>
            <a:fillRect/>
          </a:stretch>
        </p:blipFill>
        <p:spPr bwMode="auto">
          <a:xfrm>
            <a:off x="6115050" y="2424070"/>
            <a:ext cx="5772150" cy="2071730"/>
          </a:xfrm>
          <a:prstGeom prst="rect">
            <a:avLst/>
          </a:prstGeom>
          <a:noFill/>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20000"/>
          </a:bodyPr>
          <a:lstStyle/>
          <a:p>
            <a:pPr marL="228600" indent="-228600">
              <a:lnSpc>
                <a:spcPct val="90000"/>
              </a:lnSpc>
              <a:spcBef>
                <a:spcPts val="1000"/>
              </a:spcBef>
            </a:pPr>
            <a:r>
              <a:rPr lang="pt-BR" sz="2400" b="1" dirty="0" smtClean="0"/>
              <a:t>ANÁLISE DOS RESULTADOS: O DSC NA PRÁTICA</a:t>
            </a:r>
            <a:endParaRPr lang="pt-BR" sz="2400" dirty="0" smtClean="0"/>
          </a:p>
          <a:p>
            <a:pPr marL="228600" indent="-228600">
              <a:lnSpc>
                <a:spcPct val="90000"/>
              </a:lnSpc>
              <a:spcBef>
                <a:spcPts val="1000"/>
              </a:spcBef>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Os moradores, ao longo das conversas, puderam expor e perceber não só questões de narrativa, mas também as questões relacionadas às possíveis relações com os impactos e o Rio urbano em questão.</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As narrativas representaram e construíram experiência na troca de conhecimentos entre os membros de cada grupo focal.</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Os moradores compreenderam que o Rio sofreu e sofre diferentes tipos de impactos.</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Pelo menos um terço de cada grupo busca outros espaços de lazer, como praias, clube ou parques, principalmente devido ao odor desagradável e ao aspecto estético.</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20000"/>
          </a:bodyPr>
          <a:lstStyle/>
          <a:p>
            <a:pPr marL="228600" indent="-228600">
              <a:lnSpc>
                <a:spcPct val="90000"/>
              </a:lnSpc>
              <a:spcBef>
                <a:spcPts val="1000"/>
              </a:spcBef>
            </a:pPr>
            <a:r>
              <a:rPr lang="pt-BR" sz="2400" b="1" dirty="0" smtClean="0"/>
              <a:t>ANÁLISE DOS RESULTADOS: O DSC NA PRÁTICA</a:t>
            </a:r>
            <a:endParaRPr lang="pt-BR" sz="2400" dirty="0" smtClean="0"/>
          </a:p>
          <a:p>
            <a:pPr marL="228600" indent="-228600">
              <a:lnSpc>
                <a:spcPct val="90000"/>
              </a:lnSpc>
              <a:spcBef>
                <a:spcPts val="1000"/>
              </a:spcBef>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Um dos principais impactos do Rio sob a vida dessas pessoas é o impacto na saúde. </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O estado de poluição na qual o Rio se encontra atrai vetores transmissores de doenças, como ratos, para perto do convívio humano.</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Eles deixaram bem claro como sentem falta de apoio do Poder Público ou demais agentes que possam contribuir para a melhoria da situação.</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Para os moradores, a falta de investimento em infraestrutura sanitária deve-se ao desinteresse dos políticos profissionais, já que seriam obras pouco retornáveis de votos aos mesmos.</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9" name="Retângulo 8"/>
          <p:cNvSpPr/>
          <p:nvPr/>
        </p:nvSpPr>
        <p:spPr>
          <a:xfrm>
            <a:off x="990600" y="1600200"/>
            <a:ext cx="10001250" cy="914400"/>
          </a:xfrm>
          <a:prstGeom prst="rect">
            <a:avLst/>
          </a:prstGeom>
          <a:solidFill>
            <a:srgbClr val="CDC0BD"/>
          </a:solidFill>
          <a:ln>
            <a:solidFill>
              <a:srgbClr val="9A7F7A"/>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pt-BR"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tabLst/>
              <a:defRPr/>
            </a:pPr>
            <a:r>
              <a:rPr kumimoji="0" lang="pt-BR" sz="2000" b="1" i="0" u="none" strike="noStrike" kern="1200" cap="none" spc="0" normalizeH="0" baseline="0" noProof="0" dirty="0" smtClean="0">
                <a:ln>
                  <a:noFill/>
                </a:ln>
                <a:solidFill>
                  <a:schemeClr val="tx1"/>
                </a:solidFill>
                <a:effectLst/>
                <a:uLnTx/>
                <a:uFillTx/>
                <a:latin typeface="+mj-lt"/>
                <a:ea typeface="+mn-ea"/>
                <a:cs typeface="+mn-cs"/>
              </a:rPr>
              <a:t>	Rio Urbano:</a:t>
            </a:r>
            <a:r>
              <a:rPr kumimoji="0" lang="pt-BR" sz="2000" i="0" u="none" strike="noStrike" kern="1200" cap="none" spc="0" normalizeH="0" baseline="0" noProof="0" dirty="0" smtClean="0">
                <a:ln>
                  <a:noFill/>
                </a:ln>
                <a:solidFill>
                  <a:schemeClr val="tx1"/>
                </a:solidFill>
                <a:effectLst/>
                <a:uLnTx/>
                <a:uFillTx/>
                <a:latin typeface="+mj-lt"/>
                <a:ea typeface="+mn-ea"/>
                <a:cs typeface="+mn-cs"/>
              </a:rPr>
              <a:t> Aquele que está inserido dentro dos limites de uma cidade e que sofre os </a:t>
            </a:r>
            <a:r>
              <a:rPr kumimoji="0" lang="pt-BR" sz="2000" i="0" u="none" strike="noStrike" kern="1200" cap="none" spc="0" normalizeH="0" baseline="0" noProof="0" dirty="0" smtClean="0">
                <a:ln>
                  <a:noFill/>
                </a:ln>
                <a:solidFill>
                  <a:schemeClr val="tx1"/>
                </a:solidFill>
                <a:effectLst/>
                <a:uLnTx/>
                <a:uFillTx/>
                <a:latin typeface="+mj-lt"/>
                <a:ea typeface="+mn-ea"/>
                <a:cs typeface="+mn-cs"/>
              </a:rPr>
              <a:t>impactos</a:t>
            </a:r>
          </a:p>
          <a:p>
            <a:pPr marL="228600" marR="0" lvl="0" indent="-228600" algn="l" defTabSz="914400" rtl="0" eaLnBrk="1" fontAlgn="auto" latinLnBrk="0" hangingPunct="1">
              <a:lnSpc>
                <a:spcPct val="90000"/>
              </a:lnSpc>
              <a:spcBef>
                <a:spcPts val="1000"/>
              </a:spcBef>
              <a:spcAft>
                <a:spcPts val="0"/>
              </a:spcAft>
              <a:buClrTx/>
              <a:buSzTx/>
              <a:tabLst/>
              <a:defRPr/>
            </a:pPr>
            <a:r>
              <a:rPr lang="pt-BR" sz="2000" dirty="0" smtClean="0">
                <a:latin typeface="+mj-lt"/>
              </a:rPr>
              <a:t> </a:t>
            </a:r>
            <a:r>
              <a:rPr lang="pt-BR" sz="2000" dirty="0" smtClean="0">
                <a:latin typeface="+mj-lt"/>
              </a:rPr>
              <a:t>  </a:t>
            </a:r>
            <a:r>
              <a:rPr kumimoji="0" lang="pt-BR" sz="2000" i="0" u="none" strike="noStrike" kern="1200" cap="none" spc="0" normalizeH="0" baseline="0" noProof="0" dirty="0" smtClean="0">
                <a:ln>
                  <a:noFill/>
                </a:ln>
                <a:solidFill>
                  <a:schemeClr val="tx1"/>
                </a:solidFill>
                <a:effectLst/>
                <a:uLnTx/>
                <a:uFillTx/>
                <a:latin typeface="+mj-lt"/>
                <a:ea typeface="+mn-ea"/>
                <a:cs typeface="+mn-cs"/>
              </a:rPr>
              <a:t> </a:t>
            </a:r>
            <a:r>
              <a:rPr kumimoji="0" lang="pt-BR" sz="2000" i="0" u="none" strike="noStrike" kern="1200" cap="none" spc="0" normalizeH="0" baseline="0" noProof="0" dirty="0" smtClean="0">
                <a:ln>
                  <a:noFill/>
                </a:ln>
                <a:solidFill>
                  <a:schemeClr val="tx1"/>
                </a:solidFill>
                <a:effectLst/>
                <a:uLnTx/>
                <a:uFillTx/>
                <a:latin typeface="+mj-lt"/>
                <a:ea typeface="+mn-ea"/>
                <a:cs typeface="+mn-cs"/>
              </a:rPr>
              <a:t>do processo de urbanização.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t-BR" sz="2000" i="0" u="none" strike="noStrike" kern="1200" cap="none" spc="0" normalizeH="0" baseline="0" noProof="0" dirty="0" smtClean="0">
              <a:ln>
                <a:noFill/>
              </a:ln>
              <a:solidFill>
                <a:schemeClr val="tx1"/>
              </a:solidFill>
              <a:effectLst/>
              <a:uLnTx/>
              <a:uFillTx/>
              <a:latin typeface="+mj-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t-BR" sz="2000" i="0" u="none" strike="noStrike" kern="1200" cap="none" spc="0" normalizeH="0" baseline="0" noProof="0" dirty="0" smtClean="0">
                <a:ln>
                  <a:noFill/>
                </a:ln>
                <a:solidFill>
                  <a:schemeClr val="tx1"/>
                </a:solidFill>
                <a:effectLst/>
                <a:uLnTx/>
                <a:uFillTx/>
                <a:latin typeface="+mj-lt"/>
                <a:ea typeface="+mn-ea"/>
                <a:cs typeface="+mn-cs"/>
              </a:rPr>
              <a:t>Esses rios se configuram como elementos de expressiva relevância para o florescimento das civilizações.</a:t>
            </a:r>
          </a:p>
          <a:p>
            <a:pPr marL="228600" marR="0" lvl="0" indent="-228600" algn="l" defTabSz="914400" rtl="0" eaLnBrk="1" fontAlgn="auto" latinLnBrk="0" hangingPunct="1">
              <a:lnSpc>
                <a:spcPct val="90000"/>
              </a:lnSpc>
              <a:spcBef>
                <a:spcPts val="1000"/>
              </a:spcBef>
              <a:spcAft>
                <a:spcPts val="0"/>
              </a:spcAft>
              <a:buClrTx/>
              <a:buSzTx/>
              <a:tabLst/>
              <a:defRPr/>
            </a:pPr>
            <a:endParaRPr lang="pt-BR" sz="2000" dirty="0" smtClean="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pic>
        <p:nvPicPr>
          <p:cNvPr id="21506" name="Picture 2" descr="Resultado de imagem para cidades vale do rio indo"/>
          <p:cNvPicPr>
            <a:picLocks noChangeAspect="1" noChangeArrowheads="1"/>
          </p:cNvPicPr>
          <p:nvPr/>
        </p:nvPicPr>
        <p:blipFill>
          <a:blip r:embed="rId4"/>
          <a:srcRect l="6762" r="3524"/>
          <a:stretch>
            <a:fillRect/>
          </a:stretch>
        </p:blipFill>
        <p:spPr bwMode="auto">
          <a:xfrm>
            <a:off x="933450" y="4340224"/>
            <a:ext cx="2990850" cy="200977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1508" name="Picture 4" descr="Imagem relacionada"/>
          <p:cNvPicPr>
            <a:picLocks noChangeAspect="1" noChangeArrowheads="1"/>
          </p:cNvPicPr>
          <p:nvPr/>
        </p:nvPicPr>
        <p:blipFill>
          <a:blip r:embed="rId5"/>
          <a:srcRect/>
          <a:stretch>
            <a:fillRect/>
          </a:stretch>
        </p:blipFill>
        <p:spPr bwMode="auto">
          <a:xfrm>
            <a:off x="4143374" y="3739604"/>
            <a:ext cx="4003675" cy="26103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1510" name="Picture 6" descr="Resultado de imagem para cidades vale do rio nilo"/>
          <p:cNvPicPr>
            <a:picLocks noChangeAspect="1" noChangeArrowheads="1"/>
          </p:cNvPicPr>
          <p:nvPr/>
        </p:nvPicPr>
        <p:blipFill>
          <a:blip r:embed="rId6"/>
          <a:srcRect/>
          <a:stretch>
            <a:fillRect/>
          </a:stretch>
        </p:blipFill>
        <p:spPr bwMode="auto">
          <a:xfrm>
            <a:off x="8366124" y="4357439"/>
            <a:ext cx="2892425" cy="199256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85000" lnSpcReduction="20000"/>
          </a:bodyPr>
          <a:lstStyle/>
          <a:p>
            <a:pPr marL="228600" indent="-228600">
              <a:lnSpc>
                <a:spcPct val="90000"/>
              </a:lnSpc>
              <a:spcBef>
                <a:spcPts val="1000"/>
              </a:spcBef>
            </a:pPr>
            <a:r>
              <a:rPr lang="pt-BR" sz="2400" b="1" dirty="0" smtClean="0"/>
              <a:t>ANÁLISE DOS RESULTADOS: O DSC NA PRÁTICA</a:t>
            </a:r>
            <a:endParaRPr lang="pt-BR" sz="2400" dirty="0" smtClean="0"/>
          </a:p>
          <a:p>
            <a:pPr marL="228600" indent="-228600">
              <a:lnSpc>
                <a:spcPct val="90000"/>
              </a:lnSpc>
              <a:spcBef>
                <a:spcPts val="1000"/>
              </a:spcBef>
            </a:pPr>
            <a:endParaRPr lang="pt-BR" sz="2400" dirty="0" smtClean="0"/>
          </a:p>
          <a:p>
            <a:pPr marL="228600" indent="-228600">
              <a:lnSpc>
                <a:spcPct val="90000"/>
              </a:lnSpc>
              <a:spcBef>
                <a:spcPts val="1000"/>
              </a:spcBef>
              <a:buFont typeface="Arial" panose="020B0604020202020204" pitchFamily="34" charset="0"/>
              <a:buChar char="•"/>
            </a:pPr>
            <a:r>
              <a:rPr lang="pt-BR" sz="2400" dirty="0" smtClean="0"/>
              <a:t>Apontou-se também o fato de que o governo vem encapsulando alguns rios da Cidade como meio de solucionar o incômodo que eles vêm provocado à população.</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r>
              <a:rPr lang="pt-BR" sz="2400" dirty="0" smtClean="0"/>
              <a:t>Outros agravantes apontados para os problemas do Rio foram os maus hábitos da população, por falta de instrução ou mesmo por descaso ou comodismo.</a:t>
            </a:r>
          </a:p>
          <a:p>
            <a:pPr marL="228600" indent="-228600">
              <a:lnSpc>
                <a:spcPct val="90000"/>
              </a:lnSpc>
              <a:spcBef>
                <a:spcPts val="1000"/>
              </a:spcBef>
              <a:buFont typeface="Arial" panose="020B0604020202020204" pitchFamily="34" charset="0"/>
              <a:buChar char="•"/>
            </a:pPr>
            <a:endParaRPr lang="pt-BR" sz="2400" dirty="0" smtClean="0"/>
          </a:p>
          <a:p>
            <a:pPr marL="685800" lvl="1" indent="-228600">
              <a:lnSpc>
                <a:spcPct val="90000"/>
              </a:lnSpc>
              <a:spcBef>
                <a:spcPts val="1000"/>
              </a:spcBef>
              <a:buFont typeface="Arial" panose="020B0604020202020204" pitchFamily="34" charset="0"/>
              <a:buChar char="•"/>
            </a:pPr>
            <a:r>
              <a:rPr lang="pt-BR" sz="2400" dirty="0" smtClean="0"/>
              <a:t>Em alguns casos, as pessoas justificam tais atitudes pela má prestação dos serviços públicos de </a:t>
            </a:r>
            <a:r>
              <a:rPr lang="pt-BR" sz="2400" dirty="0" smtClean="0"/>
              <a:t>coleta regular de resíduos sólidos.</a:t>
            </a:r>
            <a:endParaRPr lang="pt-BR" sz="2400" dirty="0" smtClean="0"/>
          </a:p>
          <a:p>
            <a:pPr marL="685800" lvl="1" indent="-228600">
              <a:lnSpc>
                <a:spcPct val="90000"/>
              </a:lnSpc>
              <a:spcBef>
                <a:spcPts val="1000"/>
              </a:spcBef>
              <a:buFont typeface="Arial" panose="020B0604020202020204" pitchFamily="34" charset="0"/>
              <a:buChar char="•"/>
            </a:pPr>
            <a:r>
              <a:rPr lang="pt-BR" sz="2400" dirty="0" smtClean="0"/>
              <a:t>Em outros casos, a justificativa é basicamente por puro hábito ou mesmo descaso com o Rio.</a:t>
            </a:r>
          </a:p>
          <a:p>
            <a:pPr marL="685800" lvl="1"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r>
              <a:rPr lang="pt-BR" sz="2400" dirty="0" smtClean="0"/>
              <a:t>Uma parte dos participantes ainda permanece, de certa forma, muito interessada no processo de restauração do Rio.</a:t>
            </a:r>
          </a:p>
          <a:p>
            <a:pPr marL="685800" lvl="1"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10000"/>
          </a:bodyPr>
          <a:lstStyle/>
          <a:p>
            <a:pPr marL="228600" indent="-228600">
              <a:lnSpc>
                <a:spcPct val="90000"/>
              </a:lnSpc>
              <a:spcBef>
                <a:spcPts val="1000"/>
              </a:spcBef>
            </a:pPr>
            <a:r>
              <a:rPr lang="pt-BR" sz="2400" b="1" dirty="0" smtClean="0"/>
              <a:t>ANÁLISE DOS RESULTADOS: O DSC NA PRÁTICA</a:t>
            </a:r>
            <a:endParaRPr lang="pt-BR" sz="2400" dirty="0" smtClean="0"/>
          </a:p>
          <a:p>
            <a:pPr marL="228600" indent="-228600">
              <a:lnSpc>
                <a:spcPct val="90000"/>
              </a:lnSpc>
              <a:spcBef>
                <a:spcPts val="1000"/>
              </a:spcBef>
            </a:pPr>
            <a:endParaRPr lang="pt-BR" sz="2400" dirty="0" smtClean="0"/>
          </a:p>
          <a:p>
            <a:pPr marL="228600" lvl="1" indent="-228600" algn="just">
              <a:lnSpc>
                <a:spcPct val="90000"/>
              </a:lnSpc>
              <a:spcBef>
                <a:spcPts val="1000"/>
              </a:spcBef>
              <a:buFont typeface="Arial" panose="020B0604020202020204" pitchFamily="34" charset="0"/>
              <a:buChar char="•"/>
            </a:pPr>
            <a:r>
              <a:rPr lang="pt-BR" sz="2400" dirty="0" smtClean="0"/>
              <a:t>Alguns dos participantes mostraram-se descrentes quanto a essa possibilidade de restauração e acreditam que o Rio está “morto”. </a:t>
            </a:r>
          </a:p>
          <a:p>
            <a:pPr marL="228600" lvl="1" indent="-228600" algn="just">
              <a:lnSpc>
                <a:spcPct val="90000"/>
              </a:lnSpc>
              <a:spcBef>
                <a:spcPts val="1000"/>
              </a:spcBef>
              <a:buFont typeface="Arial" panose="020B0604020202020204" pitchFamily="34" charset="0"/>
              <a:buChar char="•"/>
            </a:pPr>
            <a:endParaRPr lang="pt-BR" sz="2400" dirty="0" smtClean="0"/>
          </a:p>
          <a:p>
            <a:pPr marL="228600" lvl="1" indent="-228600" algn="just">
              <a:lnSpc>
                <a:spcPct val="90000"/>
              </a:lnSpc>
              <a:spcBef>
                <a:spcPts val="1000"/>
              </a:spcBef>
              <a:buFont typeface="Arial" panose="020B0604020202020204" pitchFamily="34" charset="0"/>
              <a:buChar char="•"/>
            </a:pPr>
            <a:r>
              <a:rPr lang="pt-BR" sz="2400" dirty="0" smtClean="0"/>
              <a:t>Outros, por sua vez, conseguem enxergar nos poucos seres vivos que ainda o habitam o potencial de trazê-lo de volta e de restaurar assim, a sua área de entorno.</a:t>
            </a:r>
          </a:p>
          <a:p>
            <a:pPr marL="228600" lvl="1" indent="-228600" algn="just">
              <a:lnSpc>
                <a:spcPct val="90000"/>
              </a:lnSpc>
              <a:spcBef>
                <a:spcPts val="1000"/>
              </a:spcBef>
              <a:buFont typeface="Arial" panose="020B0604020202020204" pitchFamily="34" charset="0"/>
              <a:buChar char="•"/>
            </a:pPr>
            <a:endParaRPr lang="pt-BR" sz="2400" dirty="0" smtClean="0"/>
          </a:p>
          <a:p>
            <a:pPr marL="228600" lvl="1" indent="-228600" algn="just">
              <a:lnSpc>
                <a:spcPct val="90000"/>
              </a:lnSpc>
              <a:spcBef>
                <a:spcPts val="1000"/>
              </a:spcBef>
              <a:buFont typeface="Arial" panose="020B0604020202020204" pitchFamily="34" charset="0"/>
              <a:buChar char="•"/>
            </a:pPr>
            <a:r>
              <a:rPr lang="pt-BR" sz="2400" dirty="0" smtClean="0"/>
              <a:t>Nesse sentido, um dos objetivos do grupo focal foi dar um “pontapé inicial” para que os moradores encontrassem motivação e algum conhecimento prévio para que possam buscar novos horizontes e construir coletivamente ações de melhoria nas condições de convivência dos espaços, para as gerações atuais e futuras.</a:t>
            </a:r>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a:p>
            <a:pPr marL="228600" indent="-228600">
              <a:lnSpc>
                <a:spcPct val="90000"/>
              </a:lnSpc>
              <a:spcBef>
                <a:spcPts val="1000"/>
              </a:spcBef>
              <a:buFont typeface="Arial" panose="020B0604020202020204" pitchFamily="34" charset="0"/>
              <a:buChar char="•"/>
            </a:pPr>
            <a:endParaRPr lang="pt-BR" sz="2400" dirty="0" smtClean="0"/>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rPr>
              <a:t>R</a:t>
            </a:r>
            <a:r>
              <a:rPr kumimoji="0" lang="pt-BR" sz="2800" b="1" i="0" u="none" strike="noStrike" kern="1200" cap="none" spc="0" normalizeH="0" baseline="0" noProof="0" dirty="0" err="1" smtClean="0">
                <a:ln>
                  <a:noFill/>
                </a:ln>
                <a:solidFill>
                  <a:schemeClr val="tx1"/>
                </a:solidFill>
                <a:effectLst/>
                <a:uLnTx/>
                <a:uFillTx/>
                <a:latin typeface="+mj-lt"/>
                <a:ea typeface="+mj-ea"/>
                <a:cs typeface="+mj-cs"/>
              </a:rPr>
              <a:t>esultados</a:t>
            </a:r>
            <a:r>
              <a:rPr kumimoji="0" lang="pt-BR" sz="2800" b="1" i="0" u="none" strike="noStrike" kern="1200" cap="none" spc="0" normalizeH="0" baseline="0" noProof="0" dirty="0" smtClean="0">
                <a:ln>
                  <a:noFill/>
                </a:ln>
                <a:solidFill>
                  <a:schemeClr val="tx1"/>
                </a:solidFill>
                <a:effectLst/>
                <a:uLnTx/>
                <a:uFillTx/>
                <a:latin typeface="+mj-lt"/>
                <a:ea typeface="+mj-ea"/>
                <a:cs typeface="+mj-cs"/>
              </a:rPr>
              <a:t>/Discussão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10000"/>
          </a:bodyPr>
          <a:lstStyle/>
          <a:p>
            <a:pPr marL="228600" indent="-228600" algn="just">
              <a:lnSpc>
                <a:spcPct val="90000"/>
              </a:lnSpc>
              <a:spcBef>
                <a:spcPts val="1000"/>
              </a:spcBef>
              <a:buFont typeface="Arial" panose="020B0604020202020204" pitchFamily="34" charset="0"/>
              <a:buChar char="•"/>
            </a:pPr>
            <a:r>
              <a:rPr lang="pt-BR" sz="2400" dirty="0" smtClean="0"/>
              <a:t>A atual condição do Rio Camarajipe impacta negativamente a população que reside no seu entorno, em especial nos aspectos da saúde e do conforto ambiental.</a:t>
            </a:r>
          </a:p>
          <a:p>
            <a:pPr marL="228600"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Responsáveis pela degradação do Rio:</a:t>
            </a:r>
          </a:p>
          <a:p>
            <a:pPr marL="228600" indent="-228600" algn="just">
              <a:lnSpc>
                <a:spcPct val="90000"/>
              </a:lnSpc>
              <a:spcBef>
                <a:spcPts val="1000"/>
              </a:spcBef>
              <a:buFont typeface="Arial" panose="020B0604020202020204" pitchFamily="34" charset="0"/>
              <a:buChar char="•"/>
            </a:pPr>
            <a:endParaRPr lang="pt-BR" sz="2400" dirty="0" smtClean="0"/>
          </a:p>
          <a:p>
            <a:pPr marL="685800" lvl="1" indent="-228600" algn="just">
              <a:lnSpc>
                <a:spcPct val="90000"/>
              </a:lnSpc>
              <a:spcBef>
                <a:spcPts val="1000"/>
              </a:spcBef>
              <a:buFont typeface="Arial" panose="020B0604020202020204" pitchFamily="34" charset="0"/>
              <a:buChar char="•"/>
            </a:pPr>
            <a:r>
              <a:rPr lang="pt-BR" sz="2400" b="1" dirty="0" smtClean="0"/>
              <a:t>Sociedade</a:t>
            </a:r>
            <a:r>
              <a:rPr lang="pt-BR" sz="2400" dirty="0" smtClean="0"/>
              <a:t> - com seus conhecimento, atitudes e práticas, nem sempre adequados, e pouca mobilização.</a:t>
            </a:r>
          </a:p>
          <a:p>
            <a:pPr marL="685800" lvl="1" indent="-228600" algn="just">
              <a:lnSpc>
                <a:spcPct val="90000"/>
              </a:lnSpc>
              <a:spcBef>
                <a:spcPts val="1000"/>
              </a:spcBef>
              <a:buFont typeface="Arial" panose="020B0604020202020204" pitchFamily="34" charset="0"/>
              <a:buChar char="•"/>
            </a:pPr>
            <a:r>
              <a:rPr lang="pt-BR" sz="2400" b="1" dirty="0" smtClean="0"/>
              <a:t>Poder Público </a:t>
            </a:r>
            <a:r>
              <a:rPr lang="pt-BR" sz="2400" dirty="0" smtClean="0"/>
              <a:t>- com uma gestão na qual os interesses políticos partidários sobrepõem os interesses sociais.</a:t>
            </a:r>
          </a:p>
          <a:p>
            <a:pPr marL="685800" lvl="1" indent="-228600" algn="just">
              <a:lnSpc>
                <a:spcPct val="90000"/>
              </a:lnSpc>
              <a:spcBef>
                <a:spcPts val="1000"/>
              </a:spcBef>
              <a:buFont typeface="Arial" panose="020B0604020202020204" pitchFamily="34" charset="0"/>
              <a:buChar char="•"/>
            </a:pPr>
            <a:endParaRPr lang="pt-BR" sz="2400" dirty="0" smtClean="0"/>
          </a:p>
          <a:p>
            <a:pPr marL="228600" indent="-228600" algn="just">
              <a:lnSpc>
                <a:spcPct val="90000"/>
              </a:lnSpc>
              <a:spcBef>
                <a:spcPts val="1000"/>
              </a:spcBef>
              <a:buFont typeface="Arial" panose="020B0604020202020204" pitchFamily="34" charset="0"/>
              <a:buChar char="•"/>
            </a:pPr>
            <a:r>
              <a:rPr lang="pt-BR" sz="2400" dirty="0" smtClean="0"/>
              <a:t>Faz-se necessário uma mudança de atitude da sociedade e do Poder Público em relação aos rios urbanos de Salvador, e em especial ao Rio Camarajipe.</a:t>
            </a: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Conclusão</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Espaço Reservado para Conteúdo 2"/>
          <p:cNvSpPr txBox="1">
            <a:spLocks/>
          </p:cNvSpPr>
          <p:nvPr/>
        </p:nvSpPr>
        <p:spPr>
          <a:xfrm>
            <a:off x="838200" y="1997075"/>
            <a:ext cx="10515600" cy="45180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Muito obrigado!</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pt-BR" sz="2800" b="1" dirty="0" smtClean="0">
              <a:latin typeface="+mj-lt"/>
              <a:ea typeface="+mj-ea"/>
              <a:cs typeface="+mj-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pt-BR" sz="2800" b="1" dirty="0" smtClean="0">
              <a:latin typeface="+mj-lt"/>
              <a:ea typeface="+mj-ea"/>
              <a:cs typeface="+mj-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pt-BR" sz="2800" b="1" dirty="0" smtClean="0">
              <a:latin typeface="+mj-lt"/>
              <a:ea typeface="+mj-ea"/>
              <a:cs typeface="+mj-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hlinkClick r:id="rId4"/>
              </a:rPr>
              <a:t>mikhailbarreto@hotmail.com</a:t>
            </a:r>
            <a:endParaRPr lang="pt-BR" sz="2800" b="1" dirty="0" smtClean="0">
              <a:latin typeface="+mj-lt"/>
              <a:ea typeface="+mj-ea"/>
              <a:cs typeface="+mj-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hlinkClick r:id="rId5"/>
              </a:rPr>
              <a:t>deniskunha@gmail.com</a:t>
            </a:r>
            <a:endParaRPr lang="pt-BR" sz="2800" b="1" dirty="0" smtClean="0">
              <a:latin typeface="+mj-lt"/>
              <a:ea typeface="+mj-ea"/>
              <a:cs typeface="+mj-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800" b="1" dirty="0" smtClean="0">
                <a:latin typeface="+mj-lt"/>
                <a:ea typeface="+mj-ea"/>
                <a:cs typeface="+mj-cs"/>
                <a:hlinkClick r:id="rId6"/>
              </a:rPr>
              <a:t>rebecka.grillo@gmail.com</a:t>
            </a:r>
            <a:r>
              <a:rPr lang="pt-BR" sz="2800" b="1" dirty="0" smtClean="0">
                <a:latin typeface="+mj-lt"/>
                <a:ea typeface="+mj-ea"/>
                <a:cs typeface="+mj-cs"/>
              </a:rPr>
              <a:t> </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hlinkClick r:id="rId7"/>
              </a:rPr>
              <a:t>moraes@ufba.br</a:t>
            </a:r>
            <a:endParaRPr kumimoji="0" lang="pt-BR" sz="2800" b="1" i="0" u="none" strike="noStrike" kern="1200" cap="none" spc="0" normalizeH="0" baseline="0" noProof="0" dirty="0" smtClean="0">
              <a:ln>
                <a:noFill/>
              </a:ln>
              <a:solidFill>
                <a:schemeClr val="tx1"/>
              </a:solidFill>
              <a:effectLst/>
              <a:uLnTx/>
              <a:uFillTx/>
              <a:latin typeface="+mj-lt"/>
              <a:ea typeface="+mj-ea"/>
              <a:cs typeface="+mj-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2647949"/>
            <a:ext cx="10515600" cy="2843213"/>
          </a:xfrm>
          <a:prstGeom prst="rect">
            <a:avLst/>
          </a:prstGeo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tabLst/>
              <a:defRPr/>
            </a:pPr>
            <a:r>
              <a:rPr kumimoji="0" lang="pt-BR" sz="2000" b="1" i="0" u="none" strike="noStrike" kern="1200" cap="none" spc="0" normalizeH="0" baseline="0" noProof="0" dirty="0" smtClean="0">
                <a:ln>
                  <a:noFill/>
                </a:ln>
                <a:solidFill>
                  <a:schemeClr val="tx1"/>
                </a:solidFill>
                <a:effectLst/>
                <a:uLnTx/>
                <a:uFillTx/>
                <a:latin typeface="+mj-lt"/>
                <a:ea typeface="+mn-ea"/>
                <a:cs typeface="+mn-cs"/>
              </a:rPr>
              <a:t>	</a:t>
            </a:r>
            <a:endParaRPr lang="pt-BR" sz="2000" dirty="0" smtClean="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11" name="Espaço Reservado para Conteúdo 2"/>
          <p:cNvSpPr txBox="1">
            <a:spLocks/>
          </p:cNvSpPr>
          <p:nvPr/>
        </p:nvSpPr>
        <p:spPr>
          <a:xfrm>
            <a:off x="838200" y="2628899"/>
            <a:ext cx="10515600" cy="2709863"/>
          </a:xfrm>
          <a:prstGeom prst="rect">
            <a:avLst/>
          </a:prstGeom>
        </p:spPr>
        <p:txBody>
          <a:bodyPr>
            <a:noAutofit/>
          </a:bodyPr>
          <a:lstStyle/>
          <a:p>
            <a:pPr marL="228600" lvl="0" indent="-228600" algn="just">
              <a:lnSpc>
                <a:spcPct val="90000"/>
              </a:lnSpc>
              <a:spcBef>
                <a:spcPts val="1000"/>
              </a:spcBef>
              <a:buFont typeface="Arial" panose="020B0604020202020204" pitchFamily="34" charset="0"/>
              <a:buChar char="•"/>
            </a:pPr>
            <a:r>
              <a:rPr lang="pt-BR" sz="2000" dirty="0" smtClean="0">
                <a:latin typeface="+mj-lt"/>
              </a:rPr>
              <a:t>Com o intenso processo de urbanização ocorrido no Brasil e em outros países, desencadeou-se, gradativamente, a degradação da qualidade das águas dos rios urbanos:</a:t>
            </a:r>
          </a:p>
          <a:p>
            <a:pPr marL="228600" lvl="0" indent="-228600">
              <a:lnSpc>
                <a:spcPct val="90000"/>
              </a:lnSpc>
              <a:spcBef>
                <a:spcPts val="1000"/>
              </a:spcBef>
              <a:buFont typeface="Arial" panose="020B0604020202020204" pitchFamily="34" charset="0"/>
              <a:buChar char="•"/>
            </a:pPr>
            <a:endParaRPr lang="pt-BR" sz="2000" b="1" dirty="0" smtClean="0">
              <a:latin typeface="+mj-lt"/>
            </a:endParaRPr>
          </a:p>
          <a:p>
            <a:pPr marL="685800" lvl="1" indent="-228600">
              <a:lnSpc>
                <a:spcPct val="90000"/>
              </a:lnSpc>
              <a:spcBef>
                <a:spcPts val="1000"/>
              </a:spcBef>
              <a:buFont typeface="Arial" panose="020B0604020202020204" pitchFamily="34" charset="0"/>
              <a:buChar char="•"/>
            </a:pPr>
            <a:r>
              <a:rPr lang="pt-BR" sz="2000" dirty="0" smtClean="0">
                <a:latin typeface="+mj-lt"/>
              </a:rPr>
              <a:t>Proliferação de ocupações com infraestrutura precária.</a:t>
            </a:r>
          </a:p>
          <a:p>
            <a:pPr marL="685800" lvl="1" indent="-228600">
              <a:lnSpc>
                <a:spcPct val="90000"/>
              </a:lnSpc>
              <a:spcBef>
                <a:spcPts val="1000"/>
              </a:spcBef>
              <a:buFont typeface="Arial" panose="020B0604020202020204" pitchFamily="34" charset="0"/>
              <a:buChar char="•"/>
            </a:pPr>
            <a:r>
              <a:rPr lang="pt-BR" sz="2000" dirty="0" smtClean="0">
                <a:latin typeface="+mj-lt"/>
              </a:rPr>
              <a:t>Lançamento de efluentes por parte das </a:t>
            </a:r>
            <a:r>
              <a:rPr lang="pt-BR" sz="2000" dirty="0" smtClean="0">
                <a:latin typeface="+mj-lt"/>
              </a:rPr>
              <a:t>indústrias.</a:t>
            </a:r>
            <a:endParaRPr lang="pt-BR" sz="2000" dirty="0" smtClean="0">
              <a:latin typeface="+mj-lt"/>
            </a:endParaRPr>
          </a:p>
          <a:p>
            <a:pPr marL="685800" lvl="1" indent="-228600">
              <a:lnSpc>
                <a:spcPct val="90000"/>
              </a:lnSpc>
              <a:spcBef>
                <a:spcPts val="1000"/>
              </a:spcBef>
              <a:buFont typeface="Arial" panose="020B0604020202020204" pitchFamily="34" charset="0"/>
              <a:buChar char="•"/>
            </a:pPr>
            <a:r>
              <a:rPr lang="pt-BR" sz="2000" dirty="0" smtClean="0">
                <a:latin typeface="+mj-lt"/>
              </a:rPr>
              <a:t>Ausência de ações e serviços públicos de saneamento básico.</a:t>
            </a:r>
          </a:p>
          <a:p>
            <a:pPr marL="685800" lvl="1" indent="-228600">
              <a:lnSpc>
                <a:spcPct val="90000"/>
              </a:lnSpc>
              <a:spcBef>
                <a:spcPts val="1000"/>
              </a:spcBef>
              <a:buFont typeface="Arial" panose="020B0604020202020204" pitchFamily="34" charset="0"/>
              <a:buChar char="•"/>
            </a:pPr>
            <a:r>
              <a:rPr lang="pt-BR" sz="2000" dirty="0" smtClean="0">
                <a:latin typeface="+mj-lt"/>
              </a:rPr>
              <a:t>Ampliação dos processos de agropecuária urbana.</a:t>
            </a:r>
            <a:endParaRPr lang="pt-BR" sz="2000" b="1" dirty="0">
              <a:latin typeface="+mj-lt"/>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9" name="Retângulo 8"/>
          <p:cNvSpPr/>
          <p:nvPr/>
        </p:nvSpPr>
        <p:spPr>
          <a:xfrm>
            <a:off x="971550" y="2571750"/>
            <a:ext cx="10401300" cy="3390900"/>
          </a:xfrm>
          <a:prstGeom prst="rect">
            <a:avLst/>
          </a:prstGeom>
          <a:solidFill>
            <a:srgbClr val="CDC0BD"/>
          </a:solidFill>
          <a:ln>
            <a:solidFill>
              <a:srgbClr val="9A7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85000" lnSpcReduction="20000"/>
          </a:bodyPr>
          <a:lstStyle/>
          <a:p>
            <a:pPr marL="228600" lvl="0" indent="-228600" algn="just">
              <a:lnSpc>
                <a:spcPct val="90000"/>
              </a:lnSpc>
              <a:spcBef>
                <a:spcPts val="1000"/>
              </a:spcBef>
              <a:buFont typeface="Arial" panose="020B0604020202020204" pitchFamily="34" charset="0"/>
              <a:buChar char="•"/>
            </a:pPr>
            <a:r>
              <a:rPr lang="pt-BR" sz="2400" dirty="0" smtClean="0">
                <a:latin typeface="+mj-lt"/>
              </a:rPr>
              <a:t>Os rios do meio urbano passaram a ser compreendidos de forma repulsiva, com desprezo e como sinônimos de entrave para o desenvolvimento urbano.</a:t>
            </a:r>
          </a:p>
          <a:p>
            <a:pPr marL="228600" lvl="0" indent="-228600">
              <a:lnSpc>
                <a:spcPct val="90000"/>
              </a:lnSpc>
              <a:spcBef>
                <a:spcPts val="1000"/>
              </a:spcBef>
              <a:buFont typeface="Arial" panose="020B0604020202020204" pitchFamily="34" charset="0"/>
              <a:buChar char="•"/>
            </a:pPr>
            <a:endParaRPr lang="pt-BR" sz="2400" b="1" dirty="0" smtClean="0">
              <a:latin typeface="+mj-lt"/>
            </a:endParaRPr>
          </a:p>
          <a:p>
            <a:pPr marL="228600" lvl="0" indent="-228600">
              <a:lnSpc>
                <a:spcPct val="90000"/>
              </a:lnSpc>
              <a:spcBef>
                <a:spcPts val="1000"/>
              </a:spcBef>
            </a:pPr>
            <a:r>
              <a:rPr lang="pt-BR" sz="2400" b="1" dirty="0" smtClean="0"/>
              <a:t>	Principais soluções encontradas pelos gestores para excluir os rios urbanos desse processo de desenvolvimento:</a:t>
            </a:r>
          </a:p>
          <a:p>
            <a:pPr marL="228600" lvl="0" indent="-228600">
              <a:lnSpc>
                <a:spcPct val="90000"/>
              </a:lnSpc>
              <a:spcBef>
                <a:spcPts val="1000"/>
              </a:spcBef>
              <a:buFont typeface="Arial" panose="020B0604020202020204" pitchFamily="34" charset="0"/>
              <a:buChar char="•"/>
            </a:pPr>
            <a:endParaRPr lang="pt-BR" sz="2400" b="1" dirty="0" smtClean="0">
              <a:latin typeface="+mj-lt"/>
            </a:endParaRPr>
          </a:p>
          <a:p>
            <a:pPr marL="685800" lvl="1" indent="-228600" algn="just">
              <a:lnSpc>
                <a:spcPct val="90000"/>
              </a:lnSpc>
              <a:spcBef>
                <a:spcPts val="1000"/>
              </a:spcBef>
              <a:buFont typeface="Arial" panose="020B0604020202020204" pitchFamily="34" charset="0"/>
              <a:buChar char="•"/>
            </a:pPr>
            <a:r>
              <a:rPr lang="pt-BR" sz="2400" dirty="0" smtClean="0"/>
              <a:t>Muitos rios urbanos em diversas cidades do mundo estão sendo desviados e canalizados em tubulações subterrâneas ou canais de concreto.</a:t>
            </a:r>
          </a:p>
          <a:p>
            <a:pPr marL="685800" lvl="1" indent="-228600" algn="just">
              <a:lnSpc>
                <a:spcPct val="90000"/>
              </a:lnSpc>
              <a:spcBef>
                <a:spcPts val="1000"/>
              </a:spcBef>
              <a:buFont typeface="Arial" panose="020B0604020202020204" pitchFamily="34" charset="0"/>
              <a:buChar char="•"/>
            </a:pPr>
            <a:r>
              <a:rPr lang="pt-BR" sz="2400" dirty="0" smtClean="0"/>
              <a:t>As margens de lagos estão sendo substituídas por docas ou muros de contenção.</a:t>
            </a:r>
          </a:p>
          <a:p>
            <a:pPr marL="685800" lvl="1" indent="-228600" algn="just">
              <a:lnSpc>
                <a:spcPct val="90000"/>
              </a:lnSpc>
              <a:spcBef>
                <a:spcPts val="1000"/>
              </a:spcBef>
              <a:buFont typeface="Arial" panose="020B0604020202020204" pitchFamily="34" charset="0"/>
              <a:buChar char="•"/>
            </a:pPr>
            <a:r>
              <a:rPr lang="pt-BR" sz="2400" dirty="0" smtClean="0"/>
              <a:t>As águas estão sendo poluídas ou contaminadas.</a:t>
            </a:r>
          </a:p>
          <a:p>
            <a:pPr marL="685800" lvl="1" indent="-228600" algn="just">
              <a:lnSpc>
                <a:spcPct val="90000"/>
              </a:lnSpc>
              <a:spcBef>
                <a:spcPts val="1000"/>
              </a:spcBef>
              <a:buFont typeface="Arial" panose="020B0604020202020204" pitchFamily="34" charset="0"/>
              <a:buChar char="•"/>
            </a:pPr>
            <a:r>
              <a:rPr lang="pt-BR" sz="2400" dirty="0" smtClean="0"/>
              <a:t>As matas ciliares estão sendo impactadas para atender a interesses imobiliários e a formação de parques urbanos.</a:t>
            </a:r>
          </a:p>
          <a:p>
            <a:pPr marL="685800" lvl="1" indent="-228600" algn="just">
              <a:lnSpc>
                <a:spcPct val="90000"/>
              </a:lnSpc>
              <a:spcBef>
                <a:spcPts val="1000"/>
              </a:spcBef>
              <a:buFont typeface="Arial" panose="020B0604020202020204" pitchFamily="34" charset="0"/>
              <a:buChar char="•"/>
            </a:pPr>
            <a:r>
              <a:rPr lang="pt-BR" sz="2400" dirty="0" smtClean="0"/>
              <a:t>Muitos estuários navegáveis estão sendo dragados e suas costas sendo transformadas em cais, diques e zonas comerciais.</a:t>
            </a:r>
            <a:endParaRPr lang="pt-BR" sz="2400" b="1" dirty="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20000"/>
          </a:bodyPr>
          <a:lstStyle/>
          <a:p>
            <a:pPr marL="228600" indent="-228600" algn="just">
              <a:lnSpc>
                <a:spcPct val="90000"/>
              </a:lnSpc>
              <a:spcBef>
                <a:spcPts val="1000"/>
              </a:spcBef>
              <a:buFont typeface="Arial" panose="020B0604020202020204" pitchFamily="34" charset="0"/>
              <a:buChar char="•"/>
            </a:pPr>
            <a:r>
              <a:rPr lang="pt-BR" sz="2400" dirty="0" smtClean="0"/>
              <a:t>A condição insatisfatória da qualidade das águas possui influência significativa na saúde e na qualidade de vida das populações.</a:t>
            </a:r>
          </a:p>
          <a:p>
            <a:pPr marL="228600" lvl="0" indent="-228600" algn="just">
              <a:lnSpc>
                <a:spcPct val="90000"/>
              </a:lnSpc>
              <a:spcBef>
                <a:spcPts val="1000"/>
              </a:spcBef>
              <a:buFont typeface="Arial" panose="020B0604020202020204" pitchFamily="34" charset="0"/>
              <a:buChar char="•"/>
            </a:pPr>
            <a:endParaRPr lang="pt-BR" sz="2400" dirty="0" smtClean="0">
              <a:latin typeface="+mj-lt"/>
            </a:endParaRPr>
          </a:p>
          <a:p>
            <a:pPr marL="228600" lvl="0" indent="-228600" algn="just">
              <a:lnSpc>
                <a:spcPct val="90000"/>
              </a:lnSpc>
              <a:spcBef>
                <a:spcPts val="1000"/>
              </a:spcBef>
              <a:buFont typeface="Arial" panose="020B0604020202020204" pitchFamily="34" charset="0"/>
              <a:buChar char="•"/>
            </a:pPr>
            <a:r>
              <a:rPr lang="pt-BR" sz="2400" dirty="0" smtClean="0"/>
              <a:t>O planejamento urbano territorial ideal e efetivo deveria ser uma ferramenta importante para a conservação dos corpos d’água.</a:t>
            </a:r>
          </a:p>
          <a:p>
            <a:pPr marL="228600" lvl="0" indent="-228600" algn="just">
              <a:lnSpc>
                <a:spcPct val="90000"/>
              </a:lnSpc>
              <a:spcBef>
                <a:spcPts val="1000"/>
              </a:spcBef>
              <a:buFont typeface="Arial" panose="020B0604020202020204" pitchFamily="34" charset="0"/>
              <a:buChar char="•"/>
            </a:pPr>
            <a:endParaRPr lang="pt-BR" sz="2400" dirty="0" smtClean="0">
              <a:latin typeface="+mj-lt"/>
            </a:endParaRPr>
          </a:p>
          <a:p>
            <a:pPr marL="228600" lvl="0" indent="-228600" algn="just">
              <a:lnSpc>
                <a:spcPct val="90000"/>
              </a:lnSpc>
              <a:spcBef>
                <a:spcPts val="1000"/>
              </a:spcBef>
              <a:buFont typeface="Arial" panose="020B0604020202020204" pitchFamily="34" charset="0"/>
              <a:buChar char="•"/>
            </a:pPr>
            <a:r>
              <a:rPr lang="pt-BR" sz="2400" dirty="0" smtClean="0"/>
              <a:t>Uma riqueza natural que ao invés de ser apreciada e ser motivo de orgulho e felicidade pela população que pode usufruí-la, passa a ser interpretado simplesmente como um esgoto a céu aberto, fonte dos mais diversos incômodos aos que estão em contato ou próximo.</a:t>
            </a:r>
          </a:p>
          <a:p>
            <a:pPr marL="228600" lvl="0" indent="-228600" algn="just">
              <a:lnSpc>
                <a:spcPct val="90000"/>
              </a:lnSpc>
              <a:spcBef>
                <a:spcPts val="1000"/>
              </a:spcBef>
              <a:buFont typeface="Arial" panose="020B0604020202020204" pitchFamily="34" charset="0"/>
              <a:buChar char="•"/>
            </a:pPr>
            <a:endParaRPr lang="pt-BR" sz="2400" dirty="0" smtClean="0">
              <a:latin typeface="+mj-lt"/>
            </a:endParaRPr>
          </a:p>
          <a:p>
            <a:pPr marL="228600" lvl="0" indent="-228600" algn="just">
              <a:lnSpc>
                <a:spcPct val="90000"/>
              </a:lnSpc>
              <a:spcBef>
                <a:spcPts val="1000"/>
              </a:spcBef>
              <a:buFont typeface="Arial" panose="020B0604020202020204" pitchFamily="34" charset="0"/>
              <a:buChar char="•"/>
            </a:pPr>
            <a:r>
              <a:rPr lang="pt-BR" sz="2400" dirty="0" smtClean="0"/>
              <a:t>Os rios nas grandes cidades do País, especialmente os rios urbanos de Salvador, se apresentam não somente como um grande problema ambiental, mas também como o reflexo de uma sociedade marcada por fortes desigualdades socioeconômicas. </a:t>
            </a:r>
            <a:endParaRPr lang="pt-BR" sz="2400" dirty="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20000"/>
          </a:bodyPr>
          <a:lstStyle/>
          <a:p>
            <a:pPr marL="228600" indent="-228600">
              <a:lnSpc>
                <a:spcPct val="90000"/>
              </a:lnSpc>
              <a:spcBef>
                <a:spcPts val="1000"/>
              </a:spcBef>
              <a:buFont typeface="Arial" panose="020B0604020202020204" pitchFamily="34" charset="0"/>
              <a:buChar char="•"/>
            </a:pPr>
            <a:r>
              <a:rPr lang="pt-BR" sz="2400" dirty="0" smtClean="0"/>
              <a:t>A capital baiana é circundada e entrecortada por água, sendo essa uma das condições decisivas para a sua implantação e consolidação no comércio mundial dos séculos XVII e XVIII (ANDRADE; BRANDÃO, 2009).</a:t>
            </a:r>
          </a:p>
          <a:p>
            <a:pPr marL="228600" indent="-228600">
              <a:lnSpc>
                <a:spcPct val="90000"/>
              </a:lnSpc>
              <a:spcBef>
                <a:spcPts val="1000"/>
              </a:spcBef>
              <a:buFont typeface="Arial" panose="020B0604020202020204" pitchFamily="34" charset="0"/>
              <a:buChar char="•"/>
            </a:pPr>
            <a:endParaRPr lang="pt-BR" sz="2400" dirty="0" smtClean="0">
              <a:latin typeface="+mj-lt"/>
            </a:endParaRPr>
          </a:p>
          <a:p>
            <a:pPr marL="685800" lvl="1" indent="-228600">
              <a:lnSpc>
                <a:spcPct val="90000"/>
              </a:lnSpc>
              <a:spcBef>
                <a:spcPts val="1000"/>
              </a:spcBef>
              <a:buFont typeface="Arial" panose="020B0604020202020204" pitchFamily="34" charset="0"/>
              <a:buChar char="•"/>
            </a:pPr>
            <a:r>
              <a:rPr lang="pt-BR" sz="2400" dirty="0" smtClean="0"/>
              <a:t>Mas essa abundância significativa de corpos d’água tem se convertido atualmente em uma situação de escassez crescente, devido aos diversos impactos que estes vêm sofrendo ao longo dos anos (SANTOS </a:t>
            </a:r>
            <a:r>
              <a:rPr lang="pt-BR" sz="2400" i="1" dirty="0" smtClean="0"/>
              <a:t>et al.</a:t>
            </a:r>
            <a:r>
              <a:rPr lang="pt-BR" sz="2400" dirty="0" smtClean="0"/>
              <a:t>, 2005).</a:t>
            </a:r>
          </a:p>
          <a:p>
            <a:pPr marL="685800" lvl="1" indent="-228600">
              <a:lnSpc>
                <a:spcPct val="90000"/>
              </a:lnSpc>
              <a:spcBef>
                <a:spcPts val="1000"/>
              </a:spcBef>
              <a:buFont typeface="Arial" panose="020B0604020202020204" pitchFamily="34" charset="0"/>
              <a:buChar char="•"/>
            </a:pPr>
            <a:endParaRPr lang="pt-BR" sz="2400" dirty="0" smtClean="0">
              <a:latin typeface="+mj-lt"/>
            </a:endParaRPr>
          </a:p>
          <a:p>
            <a:pPr marL="228600" indent="-228600">
              <a:lnSpc>
                <a:spcPct val="90000"/>
              </a:lnSpc>
              <a:spcBef>
                <a:spcPts val="1000"/>
              </a:spcBef>
              <a:buFont typeface="Arial" panose="020B0604020202020204" pitchFamily="34" charset="0"/>
              <a:buChar char="•"/>
            </a:pPr>
            <a:r>
              <a:rPr lang="pt-BR" sz="2400" dirty="0" smtClean="0"/>
              <a:t>Essa condição se agrava diante (ANDRADE; BRANDÃO, 2009; CARVALHO; PEREIRA, 2014; MORAES </a:t>
            </a:r>
            <a:r>
              <a:rPr lang="pt-BR" sz="2400" i="1" dirty="0" smtClean="0"/>
              <a:t>et al.</a:t>
            </a:r>
            <a:r>
              <a:rPr lang="pt-BR" sz="2400" dirty="0" smtClean="0"/>
              <a:t>, 2015):</a:t>
            </a:r>
          </a:p>
          <a:p>
            <a:pPr marL="228600" indent="-228600">
              <a:lnSpc>
                <a:spcPct val="90000"/>
              </a:lnSpc>
              <a:spcBef>
                <a:spcPts val="1000"/>
              </a:spcBef>
              <a:buFont typeface="Arial" panose="020B0604020202020204" pitchFamily="34" charset="0"/>
              <a:buChar char="•"/>
            </a:pPr>
            <a:endParaRPr lang="pt-BR" sz="2400" dirty="0" smtClean="0">
              <a:latin typeface="+mj-lt"/>
            </a:endParaRPr>
          </a:p>
          <a:p>
            <a:pPr marL="685800" lvl="1" indent="-228600">
              <a:lnSpc>
                <a:spcPct val="90000"/>
              </a:lnSpc>
              <a:spcBef>
                <a:spcPts val="1000"/>
              </a:spcBef>
              <a:buFont typeface="Arial" panose="020B0604020202020204" pitchFamily="34" charset="0"/>
              <a:buChar char="•"/>
            </a:pPr>
            <a:r>
              <a:rPr lang="pt-BR" sz="2400" dirty="0" smtClean="0"/>
              <a:t>Do processo de urbanização que a Cidade foi submetida.</a:t>
            </a:r>
          </a:p>
          <a:p>
            <a:pPr marL="685800" lvl="1" indent="-228600">
              <a:lnSpc>
                <a:spcPct val="90000"/>
              </a:lnSpc>
              <a:spcBef>
                <a:spcPts val="1000"/>
              </a:spcBef>
              <a:buFont typeface="Arial" panose="020B0604020202020204" pitchFamily="34" charset="0"/>
              <a:buChar char="•"/>
            </a:pPr>
            <a:r>
              <a:rPr lang="pt-BR" sz="2400" dirty="0" smtClean="0"/>
              <a:t>Da topografia acidentada, a presença de encostas bastante íngremes e os altos índices pluviométricos.</a:t>
            </a:r>
            <a:endParaRPr lang="pt-BR" sz="2400" dirty="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92500" lnSpcReduction="20000"/>
          </a:bodyPr>
          <a:lstStyle/>
          <a:p>
            <a:pPr marL="228600" indent="-228600">
              <a:lnSpc>
                <a:spcPct val="90000"/>
              </a:lnSpc>
              <a:spcBef>
                <a:spcPts val="1000"/>
              </a:spcBef>
              <a:buFont typeface="Arial" panose="020B0604020202020204" pitchFamily="34" charset="0"/>
              <a:buChar char="•"/>
            </a:pPr>
            <a:r>
              <a:rPr lang="pt-BR" sz="2400" dirty="0" smtClean="0"/>
              <a:t>As margens e os leitos dos rios soteropolitanos são os principais locais de ocupação das classes menos favorecidas da cidade de Salvador, que muitas vezes se expõem ao risco diante da falta de condições financeiras que atendam às exigências do setor imobiliário. </a:t>
            </a:r>
          </a:p>
          <a:p>
            <a:pPr marL="228600" indent="-228600">
              <a:lnSpc>
                <a:spcPct val="90000"/>
              </a:lnSpc>
              <a:spcBef>
                <a:spcPts val="1000"/>
              </a:spcBef>
              <a:buFont typeface="Arial" panose="020B0604020202020204" pitchFamily="34" charset="0"/>
              <a:buChar char="•"/>
            </a:pPr>
            <a:endParaRPr lang="pt-BR" sz="2400" dirty="0" smtClean="0">
              <a:latin typeface="+mj-lt"/>
            </a:endParaRPr>
          </a:p>
          <a:p>
            <a:pPr marL="685800" lvl="1" indent="-228600">
              <a:lnSpc>
                <a:spcPct val="90000"/>
              </a:lnSpc>
              <a:spcBef>
                <a:spcPts val="1000"/>
              </a:spcBef>
              <a:buFont typeface="Arial" panose="020B0604020202020204" pitchFamily="34" charset="0"/>
              <a:buChar char="•"/>
            </a:pPr>
            <a:r>
              <a:rPr lang="pt-BR" sz="2400" dirty="0" smtClean="0"/>
              <a:t>Ausência ou precariedade das ações e serviços públicos de saneamento básico.</a:t>
            </a:r>
          </a:p>
          <a:p>
            <a:pPr marL="685800" lvl="1" indent="-228600">
              <a:lnSpc>
                <a:spcPct val="90000"/>
              </a:lnSpc>
              <a:spcBef>
                <a:spcPts val="1000"/>
              </a:spcBef>
              <a:buFont typeface="Arial" panose="020B0604020202020204" pitchFamily="34" charset="0"/>
              <a:buChar char="•"/>
            </a:pPr>
            <a:r>
              <a:rPr lang="pt-BR" sz="2400" dirty="0" smtClean="0"/>
              <a:t>Ausência de educação sanitária e ambiental.</a:t>
            </a:r>
          </a:p>
          <a:p>
            <a:pPr marL="685800" lvl="1" indent="-228600">
              <a:lnSpc>
                <a:spcPct val="90000"/>
              </a:lnSpc>
              <a:spcBef>
                <a:spcPts val="1000"/>
              </a:spcBef>
              <a:buFont typeface="Arial" panose="020B0604020202020204" pitchFamily="34" charset="0"/>
              <a:buChar char="•"/>
            </a:pPr>
            <a:endParaRPr lang="pt-BR" sz="2400" dirty="0" smtClean="0">
              <a:latin typeface="+mj-lt"/>
            </a:endParaRPr>
          </a:p>
          <a:p>
            <a:pPr marL="228600" indent="-228600">
              <a:lnSpc>
                <a:spcPct val="90000"/>
              </a:lnSpc>
              <a:spcBef>
                <a:spcPts val="1000"/>
              </a:spcBef>
              <a:buFont typeface="Arial" panose="020B0604020202020204" pitchFamily="34" charset="0"/>
              <a:buChar char="•"/>
            </a:pPr>
            <a:r>
              <a:rPr lang="pt-BR" sz="2400" dirty="0" smtClean="0"/>
              <a:t>A imagem que décadas atrás refletia um cenário onde o rio era símbolo de vida pela sua biodiversidade, assim como espaço de lazer e atrativo paisagístico, deu espaço a uma imagem de extremo abandono.</a:t>
            </a:r>
          </a:p>
          <a:p>
            <a:pPr marL="228600" indent="-228600">
              <a:lnSpc>
                <a:spcPct val="90000"/>
              </a:lnSpc>
              <a:spcBef>
                <a:spcPts val="1000"/>
              </a:spcBef>
              <a:buFont typeface="Arial" panose="020B0604020202020204" pitchFamily="34" charset="0"/>
              <a:buChar char="•"/>
            </a:pPr>
            <a:endParaRPr lang="pt-BR" sz="2400" dirty="0" smtClean="0">
              <a:latin typeface="+mj-lt"/>
            </a:endParaRPr>
          </a:p>
          <a:p>
            <a:pPr marL="228600" indent="-228600">
              <a:lnSpc>
                <a:spcPct val="90000"/>
              </a:lnSpc>
              <a:spcBef>
                <a:spcPts val="1000"/>
              </a:spcBef>
              <a:buFont typeface="Arial" panose="020B0604020202020204" pitchFamily="34" charset="0"/>
              <a:buChar char="•"/>
            </a:pPr>
            <a:r>
              <a:rPr lang="pt-BR" sz="2400" dirty="0" smtClean="0"/>
              <a:t>As críticas, que antes refletiam o prazer e o orgulho em se admirar e residir próximo ao curso d’água, deram lugar aos mais diversos comentários, cujos conteúdos traduzem sentimentos de tristeza e de aversão pelo ambiente que ali se instaurou.</a:t>
            </a:r>
            <a:endParaRPr lang="pt-BR" sz="2400" dirty="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a:bodyPr>
          <a:lstStyle/>
          <a:p>
            <a:pPr marL="228600" indent="-228600" algn="just">
              <a:lnSpc>
                <a:spcPct val="90000"/>
              </a:lnSpc>
              <a:spcBef>
                <a:spcPts val="1000"/>
              </a:spcBef>
              <a:buFont typeface="Arial" panose="020B0604020202020204" pitchFamily="34" charset="0"/>
              <a:buChar char="•"/>
            </a:pPr>
            <a:r>
              <a:rPr lang="pt-BR" sz="2400" dirty="0" smtClean="0"/>
              <a:t>Diante desse contexto, a mudança de abordagem e percepção sobre esses rios é fundamental para promover a transformação do ambiente (UNESCO, 2015).</a:t>
            </a:r>
          </a:p>
          <a:p>
            <a:pPr marL="228600" indent="-228600" algn="just">
              <a:lnSpc>
                <a:spcPct val="90000"/>
              </a:lnSpc>
              <a:spcBef>
                <a:spcPts val="1000"/>
              </a:spcBef>
              <a:buFont typeface="Arial" panose="020B0604020202020204" pitchFamily="34" charset="0"/>
              <a:buChar char="•"/>
            </a:pPr>
            <a:endParaRPr lang="pt-BR" sz="2400" dirty="0" smtClean="0">
              <a:latin typeface="+mj-lt"/>
            </a:endParaRPr>
          </a:p>
          <a:p>
            <a:pPr marL="228600" indent="-228600" algn="just">
              <a:lnSpc>
                <a:spcPct val="90000"/>
              </a:lnSpc>
              <a:spcBef>
                <a:spcPts val="1000"/>
              </a:spcBef>
              <a:buFont typeface="Arial" panose="020B0604020202020204" pitchFamily="34" charset="0"/>
              <a:buChar char="•"/>
            </a:pPr>
            <a:r>
              <a:rPr lang="pt-BR" sz="2400" dirty="0" smtClean="0"/>
              <a:t>Antes de propor essa mudança de abordagem e percepção, é preciso conhecer a comunidade que convive com o rio urbano e seus problemas.</a:t>
            </a:r>
          </a:p>
          <a:p>
            <a:pPr marL="228600" indent="-228600" algn="just">
              <a:lnSpc>
                <a:spcPct val="90000"/>
              </a:lnSpc>
              <a:spcBef>
                <a:spcPts val="1000"/>
              </a:spcBef>
              <a:buFont typeface="Arial" panose="020B0604020202020204" pitchFamily="34" charset="0"/>
              <a:buChar char="•"/>
            </a:pPr>
            <a:endParaRPr lang="pt-BR" sz="2400" dirty="0" smtClean="0">
              <a:latin typeface="+mj-lt"/>
            </a:endParaRPr>
          </a:p>
          <a:p>
            <a:pPr marL="228600" indent="-228600" algn="just">
              <a:lnSpc>
                <a:spcPct val="90000"/>
              </a:lnSpc>
              <a:spcBef>
                <a:spcPts val="1000"/>
              </a:spcBef>
              <a:buFont typeface="Arial" panose="020B0604020202020204" pitchFamily="34" charset="0"/>
              <a:buChar char="•"/>
            </a:pPr>
            <a:r>
              <a:rPr lang="pt-BR" sz="2400" dirty="0" smtClean="0"/>
              <a:t>Visando conhecer e entender esses sentimentos provenientes das comunidades que residem em ambientes no entorno de rios urbanos, esse trabalho tem por objetivo </a:t>
            </a:r>
            <a:r>
              <a:rPr lang="pt-BR" sz="2400" b="1" dirty="0" smtClean="0"/>
              <a:t>avaliar a percepção da população que reside no entorno do Rio Camarajipe, em Salvador-Bahia, quanto às suas condições urbano-ambientais.</a:t>
            </a:r>
            <a:endParaRPr lang="pt-BR" sz="2400" b="1" dirty="0">
              <a:latin typeface="+mj-lt"/>
            </a:endParaRP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Introdução/Objetivos</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Espaço Reservado para Conteúdo 2"/>
          <p:cNvSpPr txBox="1">
            <a:spLocks/>
          </p:cNvSpPr>
          <p:nvPr/>
        </p:nvSpPr>
        <p:spPr>
          <a:xfrm>
            <a:off x="838200" y="1825625"/>
            <a:ext cx="10515600" cy="4351338"/>
          </a:xfrm>
          <a:prstGeom prst="rect">
            <a:avLst/>
          </a:prstGeom>
        </p:spPr>
        <p:txBody>
          <a:bodyPr>
            <a:normAutofit fontScale="85000" lnSpcReduction="10000"/>
          </a:bodyPr>
          <a:lstStyle/>
          <a:p>
            <a:pPr marL="228600" indent="-228600" algn="just">
              <a:lnSpc>
                <a:spcPct val="90000"/>
              </a:lnSpc>
              <a:spcBef>
                <a:spcPts val="1000"/>
              </a:spcBef>
              <a:buFont typeface="Arial" panose="020B0604020202020204" pitchFamily="34" charset="0"/>
              <a:buChar char="•"/>
            </a:pPr>
            <a:r>
              <a:rPr lang="pt-BR" sz="2400" dirty="0" smtClean="0"/>
              <a:t>A técnica do Grupo Focal:</a:t>
            </a:r>
          </a:p>
          <a:p>
            <a:pPr marL="228600" indent="-228600" algn="just">
              <a:lnSpc>
                <a:spcPct val="90000"/>
              </a:lnSpc>
              <a:spcBef>
                <a:spcPts val="1000"/>
              </a:spcBef>
              <a:buFont typeface="Arial" panose="020B0604020202020204" pitchFamily="34" charset="0"/>
              <a:buChar char="•"/>
            </a:pPr>
            <a:endParaRPr lang="pt-BR" sz="2400" b="1" dirty="0" smtClean="0">
              <a:latin typeface="+mj-lt"/>
            </a:endParaRPr>
          </a:p>
          <a:p>
            <a:pPr marL="685800" lvl="1" indent="-228600" algn="just">
              <a:lnSpc>
                <a:spcPct val="90000"/>
              </a:lnSpc>
              <a:spcBef>
                <a:spcPts val="1000"/>
              </a:spcBef>
              <a:buFont typeface="Arial" panose="020B0604020202020204" pitchFamily="34" charset="0"/>
              <a:buChar char="•"/>
            </a:pPr>
            <a:r>
              <a:rPr lang="pt-BR" sz="2400" dirty="0" smtClean="0"/>
              <a:t>“[...] grupos de discussão que dialogam sobre um tema em particular, ao receberem estímulos apropriados para o debate” (RESSEL </a:t>
            </a:r>
            <a:r>
              <a:rPr lang="pt-BR" sz="2400" i="1" dirty="0" smtClean="0"/>
              <a:t>et al</a:t>
            </a:r>
            <a:r>
              <a:rPr lang="pt-BR" sz="2400" dirty="0" smtClean="0"/>
              <a:t>., 2008, p. 780).</a:t>
            </a:r>
          </a:p>
          <a:p>
            <a:pPr marL="685800" lvl="1" indent="-228600" algn="just">
              <a:lnSpc>
                <a:spcPct val="90000"/>
              </a:lnSpc>
              <a:spcBef>
                <a:spcPts val="1000"/>
              </a:spcBef>
              <a:buFont typeface="Arial" panose="020B0604020202020204" pitchFamily="34" charset="0"/>
              <a:buChar char="•"/>
            </a:pPr>
            <a:endParaRPr lang="pt-BR" sz="2400" b="1" dirty="0" smtClean="0">
              <a:latin typeface="+mj-lt"/>
            </a:endParaRPr>
          </a:p>
          <a:p>
            <a:pPr marL="228600" indent="-228600" algn="just">
              <a:lnSpc>
                <a:spcPct val="90000"/>
              </a:lnSpc>
              <a:spcBef>
                <a:spcPts val="1000"/>
              </a:spcBef>
              <a:buFont typeface="Arial" panose="020B0604020202020204" pitchFamily="34" charset="0"/>
              <a:buChar char="•"/>
            </a:pPr>
            <a:r>
              <a:rPr lang="pt-BR" sz="2400" dirty="0" smtClean="0"/>
              <a:t>Tais estímulos são gerados pelo moderador, que, segundo Dias (2000), possui o papel de redirecionar a discussão, mas sem interromper nem interferir nas falas dos participantes.</a:t>
            </a:r>
          </a:p>
          <a:p>
            <a:pPr marL="228600" indent="-228600" algn="just">
              <a:lnSpc>
                <a:spcPct val="90000"/>
              </a:lnSpc>
              <a:spcBef>
                <a:spcPts val="1000"/>
              </a:spcBef>
              <a:buFont typeface="Arial" panose="020B0604020202020204" pitchFamily="34" charset="0"/>
              <a:buChar char="•"/>
            </a:pPr>
            <a:endParaRPr lang="pt-BR" sz="2400" b="1" dirty="0" smtClean="0">
              <a:latin typeface="+mj-lt"/>
            </a:endParaRPr>
          </a:p>
          <a:p>
            <a:pPr marL="228600" indent="-228600" algn="just">
              <a:lnSpc>
                <a:spcPct val="90000"/>
              </a:lnSpc>
              <a:spcBef>
                <a:spcPts val="1000"/>
              </a:spcBef>
              <a:buFont typeface="Arial" panose="020B0604020202020204" pitchFamily="34" charset="0"/>
              <a:buChar char="•"/>
            </a:pPr>
            <a:r>
              <a:rPr lang="pt-BR" sz="2400" dirty="0" smtClean="0"/>
              <a:t>Um roteiro de entrevista com onze questões foi elaborado para guiar o moderador ao longo da atividade.</a:t>
            </a:r>
          </a:p>
          <a:p>
            <a:pPr marL="228600" indent="-228600" algn="just">
              <a:lnSpc>
                <a:spcPct val="90000"/>
              </a:lnSpc>
              <a:spcBef>
                <a:spcPts val="1000"/>
              </a:spcBef>
              <a:buFont typeface="Arial" panose="020B0604020202020204" pitchFamily="34" charset="0"/>
              <a:buChar char="•"/>
            </a:pPr>
            <a:endParaRPr lang="pt-BR" sz="2400" b="1" dirty="0" smtClean="0">
              <a:latin typeface="+mj-lt"/>
            </a:endParaRPr>
          </a:p>
          <a:p>
            <a:pPr marL="228600" indent="-228600" algn="just">
              <a:lnSpc>
                <a:spcPct val="90000"/>
              </a:lnSpc>
              <a:spcBef>
                <a:spcPts val="1000"/>
              </a:spcBef>
              <a:buFont typeface="Arial" panose="020B0604020202020204" pitchFamily="34" charset="0"/>
              <a:buChar char="•"/>
            </a:pPr>
            <a:r>
              <a:rPr lang="pt-BR" sz="2400" dirty="0" smtClean="0"/>
              <a:t>Foi estabelecido a importância da gravação e/ou filmagem dos discursos dos participantes, com a permissão dos mesmos, afim de facilitar a transcrição literal de cada um a posteriori.</a:t>
            </a:r>
          </a:p>
        </p:txBody>
      </p:sp>
      <p:sp>
        <p:nvSpPr>
          <p:cNvPr id="7" name="Espaço Reservado para Conteúdo 2"/>
          <p:cNvSpPr txBox="1">
            <a:spLocks/>
          </p:cNvSpPr>
          <p:nvPr/>
        </p:nvSpPr>
        <p:spPr>
          <a:xfrm>
            <a:off x="838200" y="568325"/>
            <a:ext cx="10515600" cy="555625"/>
          </a:xfrm>
          <a:prstGeom prst="rect">
            <a:avLst/>
          </a:prstGeom>
        </p:spPr>
        <p:txBody>
          <a:bodyPr>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t-BR" sz="2800" b="1" i="0" u="none" strike="noStrike" kern="1200" cap="none" spc="0" normalizeH="0" baseline="0" noProof="0" dirty="0" smtClean="0">
                <a:ln>
                  <a:noFill/>
                </a:ln>
                <a:solidFill>
                  <a:schemeClr val="tx1"/>
                </a:solidFill>
                <a:effectLst/>
                <a:uLnTx/>
                <a:uFillTx/>
                <a:latin typeface="+mj-lt"/>
                <a:ea typeface="+mj-ea"/>
                <a:cs typeface="+mj-cs"/>
              </a:rPr>
              <a:t>Metodologia</a:t>
            </a:r>
            <a:endParaRPr kumimoji="0" lang="pt-BR" sz="28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TotalTime>
  <Words>1783</Words>
  <Application>Microsoft Office PowerPoint</Application>
  <PresentationFormat>Custom</PresentationFormat>
  <Paragraphs>201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Tema do Office</vt:lpstr>
      <vt:lpstr>Avaliação da percepção da população sobre os rios urbanos com utilização do discurso do sujeito coletivo: um estudo na bacia do rio Camarajipe, em Salvador-Bahia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do trabalho</dc:title>
  <dc:creator>Paulo Scalize</dc:creator>
  <cp:lastModifiedBy>Moraes</cp:lastModifiedBy>
  <cp:revision>22</cp:revision>
  <dcterms:created xsi:type="dcterms:W3CDTF">2017-05-30T09:26:55Z</dcterms:created>
  <dcterms:modified xsi:type="dcterms:W3CDTF">2017-06-21T11:17:29Z</dcterms:modified>
</cp:coreProperties>
</file>