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5" r:id="rId7"/>
    <p:sldId id="260" r:id="rId8"/>
    <p:sldId id="263" r:id="rId9"/>
    <p:sldId id="266" r:id="rId10"/>
    <p:sldId id="279" r:id="rId11"/>
    <p:sldId id="276" r:id="rId12"/>
    <p:sldId id="262" r:id="rId13"/>
    <p:sldId id="267" r:id="rId14"/>
    <p:sldId id="264" r:id="rId15"/>
    <p:sldId id="269" r:id="rId16"/>
    <p:sldId id="278" r:id="rId17"/>
    <p:sldId id="271" r:id="rId18"/>
    <p:sldId id="272" r:id="rId19"/>
    <p:sldId id="273" r:id="rId20"/>
    <p:sldId id="280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F0EEE6"/>
    <a:srgbClr val="FBFA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59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5820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orja@ufba.br" TargetMode="External"/><Relationship Id="rId5" Type="http://schemas.openxmlformats.org/officeDocument/2006/relationships/hyperlink" Target="mailto:moraes@ufba.br" TargetMode="External"/><Relationship Id="rId4" Type="http://schemas.openxmlformats.org/officeDocument/2006/relationships/hyperlink" Target="mailto:enailujaraujo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800071" y="1990726"/>
            <a:ext cx="9144000" cy="2387600"/>
          </a:xfrm>
        </p:spPr>
        <p:txBody>
          <a:bodyPr anchor="ctr" anchorCtr="0">
            <a:noAutofit/>
          </a:bodyPr>
          <a:lstStyle/>
          <a:p>
            <a:pPr algn="ctr"/>
            <a:r>
              <a:rPr lang="pt-BR" sz="3200" b="1" dirty="0"/>
              <a:t>A POLÍTICA NACIONAL DE RESÍDUOS SÓLIDOS E A AVALIAÇÃO DO SERVIÇO PÚBLICO DE COLETA DE RESÍDUOS SÓLIDOS URBANOS EM SALVADOR, BRASÍLIA, FORTALEZA E BELO HORIZONTE COM DADOS DO SNIS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537606" y="4748666"/>
            <a:ext cx="9144000" cy="1655762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/>
              <a:t>           Juliane </a:t>
            </a:r>
            <a:r>
              <a:rPr lang="pt-BR" b="1" dirty="0"/>
              <a:t>Figueredo Souza de Araújo</a:t>
            </a:r>
          </a:p>
          <a:p>
            <a:pPr marL="0" indent="0" algn="ctr">
              <a:buNone/>
            </a:pPr>
            <a:r>
              <a:rPr lang="pt-BR" b="1" dirty="0"/>
              <a:t>            </a:t>
            </a:r>
            <a:r>
              <a:rPr lang="pt-BR" b="1" dirty="0" smtClean="0"/>
              <a:t>Luiz </a:t>
            </a:r>
            <a:r>
              <a:rPr lang="pt-BR" b="1" dirty="0"/>
              <a:t>Roberto Santos Moraes </a:t>
            </a:r>
          </a:p>
          <a:p>
            <a:pPr marL="0" indent="0" algn="ctr">
              <a:buNone/>
            </a:pPr>
            <a:r>
              <a:rPr lang="pt-BR" dirty="0"/>
              <a:t>        </a:t>
            </a:r>
            <a:r>
              <a:rPr lang="pt-BR" dirty="0" smtClean="0"/>
              <a:t>   </a:t>
            </a:r>
            <a:r>
              <a:rPr lang="pt-BR" b="1" dirty="0"/>
              <a:t>Patrícia Campos Borja </a:t>
            </a:r>
          </a:p>
        </p:txBody>
      </p:sp>
    </p:spTree>
    <p:extLst>
      <p:ext uri="{BB962C8B-B14F-4D97-AF65-F5344CB8AC3E}">
        <p14:creationId xmlns:p14="http://schemas.microsoft.com/office/powerpoint/2010/main" xmlns="" val="2014423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5A0B9896-D6B7-407A-BE95-A2B9985034F9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290E1717-DE66-42F4-92A8-5BC5262019EF}"/>
              </a:ext>
            </a:extLst>
          </p:cNvPr>
          <p:cNvSpPr txBox="1"/>
          <p:nvPr/>
        </p:nvSpPr>
        <p:spPr>
          <a:xfrm>
            <a:off x="0" y="2731342"/>
            <a:ext cx="118696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sz="2000" b="1" dirty="0"/>
              <a:t>Em Fortaleza, o PMGIRS concluído em 2012 aponta alguns problemas que justificam a baixo percentual da taxa de cobertura da coleta seletiva porta-a-porta e da taxa de recuperação de materiais recicláveis</a:t>
            </a:r>
            <a:r>
              <a:rPr lang="pt-BR" sz="2000" dirty="0"/>
              <a:t>, como: </a:t>
            </a:r>
            <a:r>
              <a:rPr lang="pt-BR" sz="2000" b="1" dirty="0">
                <a:solidFill>
                  <a:srgbClr val="0070C0"/>
                </a:solidFill>
              </a:rPr>
              <a:t>a inexistência de cobrança da taxa pelos serviços públicos de limpeza urbana que gera na população uma falta de cooperação</a:t>
            </a:r>
            <a:r>
              <a:rPr lang="pt-BR" sz="2000" b="1" dirty="0">
                <a:solidFill>
                  <a:srgbClr val="00B050"/>
                </a:solidFill>
              </a:rPr>
              <a:t>, parceria e cidadania associada a essa questão</a:t>
            </a:r>
            <a:r>
              <a:rPr lang="pt-BR" sz="2000" dirty="0"/>
              <a:t>; </a:t>
            </a:r>
            <a:r>
              <a:rPr lang="pt-BR" sz="2000" b="1" dirty="0">
                <a:solidFill>
                  <a:srgbClr val="FF33CC"/>
                </a:solidFill>
              </a:rPr>
              <a:t>a ausência de um programa bem estruturado para coleta de resíduos de origem orgânica e um outro direcionado para coleta seletiva de materiais potencialmente recicláveis</a:t>
            </a:r>
            <a:r>
              <a:rPr lang="pt-BR" sz="2000" dirty="0"/>
              <a:t>, além da </a:t>
            </a:r>
            <a:r>
              <a:rPr lang="pt-BR" sz="2000" b="1" dirty="0">
                <a:solidFill>
                  <a:srgbClr val="C00000"/>
                </a:solidFill>
              </a:rPr>
              <a:t>falta de capacitação técnica para tratamento da fração orgânica, que se apresentam também como fatores limitadores que prejudicam o alcance das metas estabelecidas pela Lei nº 12.305/2010</a:t>
            </a:r>
            <a:r>
              <a:rPr lang="pt-BR" sz="2000" dirty="0"/>
              <a:t>. Porém, há metas estabelecidas em cenários construídos para redução do envio da porções seca e úmida dos resíduos sólidos para o aterro sanitário, programas de educação ambiental, inclusão social de catadores de materiais recicláveis, dentre outros, de 2015 a 2031. 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xmlns="" val="67659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5301AEA4-C48B-4EA2-B17F-5138B39996EF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E518BA5B-9E6E-4AB2-9506-905866007898}"/>
              </a:ext>
            </a:extLst>
          </p:cNvPr>
          <p:cNvSpPr txBox="1"/>
          <p:nvPr/>
        </p:nvSpPr>
        <p:spPr>
          <a:xfrm>
            <a:off x="0" y="2007308"/>
            <a:ext cx="12045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 Na PNRS há um instrumento referente ao incentivo à criação e ao desenvolvimento de cooperativas ou de outras formas de    associação de catadores de materiais reutilizáveis e recicláveis.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0C4072FE-2BAA-4C90-A901-FACEE4F85CD7}"/>
              </a:ext>
            </a:extLst>
          </p:cNvPr>
          <p:cNvSpPr txBox="1"/>
          <p:nvPr/>
        </p:nvSpPr>
        <p:spPr>
          <a:xfrm>
            <a:off x="123092" y="2653639"/>
            <a:ext cx="1179927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sz="1700" dirty="0"/>
              <a:t>Segundo informações obtidas do SNIS (2015), </a:t>
            </a:r>
            <a:r>
              <a:rPr lang="pt-BR" sz="1700" b="1" dirty="0"/>
              <a:t>Brasília foi a única capital em que não houve parceria ou apoio pelo agente público às organizações de catadores para realização da coleta seletiva porta-a-porta; Belo Horizonte e Fortaleza firmaram parcerias em 2015 e 2011, respectivamente, e Salvador, em 90% do período estudado, manteve parcerias firmadas com entidades de catadores.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sz="17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sz="1700" b="1" dirty="0"/>
              <a:t>Apesar das parcerias entre o Poder Público Municipal e as associações/cooperativas de catadores, o agente privado é quem realiza a coleta seletiva porta-a-porta em Belo Horizonte, Brasília e Fortaleza. Em Salvador inexiste este serviço, apenas Pontos de Entrega Voluntária (PEVs) </a:t>
            </a:r>
            <a:r>
              <a:rPr lang="pt-BR" sz="1700" b="1" dirty="0" smtClean="0"/>
              <a:t>distribuídos </a:t>
            </a:r>
            <a:r>
              <a:rPr lang="pt-BR" sz="1700" b="1" dirty="0"/>
              <a:t>em alguns bairros da Cidade</a:t>
            </a:r>
            <a:r>
              <a:rPr lang="pt-BR" sz="1700" dirty="0"/>
              <a:t>. Diante desse cenário apresentado, questiona-se o verdadeiro objetivo das parcerias realizadas entre o Poder Público e as associações/cooperativas de catadores, pois não se verifica a efetividade da atividade fim dessas entidades da sociedade civil.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sz="17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sz="1700" dirty="0"/>
              <a:t>Teodósio </a:t>
            </a:r>
            <a:r>
              <a:rPr lang="pt-BR" sz="1700" i="1" dirty="0"/>
              <a:t>et al.</a:t>
            </a:r>
            <a:r>
              <a:rPr lang="pt-BR" sz="1700" dirty="0"/>
              <a:t> (2017) afirma que consideram </a:t>
            </a:r>
            <a:r>
              <a:rPr lang="pt-BR" sz="1700" b="1" dirty="0"/>
              <a:t>a existência de um senso comum que desqualifica os catadores, além de outras visões estereotipadas </a:t>
            </a:r>
            <a:r>
              <a:rPr lang="pt-BR" sz="1700" b="1" dirty="0" smtClean="0"/>
              <a:t>que </a:t>
            </a:r>
            <a:r>
              <a:rPr lang="pt-BR" sz="1700" b="1" dirty="0"/>
              <a:t>põem em xeque a capacidade organizacional e operacional das associações/cooperativas de catadores para trabalharem em grande escala em diferentes etapas da gestão dos resíduos sólidos urbanos.</a:t>
            </a:r>
            <a:r>
              <a:rPr lang="pt-BR" sz="1700" dirty="0"/>
              <a:t> Essa concepção está alinhada aos interesses monopolizadores das grandes corporações prestadoras de serviços públicos de limpeza urbana, segundo esses autores.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632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569EF06-DC28-4B67-B504-1AE6586ABC7C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E14C8EA3-A66F-4EF8-AF66-C8DAB492A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5808703"/>
              </p:ext>
            </p:extLst>
          </p:nvPr>
        </p:nvGraphicFramePr>
        <p:xfrm>
          <a:off x="272562" y="3069749"/>
          <a:ext cx="11720145" cy="3000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2925">
                  <a:extLst>
                    <a:ext uri="{9D8B030D-6E8A-4147-A177-3AD203B41FA5}">
                      <a16:colId xmlns:a16="http://schemas.microsoft.com/office/drawing/2014/main" xmlns="" val="7563804"/>
                    </a:ext>
                  </a:extLst>
                </a:gridCol>
                <a:gridCol w="2344305">
                  <a:extLst>
                    <a:ext uri="{9D8B030D-6E8A-4147-A177-3AD203B41FA5}">
                      <a16:colId xmlns:a16="http://schemas.microsoft.com/office/drawing/2014/main" xmlns="" val="1741862239"/>
                    </a:ext>
                  </a:extLst>
                </a:gridCol>
                <a:gridCol w="2344305">
                  <a:extLst>
                    <a:ext uri="{9D8B030D-6E8A-4147-A177-3AD203B41FA5}">
                      <a16:colId xmlns:a16="http://schemas.microsoft.com/office/drawing/2014/main" xmlns="" val="2711686590"/>
                    </a:ext>
                  </a:extLst>
                </a:gridCol>
                <a:gridCol w="2344305">
                  <a:extLst>
                    <a:ext uri="{9D8B030D-6E8A-4147-A177-3AD203B41FA5}">
                      <a16:colId xmlns:a16="http://schemas.microsoft.com/office/drawing/2014/main" xmlns="" val="1460891791"/>
                    </a:ext>
                  </a:extLst>
                </a:gridCol>
                <a:gridCol w="2344305">
                  <a:extLst>
                    <a:ext uri="{9D8B030D-6E8A-4147-A177-3AD203B41FA5}">
                      <a16:colId xmlns:a16="http://schemas.microsoft.com/office/drawing/2014/main" xmlns="" val="4067933286"/>
                    </a:ext>
                  </a:extLst>
                </a:gridCol>
              </a:tblGrid>
              <a:tr h="268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.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BRASÍLIA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SALVADOR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FORTALEZA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BELO HORIZONTE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72403349"/>
                  </a:ext>
                </a:extLst>
              </a:tr>
              <a:tr h="410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</a:rPr>
                        <a:t>2,3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0,9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1,4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0,8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45464272"/>
                  </a:ext>
                </a:extLst>
              </a:tr>
              <a:tr h="410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</a:rPr>
                        <a:t>2,2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1,6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0,9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97741069"/>
                  </a:ext>
                </a:extLst>
              </a:tr>
              <a:tr h="410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2012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</a:rPr>
                        <a:t>1,5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0,9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1,2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86393940"/>
                  </a:ext>
                </a:extLst>
              </a:tr>
              <a:tr h="410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1,8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2,2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1,1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23103468"/>
                  </a:ext>
                </a:extLst>
              </a:tr>
              <a:tr h="410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2014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1,6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0,9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2,2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1,1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09005146"/>
                  </a:ext>
                </a:extLst>
              </a:tr>
              <a:tr h="410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</a:rPr>
                        <a:t>2015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0,9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</a:rPr>
                        <a:t>0,9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89523999"/>
                  </a:ext>
                </a:extLst>
              </a:tr>
            </a:tbl>
          </a:graphicData>
        </a:graphic>
      </p:graphicFrame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0BAED53B-C3A2-43FD-8C3A-3D5B10259D1B}"/>
              </a:ext>
            </a:extLst>
          </p:cNvPr>
          <p:cNvSpPr/>
          <p:nvPr/>
        </p:nvSpPr>
        <p:spPr>
          <a:xfrm>
            <a:off x="200319" y="6206981"/>
            <a:ext cx="17764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Fonte: SNIS (2015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).</a:t>
            </a:r>
            <a:endParaRPr lang="pt-BR" sz="14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2B1277AF-1DC8-407E-ADF2-1832751DE29C}"/>
              </a:ext>
            </a:extLst>
          </p:cNvPr>
          <p:cNvSpPr/>
          <p:nvPr/>
        </p:nvSpPr>
        <p:spPr>
          <a:xfrm>
            <a:off x="272562" y="2115641"/>
            <a:ext cx="11720145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2400" b="1" dirty="0">
                <a:latin typeface="Calibri corpo"/>
                <a:ea typeface="Calibri" panose="020F0502020204030204" pitchFamily="34" charset="0"/>
                <a:cs typeface="Times New Roman" panose="02020603050405020304" pitchFamily="18" charset="0"/>
              </a:rPr>
              <a:t>Massa de RSU </a:t>
            </a:r>
            <a:r>
              <a:rPr lang="pt-BR" sz="2400" b="1" i="1" dirty="0">
                <a:latin typeface="Calibri corpo"/>
                <a:ea typeface="Calibri" panose="020F0502020204030204" pitchFamily="34" charset="0"/>
                <a:cs typeface="Times New Roman" panose="02020603050405020304" pitchFamily="18" charset="0"/>
              </a:rPr>
              <a:t>per capita</a:t>
            </a:r>
            <a:r>
              <a:rPr lang="pt-BR" sz="2400" b="1" dirty="0">
                <a:latin typeface="Calibri corpo"/>
                <a:ea typeface="Calibri" panose="020F0502020204030204" pitchFamily="34" charset="0"/>
                <a:cs typeface="Times New Roman" panose="02020603050405020304" pitchFamily="18" charset="0"/>
              </a:rPr>
              <a:t> coletada em relação a população total (kg/</a:t>
            </a:r>
            <a:r>
              <a:rPr lang="pt-BR" sz="2400" b="1" dirty="0" err="1">
                <a:latin typeface="Calibri corpo"/>
                <a:ea typeface="Calibri" panose="020F0502020204030204" pitchFamily="34" charset="0"/>
                <a:cs typeface="Times New Roman" panose="02020603050405020304" pitchFamily="18" charset="0"/>
              </a:rPr>
              <a:t>hab.dia</a:t>
            </a:r>
            <a:r>
              <a:rPr lang="pt-BR" sz="2400" b="1" dirty="0">
                <a:latin typeface="Calibri corpo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BR" sz="2400" dirty="0">
              <a:latin typeface="Calibri corpo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6256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EE50A490-2024-4558-952D-72743613B303}"/>
              </a:ext>
            </a:extLst>
          </p:cNvPr>
          <p:cNvSpPr/>
          <p:nvPr/>
        </p:nvSpPr>
        <p:spPr>
          <a:xfrm>
            <a:off x="87922" y="2063127"/>
            <a:ext cx="11975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Na PNRS, além da reciclagem há outras abordagens nos objetivos que antecedem ao tratamento, como a não geração e a redução dos resíduos sólidos.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7FD9F380-DE61-489E-BFEB-A22D5596C472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97AE9D25-2565-45DA-AF77-65E7B119EF07}"/>
              </a:ext>
            </a:extLst>
          </p:cNvPr>
          <p:cNvSpPr txBox="1"/>
          <p:nvPr/>
        </p:nvSpPr>
        <p:spPr>
          <a:xfrm>
            <a:off x="184637" y="2901462"/>
            <a:ext cx="1187840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No período de 2010-2015, observa-se que a maior massa </a:t>
            </a:r>
            <a:r>
              <a:rPr lang="pt-BR" i="1" dirty="0"/>
              <a:t>per capita</a:t>
            </a:r>
            <a:r>
              <a:rPr lang="pt-BR" dirty="0"/>
              <a:t> coletada foi em Brasília e Fortaleza com média de 1,7 e 2,0kg/</a:t>
            </a:r>
            <a:r>
              <a:rPr lang="pt-BR" dirty="0" err="1"/>
              <a:t>hab.dia</a:t>
            </a:r>
            <a:r>
              <a:rPr lang="pt-BR" dirty="0"/>
              <a:t>, seguida de Belo Horizonte com 1,01kg/</a:t>
            </a:r>
            <a:r>
              <a:rPr lang="pt-BR" dirty="0" err="1"/>
              <a:t>hab.dia</a:t>
            </a:r>
            <a:r>
              <a:rPr lang="pt-BR" dirty="0"/>
              <a:t> e de Salvador com 0,9kg/</a:t>
            </a:r>
            <a:r>
              <a:rPr lang="pt-BR" dirty="0" err="1"/>
              <a:t>hab.dia</a:t>
            </a:r>
            <a:r>
              <a:rPr lang="pt-BR" dirty="0"/>
              <a:t>. Todavia, </a:t>
            </a:r>
            <a:r>
              <a:rPr lang="pt-BR" b="1" dirty="0"/>
              <a:t>ao comparar o comportamento da massa </a:t>
            </a:r>
            <a:r>
              <a:rPr lang="pt-BR" b="1" i="1" dirty="0"/>
              <a:t>per capita</a:t>
            </a:r>
            <a:r>
              <a:rPr lang="pt-BR" b="1" dirty="0"/>
              <a:t> de RSU coletados, verifica-se que três capitais (Brasília, Fortaleza e Belo Horizonte) </a:t>
            </a:r>
            <a:r>
              <a:rPr lang="pt-BR" b="1" dirty="0" smtClean="0"/>
              <a:t>não tiverem crescimento </a:t>
            </a:r>
            <a:r>
              <a:rPr lang="pt-BR" b="1" dirty="0"/>
              <a:t>da massa </a:t>
            </a:r>
            <a:r>
              <a:rPr lang="pt-BR" b="1" i="1" dirty="0"/>
              <a:t>per capita</a:t>
            </a:r>
            <a:r>
              <a:rPr lang="pt-BR" b="1" dirty="0"/>
              <a:t> de RSU coletados nos dois últimos anos do período, enquanto Salvador apresentou crescimento.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Se observar o quantitativo da população entre as quatro capitais no período citado, a cidade de Salvador apresentou o maior número de habitantes, com a menor massa </a:t>
            </a:r>
            <a:r>
              <a:rPr lang="pt-BR" i="1" dirty="0"/>
              <a:t>per capita</a:t>
            </a:r>
            <a:r>
              <a:rPr lang="pt-BR" dirty="0"/>
              <a:t> de RSU coletados, enquanto Belo Horizonte tem a menor população, porém a maior massa </a:t>
            </a:r>
            <a:r>
              <a:rPr lang="pt-BR" i="1" dirty="0"/>
              <a:t>per capita</a:t>
            </a:r>
            <a:r>
              <a:rPr lang="pt-BR" dirty="0"/>
              <a:t>. Comparando-se o comportamento dessas capitais com o objetivo da Lei nº 12.305/2010 que prevê a redução numa sequência de geração de resíduos, três capitais </a:t>
            </a:r>
            <a:r>
              <a:rPr lang="pt-BR" b="1" dirty="0"/>
              <a:t>(Brasília, Fortaleza e Belo Horizonte) reduziram a massa </a:t>
            </a:r>
            <a:r>
              <a:rPr lang="pt-BR" b="1" i="1" dirty="0"/>
              <a:t>per capita</a:t>
            </a:r>
            <a:r>
              <a:rPr lang="pt-BR" b="1" dirty="0"/>
              <a:t> de RSU coletados, enquanto Salvador apresentou a tendência inversa. </a:t>
            </a:r>
            <a:r>
              <a:rPr lang="pt-BR" dirty="0"/>
              <a:t>Desse modo, verifica-se o esforço das três capitais que apresentaram </a:t>
            </a:r>
            <a:r>
              <a:rPr lang="pt-BR" dirty="0" smtClean="0"/>
              <a:t>não crescimento </a:t>
            </a:r>
            <a:r>
              <a:rPr lang="pt-BR" dirty="0"/>
              <a:t>na massa </a:t>
            </a:r>
            <a:r>
              <a:rPr lang="pt-BR" i="1" dirty="0"/>
              <a:t>per capita</a:t>
            </a:r>
            <a:r>
              <a:rPr lang="pt-BR" dirty="0"/>
              <a:t> de resíduos o que demonstra empenho para atender a PNRS.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8242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0E9089D4-860B-4A77-9506-0F86776D8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1906955"/>
              </p:ext>
            </p:extLst>
          </p:nvPr>
        </p:nvGraphicFramePr>
        <p:xfrm>
          <a:off x="360485" y="2822330"/>
          <a:ext cx="11570678" cy="3312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3046">
                  <a:extLst>
                    <a:ext uri="{9D8B030D-6E8A-4147-A177-3AD203B41FA5}">
                      <a16:colId xmlns:a16="http://schemas.microsoft.com/office/drawing/2014/main" xmlns="" val="407023360"/>
                    </a:ext>
                  </a:extLst>
                </a:gridCol>
                <a:gridCol w="2314408">
                  <a:extLst>
                    <a:ext uri="{9D8B030D-6E8A-4147-A177-3AD203B41FA5}">
                      <a16:colId xmlns:a16="http://schemas.microsoft.com/office/drawing/2014/main" xmlns="" val="3306600445"/>
                    </a:ext>
                  </a:extLst>
                </a:gridCol>
                <a:gridCol w="2314408">
                  <a:extLst>
                    <a:ext uri="{9D8B030D-6E8A-4147-A177-3AD203B41FA5}">
                      <a16:colId xmlns:a16="http://schemas.microsoft.com/office/drawing/2014/main" xmlns="" val="1049393719"/>
                    </a:ext>
                  </a:extLst>
                </a:gridCol>
                <a:gridCol w="2314408">
                  <a:extLst>
                    <a:ext uri="{9D8B030D-6E8A-4147-A177-3AD203B41FA5}">
                      <a16:colId xmlns:a16="http://schemas.microsoft.com/office/drawing/2014/main" xmlns="" val="2386279859"/>
                    </a:ext>
                  </a:extLst>
                </a:gridCol>
                <a:gridCol w="2314408">
                  <a:extLst>
                    <a:ext uri="{9D8B030D-6E8A-4147-A177-3AD203B41FA5}">
                      <a16:colId xmlns:a16="http://schemas.microsoft.com/office/drawing/2014/main" xmlns="" val="2386356660"/>
                    </a:ext>
                  </a:extLst>
                </a:gridCol>
              </a:tblGrid>
              <a:tr h="328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</a:rPr>
                        <a:t>ANO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</a:rPr>
                        <a:t>BRASÍLIA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SALVADOR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FORTALEZA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BELO HORIZONTE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96922258"/>
                  </a:ext>
                </a:extLst>
              </a:tr>
              <a:tr h="493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</a:rPr>
                        <a:t>2010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2.086.875,0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830.230,8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1.280.874,2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689.959,6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78815677"/>
                  </a:ext>
                </a:extLst>
              </a:tr>
              <a:tr h="493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2.033.986,3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882.819,5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1.441.330,5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742.075,0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65607005"/>
                  </a:ext>
                </a:extLst>
              </a:tr>
              <a:tr h="493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2012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1.377.139,0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889.079,6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1.856.692,7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1.000.170,5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92006376"/>
                  </a:ext>
                </a:extLst>
              </a:tr>
              <a:tr h="493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1.832.544,7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918.272,1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2.043.044,6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940.358,4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46854088"/>
                  </a:ext>
                </a:extLst>
              </a:tr>
              <a:tr h="493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2014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1.634.522,1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931.184,0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2.096.505,5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962.658,0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13072001"/>
                  </a:ext>
                </a:extLst>
              </a:tr>
              <a:tr h="493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</a:rPr>
                        <a:t>2015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900.713,0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992.822,0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1.803.503,9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822.063,9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67798684"/>
                  </a:ext>
                </a:extLst>
              </a:tr>
            </a:tbl>
          </a:graphicData>
        </a:graphic>
      </p:graphicFrame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92EDF9DD-6C43-4318-8143-CC93CF5B1A73}"/>
              </a:ext>
            </a:extLst>
          </p:cNvPr>
          <p:cNvSpPr/>
          <p:nvPr/>
        </p:nvSpPr>
        <p:spPr>
          <a:xfrm>
            <a:off x="310222" y="6172946"/>
            <a:ext cx="17764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Fonte: SNIS (2015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).</a:t>
            </a:r>
            <a:endParaRPr lang="pt-BR" sz="14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4FE2F954-D2DC-4725-AD6F-70636367F4F5}"/>
              </a:ext>
            </a:extLst>
          </p:cNvPr>
          <p:cNvSpPr/>
          <p:nvPr/>
        </p:nvSpPr>
        <p:spPr>
          <a:xfrm>
            <a:off x="2661009" y="2093631"/>
            <a:ext cx="5551135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400" b="1" dirty="0">
                <a:latin typeface="Calibri corpo"/>
                <a:ea typeface="Calibri" panose="020F0502020204030204" pitchFamily="34" charset="0"/>
                <a:cs typeface="Times New Roman" panose="02020603050405020304" pitchFamily="18" charset="0"/>
              </a:rPr>
              <a:t>Quantidade total coletada de RSU (t/ano) </a:t>
            </a:r>
            <a:endParaRPr lang="pt-BR" sz="2400" dirty="0">
              <a:latin typeface="Calibri corpo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AE0D6560-41B6-4CD0-98F5-8BB53B148DBB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9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B8EF83A-A40E-4C4F-A3CE-8CC3D47D897C}"/>
              </a:ext>
            </a:extLst>
          </p:cNvPr>
          <p:cNvSpPr txBox="1"/>
          <p:nvPr/>
        </p:nvSpPr>
        <p:spPr>
          <a:xfrm>
            <a:off x="0" y="1416815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RESULTADOS/DISCUSSÃO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19932E4E-9115-4A87-A43F-04AFD1BFB5B6}"/>
              </a:ext>
            </a:extLst>
          </p:cNvPr>
          <p:cNvSpPr txBox="1"/>
          <p:nvPr/>
        </p:nvSpPr>
        <p:spPr>
          <a:xfrm>
            <a:off x="105508" y="1850780"/>
            <a:ext cx="1192236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Diante dos dados obtidos do SNIS (2015) referentes à massa total coletada de resíduos sólidos urbanos no período estudado nas quatro capitais estudadas</a:t>
            </a:r>
            <a:r>
              <a:rPr lang="pt-BR" dirty="0"/>
              <a:t>, </a:t>
            </a:r>
            <a:r>
              <a:rPr lang="pt-BR" b="1" dirty="0"/>
              <a:t>pode-se observar que mais uma vez Brasília, Fortaleza e Belo Horizonte apresentaram resultados de decrescimento nos últimos dois anos</a:t>
            </a:r>
            <a:r>
              <a:rPr lang="pt-BR" dirty="0"/>
              <a:t>, apesar de haver variações ao longo do período. Todavia, Salvador permaneceu em um comportamento de ascensão, conforme esperado, devido aos valores de massa </a:t>
            </a:r>
            <a:r>
              <a:rPr lang="pt-BR" i="1" dirty="0"/>
              <a:t>per capita</a:t>
            </a:r>
            <a:r>
              <a:rPr lang="pt-BR" dirty="0"/>
              <a:t> de RSU coletados como mostrado na tabela anterior.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O maior percentual de redução da massa coletada verificada entre 2014 e 2015 foi em Brasília (45%)</a:t>
            </a:r>
            <a:r>
              <a:rPr lang="pt-BR" dirty="0"/>
              <a:t>, seguido de Belo Horizonte (14,6%) e Fortaleza (14%), no entanto Salvador apresentou um aumento de 6,6%. O comportamento da capital Fortaleza pode ser explicado mediante as metas estabelecidas no PMGIRS nas quais o início foi previsto para o ano de 2015, ou seja, verifica-se um resultado positivo do instrumento de gestão que vem sendo implementado.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Salvador, apesar de possuir uma legislação municipal (Lei nº 8.915/2015) que dispõe sobre a Política de Meio Ambiente e Desenvolvimento Sustentável cujo capítulo voltado para resíduos sólidos prevê a minimização em um de seus artigos, apresenta-se na direção oposta à própria política instituída como à Lei da PNRS</a:t>
            </a:r>
            <a:r>
              <a:rPr lang="pt-BR" dirty="0"/>
              <a:t>, pois, além de não possuir um instrumento de gestão (PMGIRS), nos últimos dois anos o Município tem realizado diversas audiências públicas para aprovação de um edital para licitação pública da concessão dos serviços públicos de manejo de resíduos sólidos e limpeza urbana, por 20 anos, que não contempla aspectos estabelecidos na própria Lei Municipal para a gestão e o gerenciamento dos resíduos sólidos.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72078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B8EF83A-A40E-4C4F-A3CE-8CC3D47D897C}"/>
              </a:ext>
            </a:extLst>
          </p:cNvPr>
          <p:cNvSpPr txBox="1"/>
          <p:nvPr/>
        </p:nvSpPr>
        <p:spPr>
          <a:xfrm>
            <a:off x="0" y="1416815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RESULTADOS/DISCUSSÃO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19932E4E-9115-4A87-A43F-04AFD1BFB5B6}"/>
              </a:ext>
            </a:extLst>
          </p:cNvPr>
          <p:cNvSpPr txBox="1"/>
          <p:nvPr/>
        </p:nvSpPr>
        <p:spPr>
          <a:xfrm>
            <a:off x="123092" y="2110153"/>
            <a:ext cx="1192236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Os resíduos domiciliares e públicos </a:t>
            </a:r>
            <a:r>
              <a:rPr lang="pt-BR" b="1" dirty="0" smtClean="0"/>
              <a:t>foram </a:t>
            </a:r>
            <a:r>
              <a:rPr lang="pt-BR" b="1" dirty="0"/>
              <a:t>direcionados para o aterro controlado (</a:t>
            </a:r>
            <a:r>
              <a:rPr lang="pt-BR" b="1" dirty="0" smtClean="0"/>
              <a:t>Brasília; apenas </a:t>
            </a:r>
            <a:r>
              <a:rPr lang="pt-BR" b="1" dirty="0"/>
              <a:t>agora em 2017 passou a contar com um aterro sanitário) e aterros sanitários (Belo Horizonte, Fortaleza e Salvador) (SNIS, 2015; OPNRS, 2017 ). </a:t>
            </a:r>
            <a:r>
              <a:rPr lang="pt-BR" dirty="0"/>
              <a:t>De acordo com a PNRS, somente os rejeitos devem ser dispostos de forma ambientalmente adequada, ou seja, nesse contexto entende-se que o aterro sanitário é o local apropriado para recebimento apenas desse material; enquanto que os resíduos sólidos reutilizáveis e recicláveis devem ser considerados como um bem econômico e social, além de ser utilizado como matérias-primas em novos processos de fabricação. </a:t>
            </a:r>
            <a:r>
              <a:rPr lang="pt-BR" b="1" dirty="0"/>
              <a:t>Segundo Gouveia (2012), as iniciativas de redução de material encaminhado ao aterro sanitário, como a coleta seletiva e a reciclagem, ainda caminham lentamente, no Brasil.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No entanto, </a:t>
            </a:r>
            <a:r>
              <a:rPr lang="pt-BR" b="1" dirty="0"/>
              <a:t>no período analisado, percebe-se que as práticas tradicionais de destinação dos resíduos sólidos são predominantes nos Municípios estudados sendo que em Brasília, a situação ainda era mais grave devido a operação de um aterro controlado </a:t>
            </a:r>
            <a:r>
              <a:rPr lang="pt-BR" dirty="0"/>
              <a:t>que sob o ponto de vista ambiental não é indicada decorrente dos impactos causados por não apresentar impermeabilização de base nem de sistemas de coleta e de tratamento de gases (BARROS, 2012). </a:t>
            </a:r>
            <a:r>
              <a:rPr lang="pt-BR" b="1" dirty="0"/>
              <a:t>Isto significa dizer que o atendimento ao objetivo referente a disposição ambientalmente adequada dos rejeitos deverá ser perseguido por alguns anos para ser alcançado, pois há algumas dificuldades que necessitam ser superadas, principalmente, a </a:t>
            </a:r>
            <a:r>
              <a:rPr lang="pt-BR" b="1" dirty="0" smtClean="0"/>
              <a:t>conscientização </a:t>
            </a:r>
            <a:r>
              <a:rPr lang="pt-BR" b="1" dirty="0"/>
              <a:t>ambiental da população e compromisso do Poder Público à essa questão dos resíduos sólidos.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97125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707EBE7-0B77-43F7-8F40-63DEA14C926F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CONCLUSÃO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2E616BC2-2083-4979-94AE-514FB43BBCC5}"/>
              </a:ext>
            </a:extLst>
          </p:cNvPr>
          <p:cNvSpPr txBox="1"/>
          <p:nvPr/>
        </p:nvSpPr>
        <p:spPr>
          <a:xfrm>
            <a:off x="158262" y="2206869"/>
            <a:ext cx="118432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De acordo com a análise realizada dos dados dos serviços públicos de coleta de resíduos sólidos das quatro capitais brasileiras estudadas (Brasília, Salvador, Belo Horizonte e Fortaleza), no período 2010-2015, em que se buscou avaliar o grau de atendimento desses municípios a alguns requisitos presentes na PNRS (Lei nº 12.305/2010), </a:t>
            </a:r>
            <a:r>
              <a:rPr lang="pt-BR" b="1" dirty="0"/>
              <a:t>verifica-se que a falta de interesse político por tais serviços e do instrumento de planejamento construído e implementado com participação e controle social constituem-se entre as principais causas do cenário atual observado no País.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b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b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A maioria dos municípios não possuem legislação específica, nem o instrumento de </a:t>
            </a:r>
            <a:r>
              <a:rPr lang="pt-BR" b="1" dirty="0" smtClean="0"/>
              <a:t>planejamento -o </a:t>
            </a:r>
            <a:r>
              <a:rPr lang="pt-BR" b="1" dirty="0"/>
              <a:t>PMGIRS</a:t>
            </a:r>
            <a:r>
              <a:rPr lang="pt-BR" dirty="0"/>
              <a:t>-, alguns municípios apresentam desconformidades pelo Poder Público Municipal, como Salvador, que apesar de ter promulgado em 2015 uma Lei que contempla os resíduos sólidos (Política de Meio Ambiente e Desenvolvimento Sustentável), o que se verifica são ações do Poder Público Municipal que, em geral, visam atender aos interesses privados não atendendo ao estabelecido na legislação municipal e federal, como o lançamento recente de edital para a concessão dos serviços públicos de manejo de resíduos sólidos e limpeza urbana, por prazo de vinte anos, podendo ser prorrogáveis por mais 20 anos.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3938905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A8EEAF9-59CA-4339-938F-58632AC9572D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CONCLUSÃO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3D47CE9A-9C3E-416C-BFAC-D910E491C1A4}"/>
              </a:ext>
            </a:extLst>
          </p:cNvPr>
          <p:cNvSpPr txBox="1"/>
          <p:nvPr/>
        </p:nvSpPr>
        <p:spPr>
          <a:xfrm>
            <a:off x="149469" y="2063127"/>
            <a:ext cx="1189599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Os baixos percentuais de coleta seletiva observada em todas as capitais se devem a omissão de uma política pública eficaz </a:t>
            </a:r>
            <a:r>
              <a:rPr lang="pt-BR" dirty="0"/>
              <a:t>que permita um remodelamento dos serviços públicos de manejo de resíduos sólidos, sendo que apenas Brasília apresentou resultados mais expressivos. Assim, parece que a coleta convencional, que dificulta </a:t>
            </a:r>
            <a:r>
              <a:rPr lang="pt-BR" dirty="0" smtClean="0"/>
              <a:t>o tratamento </a:t>
            </a:r>
            <a:r>
              <a:rPr lang="pt-BR" dirty="0"/>
              <a:t>dos resíduos, será realidade por muitos anos no cenário nacional.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Há também uma falta de incentivo à criação de associações/cooperativas de catadores de materiais recicláveis conforme </a:t>
            </a:r>
            <a:r>
              <a:rPr lang="pt-BR" b="1" dirty="0" smtClean="0"/>
              <a:t>estabelecido pela </a:t>
            </a:r>
            <a:r>
              <a:rPr lang="pt-BR" b="1" dirty="0"/>
              <a:t>Lei nº </a:t>
            </a:r>
            <a:r>
              <a:rPr lang="pt-BR" b="1" dirty="0" smtClean="0"/>
              <a:t>12.305/2010</a:t>
            </a:r>
            <a:r>
              <a:rPr lang="pt-BR" dirty="0" smtClean="0"/>
              <a:t>, </a:t>
            </a:r>
            <a:r>
              <a:rPr lang="pt-BR" dirty="0"/>
              <a:t>permanecendo ainda os contratos com empresas privadas como responsáveis de forma parcial ou total pela execução dos serviços públicos de manejo de resíduos sólidos e limpeza urbana. Quando há algum tipo de parceria com essas entidades da sociedade civil como em Belo Horizonte, Fortaleza e Brasília, não se verifica a execução do serviço público de coleta seletiva, mas por empresas privadas.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Em relação a disposição ambientalmente adequada dos rejeitos, todos os municípios estudados permanecem encaminhando-os para aterro controlado ou sanitário. </a:t>
            </a:r>
            <a:r>
              <a:rPr lang="pt-BR" dirty="0"/>
              <a:t>Ou seja, ainda se encontram em desconformidade com o objetivo da Lei nº 12.305/2010 que preconiza a disposição ambientalmente adequada </a:t>
            </a:r>
            <a:r>
              <a:rPr lang="pt-BR" dirty="0" smtClean="0"/>
              <a:t>apenas </a:t>
            </a:r>
            <a:r>
              <a:rPr lang="pt-BR" dirty="0"/>
              <a:t>dos rejeitos e sem a mobilização social e o instrumento de planejamento, possivelmente esta situação tenderá a continuar por muitos anos. </a:t>
            </a:r>
          </a:p>
        </p:txBody>
      </p:sp>
    </p:spTree>
    <p:extLst>
      <p:ext uri="{BB962C8B-B14F-4D97-AF65-F5344CB8AC3E}">
        <p14:creationId xmlns:p14="http://schemas.microsoft.com/office/powerpoint/2010/main" xmlns="" val="2730716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D385011A-00B8-41F3-8EAE-8CDB0C94F5A3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CONCLUSÃO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F2995B72-DB4F-4159-AA69-2D506CB7F35D}"/>
              </a:ext>
            </a:extLst>
          </p:cNvPr>
          <p:cNvSpPr txBox="1"/>
          <p:nvPr/>
        </p:nvSpPr>
        <p:spPr>
          <a:xfrm>
            <a:off x="202223" y="2180492"/>
            <a:ext cx="117816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dirty="0"/>
              <a:t>Apesar do esforço para avaliar o grau de cumprimento da PNRS por meio dos dados do SNIS, verifica-se a </a:t>
            </a:r>
            <a:r>
              <a:rPr lang="pt-BR" b="1" dirty="0"/>
              <a:t>necessidade de implementação do SINIR e do SINISA para que possa se obter informações mais detalhadas dos municípios brasileiros. </a:t>
            </a:r>
            <a:r>
              <a:rPr lang="pt-BR" dirty="0"/>
              <a:t>Mesmo assim, verifica-se que Brasília e Salvador, são dentre as quatro capitais estudas as cidades que possuem o maior e o menor grau de atendimento a Lei nº 12.305/2010, após análise dos dados obtidos pelo SNIS.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b="1" dirty="0"/>
              <a:t>Após a promulgação da Lei nº 12.305/2010 não houve uma atualização e/ou complementação de informações e indicadores do SNIS/Resíduos Sólidos, para obtenção de respostas as quais possam mensurar de forma mais fidedigna as realidades municipais no País</a:t>
            </a:r>
            <a:r>
              <a:rPr lang="pt-BR" dirty="0"/>
              <a:t>. Portanto, sugere-se um estudo que não somente avalie o grau de cumprimento dos municípios brasileiros à PNRS, mas que </a:t>
            </a:r>
            <a:r>
              <a:rPr lang="pt-BR" dirty="0" smtClean="0"/>
              <a:t>análise </a:t>
            </a:r>
            <a:r>
              <a:rPr lang="pt-BR" dirty="0"/>
              <a:t>as dificuldades </a:t>
            </a:r>
            <a:r>
              <a:rPr lang="pt-BR" dirty="0" smtClean="0"/>
              <a:t>intra-municipais</a:t>
            </a:r>
            <a:r>
              <a:rPr lang="pt-BR" dirty="0"/>
              <a:t>, de forma estrutural, para o cumprimento da legislação federal e possa subsidiar no processo político de definição e efetivação das políticas públicas voltadas para a questão dos resíduos sólidos.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4167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742359BC-469C-4DD0-87AA-486E4EE49DCD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INTRODU</a:t>
            </a:r>
            <a:r>
              <a:rPr lang="pt-BR" sz="2800" b="1" dirty="0">
                <a:latin typeface="+mj-lt"/>
              </a:rPr>
              <a:t>ÇÃO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3E3D675D-2D63-46A5-A7CB-80F05FD20DED}"/>
              </a:ext>
            </a:extLst>
          </p:cNvPr>
          <p:cNvSpPr txBox="1"/>
          <p:nvPr/>
        </p:nvSpPr>
        <p:spPr>
          <a:xfrm>
            <a:off x="0" y="2180492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Segundo Moreira e Neto (2010), </a:t>
            </a:r>
            <a:r>
              <a:rPr lang="pt-BR" b="1" dirty="0"/>
              <a:t>a geração de resíduos é cerca de três vezes o crescimento populacional observado nos últimos trinta anos devido ao crescente consumo de bens não duráveis</a:t>
            </a:r>
            <a:r>
              <a:rPr lang="pt-BR" dirty="0"/>
              <a:t>. No Brasil, em 2014 foi registrado um aumento de 2,9% na geração de resíduos sólidos urbanos (RSU) comparado ao ano de 2013, enquanto o aumento populacional foi de apenas 0,9% (ABRELPE, 2014). Além disso, a maioria dos resíduos sólidos são direcionados a lixões e aterros controlados (BRASIL, 2014). Para Azevedo (2004), a minimização da geração de resíduos exige uma nova postura da sociedade, a qual exige alterações sociais ligadas à cultura, renda, hábitos da população, dentre outros.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Segundo a Fundação Nacional de Saúde (2004 apud MORAES, 2007), os resíduos sólidos constituem um importante problema sanitário se não forem adotadas medidas necessárias para o seu cuidado e Hogan (1995) considera que dentre os antigos problemas observados nas cidades, encontra-se a disposição inadequada dos resíduos sólidos. Ou seja, </a:t>
            </a:r>
            <a:r>
              <a:rPr lang="pt-BR" b="1" dirty="0"/>
              <a:t>o acesso ao manejo de resíduos sólidos é essencial para promoção da saúde e bem-estar social.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Porém, é fundamental observar que </a:t>
            </a:r>
            <a:r>
              <a:rPr lang="pt-BR" b="1" dirty="0"/>
              <a:t>os resíduos sólidos podem proporcionar a geração de renda, inclusão social, e valorização energética</a:t>
            </a:r>
            <a:r>
              <a:rPr lang="pt-BR" dirty="0"/>
              <a:t>, dentre outros fatores. Nesse sentido, </a:t>
            </a:r>
            <a:r>
              <a:rPr lang="pt-BR" b="1" dirty="0"/>
              <a:t>a Política Nacional de Resíduos Sólidos (PNRS) promulgada em 2010 dispõe sobre princípios, objetivos, diretrizes e instrumentos para regulamentação em nível nacional, estadual e municipal da gestão integrada e do gerenciamento dos resíduos sólidos no País. </a:t>
            </a:r>
          </a:p>
        </p:txBody>
      </p:sp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F9F40907-75EA-4450-AAE5-E110E51C3179}"/>
              </a:ext>
            </a:extLst>
          </p:cNvPr>
          <p:cNvSpPr txBox="1"/>
          <p:nvPr/>
        </p:nvSpPr>
        <p:spPr>
          <a:xfrm>
            <a:off x="87922" y="2470638"/>
            <a:ext cx="119663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/>
            <a:r>
              <a:rPr lang="pt-BR" sz="2800" b="1" dirty="0" smtClean="0"/>
              <a:t>Muito obrigado!</a:t>
            </a:r>
          </a:p>
          <a:p>
            <a:pPr marL="285750" indent="-285750" algn="ctr"/>
            <a:endParaRPr lang="pt-BR" sz="2800" b="1" dirty="0" smtClean="0"/>
          </a:p>
          <a:p>
            <a:pPr marL="285750" indent="-285750" algn="ctr"/>
            <a:endParaRPr lang="pt-BR" sz="2800" b="1" dirty="0" smtClean="0"/>
          </a:p>
          <a:p>
            <a:pPr marL="285750" indent="-285750" algn="ctr"/>
            <a:endParaRPr lang="pt-BR" sz="2800" b="1" dirty="0" smtClean="0"/>
          </a:p>
          <a:p>
            <a:pPr marL="285750" indent="-285750" algn="ctr"/>
            <a:r>
              <a:rPr lang="pt-BR" sz="2800" b="1" smtClean="0">
                <a:hlinkClick r:id="rId4"/>
              </a:rPr>
              <a:t>enailujaraujo@gmail.com</a:t>
            </a:r>
            <a:endParaRPr lang="pt-BR" sz="2800" b="1" dirty="0" smtClean="0"/>
          </a:p>
          <a:p>
            <a:pPr marL="285750" indent="-285750" algn="ctr"/>
            <a:r>
              <a:rPr lang="pt-BR" sz="2800" b="1" dirty="0" smtClean="0">
                <a:hlinkClick r:id="rId5"/>
              </a:rPr>
              <a:t>moraes@ufba.br</a:t>
            </a:r>
            <a:endParaRPr lang="pt-BR" sz="2800" b="1" dirty="0" smtClean="0"/>
          </a:p>
          <a:p>
            <a:pPr marL="285750" indent="-285750" algn="ctr"/>
            <a:r>
              <a:rPr lang="pt-BR" sz="2800" b="1" dirty="0" smtClean="0">
                <a:hlinkClick r:id="rId6"/>
              </a:rPr>
              <a:t>borja@ufba.br</a:t>
            </a: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7902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3172DD5-6838-4388-90BA-9C97C772A826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OBJETIVO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F9F40907-75EA-4450-AAE5-E110E51C3179}"/>
              </a:ext>
            </a:extLst>
          </p:cNvPr>
          <p:cNvSpPr txBox="1"/>
          <p:nvPr/>
        </p:nvSpPr>
        <p:spPr>
          <a:xfrm>
            <a:off x="87922" y="2470638"/>
            <a:ext cx="119663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Analisar as ações desenvolvidas ou não para o atendimento da Lei nº 12.305/2010 em quatro capitais brasileiras (Salvador, Fortaleza, Belo Horizonte e Brasília), após cinco anos de instituição da PNRS, por meio da avaliação dos serviços públicos de manejo de resíduos sólidos e limpeza urbana, com destaque para a coleta, destinação e disposição final, referente ao período 2010-2015.</a:t>
            </a:r>
          </a:p>
        </p:txBody>
      </p:sp>
    </p:spTree>
    <p:extLst>
      <p:ext uri="{BB962C8B-B14F-4D97-AF65-F5344CB8AC3E}">
        <p14:creationId xmlns:p14="http://schemas.microsoft.com/office/powerpoint/2010/main" xmlns="" val="7902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49B6C109-4371-4D90-99BA-C439E2412818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METODOLOGIA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AC535938-2C35-4286-A92A-A6F52B468FDE}"/>
              </a:ext>
            </a:extLst>
          </p:cNvPr>
          <p:cNvSpPr txBox="1"/>
          <p:nvPr/>
        </p:nvSpPr>
        <p:spPr>
          <a:xfrm>
            <a:off x="61546" y="2063127"/>
            <a:ext cx="1193995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Inicialmente, realizou-se uma </a:t>
            </a:r>
            <a:r>
              <a:rPr lang="pt-BR" b="1" dirty="0"/>
              <a:t>leitura </a:t>
            </a:r>
            <a:r>
              <a:rPr lang="pt-BR" b="1" dirty="0" smtClean="0"/>
              <a:t>detalhada da </a:t>
            </a:r>
            <a:r>
              <a:rPr lang="pt-BR" b="1" dirty="0"/>
              <a:t>Política Nacional de Resíduos Sólidos (Lei nº 12.305/2010) para observação de seus objetivos, diretrizes e instrumentos que pudessem auxiliar na avaliação da limpeza urbana e manejo de resíduo sólido das quatro capitais selecionadas. O critério utilizado na definição das cidades (Salvador, Fortaleza, Belo Horizonte e Brasília) foi baseado no quantitativo populacional de aproximadamente 3 milhões de habitantes estimado em 2016 pelo Instituto Brasileiro de Geografia e Estatística (IBGE). </a:t>
            </a: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Na sequência, consultou-se a série histórica (2010-2015) da componente resíduos sólidos no site do </a:t>
            </a:r>
            <a:r>
              <a:rPr lang="pt-BR" b="1" dirty="0"/>
              <a:t>Sistema Nacional de Informações sobre Saneamento (SNIS) </a:t>
            </a:r>
            <a:r>
              <a:rPr lang="pt-BR" dirty="0"/>
              <a:t>cuja seleção referiu-se às informações e indicadores acerca da coleta de Resíduos Sólidos Urbanos (RSU), das capitais selecionadas. Além disso, buscou-se dados e informações no site do Observatório da Política Nacional de Resíduos Sólidos que dispõe conteúdos nos âmbitos federal, estadual e municipal relacionados com a Lei nº 12.305/2010.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Também, analisou-se </a:t>
            </a:r>
            <a:r>
              <a:rPr lang="pt-BR" b="1" dirty="0"/>
              <a:t>leis municipais das quatro capitais e o Plano Municipal de Gestão Integrada de Resíduos Sólidos (PMGIRS) de Fortaleza</a:t>
            </a:r>
            <a:r>
              <a:rPr lang="pt-BR" dirty="0"/>
              <a:t>. Vale ressaltar que há poucos trabalhos na literatura voltados para análise da PNRS e dos municípios brasileiros, porém realizou-se uma revisão bibliográfica para compreensão dos resultados encontrados. </a:t>
            </a:r>
          </a:p>
        </p:txBody>
      </p:sp>
    </p:spTree>
    <p:extLst>
      <p:ext uri="{BB962C8B-B14F-4D97-AF65-F5344CB8AC3E}">
        <p14:creationId xmlns:p14="http://schemas.microsoft.com/office/powerpoint/2010/main" xmlns="" val="281117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4A5413E7-F1A9-45F7-910B-618BF4D563FB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8A5CB93F-6151-4931-BAD0-84A7608858B7}"/>
              </a:ext>
            </a:extLst>
          </p:cNvPr>
          <p:cNvSpPr txBox="1"/>
          <p:nvPr/>
        </p:nvSpPr>
        <p:spPr>
          <a:xfrm>
            <a:off x="175846" y="2063127"/>
            <a:ext cx="117641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 smtClean="0"/>
              <a:t>A </a:t>
            </a:r>
            <a:r>
              <a:rPr lang="pt-BR" dirty="0"/>
              <a:t>Política Nacional de Resíduos Sólidos (Lei nº 12.305, promulgada em 2010), estabelece conceitos, princípios, objetivos, diretrizes e instrumentos. Dentre os objetivos, aquele que preconiza a </a:t>
            </a:r>
            <a:r>
              <a:rPr lang="pt-BR" b="1" dirty="0"/>
              <a:t>não geração, redução, reutilização, reciclagem e tratamento dos resíduos sólidos, bem como a disposição final ambientalmente adequada dos rejeitos </a:t>
            </a:r>
            <a:r>
              <a:rPr lang="pt-BR" dirty="0"/>
              <a:t>e os </a:t>
            </a:r>
            <a:r>
              <a:rPr lang="pt-BR" b="1" dirty="0"/>
              <a:t>instrumentos</a:t>
            </a:r>
            <a:r>
              <a:rPr lang="pt-BR" dirty="0"/>
              <a:t>, dentre os quais, determina a elaboração e implementação de </a:t>
            </a:r>
            <a:r>
              <a:rPr lang="pt-BR" b="1" dirty="0"/>
              <a:t>planos de resíduos sólidos (nacional, estadual, microrregional, intermunicipal, municipal e de gerenciamento).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 smtClean="0"/>
              <a:t>Outros objetivos como, em </a:t>
            </a:r>
            <a:r>
              <a:rPr lang="pt-BR" dirty="0"/>
              <a:t>relação a </a:t>
            </a:r>
            <a:r>
              <a:rPr lang="pt-BR" b="1" dirty="0"/>
              <a:t>coleta seletiva</a:t>
            </a:r>
            <a:r>
              <a:rPr lang="pt-BR" dirty="0"/>
              <a:t>, os sistemas de logística reversa e outras ferramentas relacionadas à implementação da responsabilidade compartilhada pelo ciclo de vida dos produtos; o que contempla o </a:t>
            </a:r>
            <a:r>
              <a:rPr lang="pt-BR" b="1" dirty="0"/>
              <a:t>incentivo à criação e ao desenvolvimento de cooperativas ou de outras formas de associação de catadores de materiais reutilizáveis e recicláveis</a:t>
            </a:r>
            <a:r>
              <a:rPr lang="pt-BR" dirty="0"/>
              <a:t>; o que se refere à educação ambiental; o que estabelece a criação do Sistema Nacional de Informações sobre a Gestão dos Resíduos Sólidos (SINIR); e o que contempla o Sistema Nacional de Informações em Saneamento Básico (SINISA), dentre </a:t>
            </a:r>
            <a:r>
              <a:rPr lang="pt-BR" dirty="0" smtClean="0"/>
              <a:t>outros, são também estabelecidos (BRASIL</a:t>
            </a:r>
            <a:r>
              <a:rPr lang="pt-BR" dirty="0"/>
              <a:t>, 2010). 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65809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D625E9EE-DBEE-464F-A7A5-0AC78E05BFA1}"/>
              </a:ext>
            </a:extLst>
          </p:cNvPr>
          <p:cNvSpPr txBox="1"/>
          <p:nvPr/>
        </p:nvSpPr>
        <p:spPr>
          <a:xfrm>
            <a:off x="79131" y="2063127"/>
            <a:ext cx="117992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dirty="0"/>
              <a:t>Apesar de não se ter os sistemas de gestão implementados pelos órgãos governamentais, </a:t>
            </a:r>
            <a:r>
              <a:rPr lang="pt-BR" b="1" dirty="0"/>
              <a:t>pode-se analisar o grau de atendimento pelos municípios brasileiros à Lei nº 12.305/2010, por meio de alguns indicadores e informações disponibilizadas pelo SNIS, Observatório da Política Nacional de Resíduos Sólidos (OPNRS) e alguns documentos institucionais públicos que disponibilizam algum tipo de informação acerca dos resíduos sólidos. </a:t>
            </a:r>
          </a:p>
          <a:p>
            <a:pPr algn="just"/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b="1" dirty="0"/>
              <a:t>É importante destacar que a iniciativa de monitorizar a implementação da PNRS é proveniente do esforço da sociedade civil </a:t>
            </a:r>
            <a:r>
              <a:rPr lang="pt-BR" dirty="0"/>
              <a:t>e mesmo que se encontre no site informações a respeito de diversas temáticas, como: a dos acordos setoriais firmados em âmbito da União; estados que possuem decreto regulamentador; municípios que possuem plano de gestão integrada de resíduos sólidos, dentre outros, não é suficiente para se obter um panorama global do Brasil, representando, mesmo assim, um avanço considerável. Portanto, verifica-se um Poder Público sem instrumentos de gestão e conhecimento da realidade nacional em relação ao atendimento da Lei nº 12.305/2010, após sete anos de sua promulgação, o que indica que sem pressão social, o SINIR e o SINISA, talvez permaneçam apenas para leitura da PNRS.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dirty="0" smtClean="0"/>
              <a:t>Da </a:t>
            </a:r>
            <a:r>
              <a:rPr lang="pt-BR" dirty="0"/>
              <a:t>análise do manejo de resíduos sólidos e limpeza urbana das quatro capitais brasileiras, por meio dos dados do </a:t>
            </a:r>
            <a:r>
              <a:rPr lang="pt-BR" dirty="0" smtClean="0"/>
              <a:t>SNIS, </a:t>
            </a:r>
            <a:r>
              <a:rPr lang="pt-BR" b="1" dirty="0" smtClean="0"/>
              <a:t>vale </a:t>
            </a:r>
            <a:r>
              <a:rPr lang="pt-BR" b="1" dirty="0"/>
              <a:t>ressaltar que apesar de serem insuficientes para informar a situação do município frente à PNRS, por não conter indicadores estabelecidos pela legislação nacional,</a:t>
            </a:r>
            <a:r>
              <a:rPr lang="pt-BR" dirty="0"/>
              <a:t> pode-se interpretar o comportamento dos municípios no período analisado após os cinco primeiros anos da instituição da PNRS.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A9831DC-812E-453A-8F6B-A3322CBBA645}"/>
              </a:ext>
            </a:extLst>
          </p:cNvPr>
          <p:cNvSpPr txBox="1"/>
          <p:nvPr/>
        </p:nvSpPr>
        <p:spPr>
          <a:xfrm>
            <a:off x="52754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752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6D089317-9E48-41FA-B7E6-1983D73E0874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84BDF9C1-ECDD-42E2-964C-D78668E3FCB7}"/>
              </a:ext>
            </a:extLst>
          </p:cNvPr>
          <p:cNvSpPr txBox="1"/>
          <p:nvPr/>
        </p:nvSpPr>
        <p:spPr>
          <a:xfrm>
            <a:off x="79131" y="2180492"/>
            <a:ext cx="11931161" cy="2927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xmlns="" id="{83B826AF-DE72-42E6-ACDF-C1932FCE3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8529549"/>
              </p:ext>
            </p:extLst>
          </p:nvPr>
        </p:nvGraphicFramePr>
        <p:xfrm>
          <a:off x="320918" y="3323493"/>
          <a:ext cx="11623431" cy="29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3591">
                  <a:extLst>
                    <a:ext uri="{9D8B030D-6E8A-4147-A177-3AD203B41FA5}">
                      <a16:colId xmlns:a16="http://schemas.microsoft.com/office/drawing/2014/main" xmlns="" val="3150721592"/>
                    </a:ext>
                  </a:extLst>
                </a:gridCol>
                <a:gridCol w="2324960">
                  <a:extLst>
                    <a:ext uri="{9D8B030D-6E8A-4147-A177-3AD203B41FA5}">
                      <a16:colId xmlns:a16="http://schemas.microsoft.com/office/drawing/2014/main" xmlns="" val="2195634378"/>
                    </a:ext>
                  </a:extLst>
                </a:gridCol>
                <a:gridCol w="2324960">
                  <a:extLst>
                    <a:ext uri="{9D8B030D-6E8A-4147-A177-3AD203B41FA5}">
                      <a16:colId xmlns:a16="http://schemas.microsoft.com/office/drawing/2014/main" xmlns="" val="1904520914"/>
                    </a:ext>
                  </a:extLst>
                </a:gridCol>
                <a:gridCol w="2324960">
                  <a:extLst>
                    <a:ext uri="{9D8B030D-6E8A-4147-A177-3AD203B41FA5}">
                      <a16:colId xmlns:a16="http://schemas.microsoft.com/office/drawing/2014/main" xmlns="" val="1709749181"/>
                    </a:ext>
                  </a:extLst>
                </a:gridCol>
                <a:gridCol w="2324960">
                  <a:extLst>
                    <a:ext uri="{9D8B030D-6E8A-4147-A177-3AD203B41FA5}">
                      <a16:colId xmlns:a16="http://schemas.microsoft.com/office/drawing/2014/main" xmlns="" val="3122016469"/>
                    </a:ext>
                  </a:extLst>
                </a:gridCol>
              </a:tblGrid>
              <a:tr h="246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ANO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BRASÍLIA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SALVADOR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FORTALEZA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BELO HORIZONTE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32163083"/>
                  </a:ext>
                </a:extLst>
              </a:tr>
              <a:tr h="37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2010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98,0 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91,9 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100,0 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95,0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58604564"/>
                  </a:ext>
                </a:extLst>
              </a:tr>
              <a:tr h="37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2011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98,3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92,0 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100,0 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95,0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01318479"/>
                  </a:ext>
                </a:extLst>
              </a:tr>
              <a:tr h="37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2012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98,3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98,0 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100,0 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95,6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75916849"/>
                  </a:ext>
                </a:extLst>
              </a:tr>
              <a:tr h="37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2013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98,7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91,7 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98,0 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96,0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37940381"/>
                  </a:ext>
                </a:extLst>
              </a:tr>
              <a:tr h="37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2014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98,3 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96,7 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98,0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>
                          <a:effectLst/>
                          <a:latin typeface="+mj-lt"/>
                        </a:rPr>
                        <a:t>96,0</a:t>
                      </a:r>
                      <a:endParaRPr lang="pt-BR" sz="2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81722120"/>
                  </a:ext>
                </a:extLst>
              </a:tr>
              <a:tr h="37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2015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99,0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96,7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97,3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000" dirty="0">
                          <a:effectLst/>
                          <a:latin typeface="+mj-lt"/>
                        </a:rPr>
                        <a:t>96,0</a:t>
                      </a:r>
                      <a:endParaRPr lang="pt-BR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2590753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11F3A776-FEB0-47B2-BCAA-C594E26A4A8C}"/>
              </a:ext>
            </a:extLst>
          </p:cNvPr>
          <p:cNvSpPr txBox="1"/>
          <p:nvPr/>
        </p:nvSpPr>
        <p:spPr>
          <a:xfrm>
            <a:off x="346196" y="2277027"/>
            <a:ext cx="11845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Taxa de cobertura do serviço de coleta de Resíduos Domiciliares (RDO) em relação a população total (%)</a:t>
            </a:r>
          </a:p>
          <a:p>
            <a:endParaRPr lang="pt-BR" sz="2400" b="1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A625C8C0-AF1D-480C-9D32-C7C23FBB6D68}"/>
              </a:ext>
            </a:extLst>
          </p:cNvPr>
          <p:cNvSpPr/>
          <p:nvPr/>
        </p:nvSpPr>
        <p:spPr>
          <a:xfrm>
            <a:off x="270658" y="6238116"/>
            <a:ext cx="17764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Fonte: SNIS (2015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).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xmlns="" val="493129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C38E3987-9BDF-4F5B-8BC7-0C6973637DD7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AA1A71C7-FFE4-4F49-801B-C915E65AA191}"/>
              </a:ext>
            </a:extLst>
          </p:cNvPr>
          <p:cNvSpPr txBox="1"/>
          <p:nvPr/>
        </p:nvSpPr>
        <p:spPr>
          <a:xfrm>
            <a:off x="87923" y="1994120"/>
            <a:ext cx="11333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0070C0"/>
                </a:solidFill>
              </a:rPr>
              <a:t>Um dos objetivos da </a:t>
            </a:r>
            <a:r>
              <a:rPr lang="pt-BR" sz="2000" b="1" dirty="0">
                <a:solidFill>
                  <a:srgbClr val="0070C0"/>
                </a:solidFill>
              </a:rPr>
              <a:t>Política Nacional de Resíduos Sólidos, preconiza dentre outros, a continuidade e a universalização da prestação dos serviços públicos de limpeza urbana e manejo de resíduos sólidos.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7419F4B7-6720-405A-BF63-3252B39EC160}"/>
              </a:ext>
            </a:extLst>
          </p:cNvPr>
          <p:cNvSpPr txBox="1"/>
          <p:nvPr/>
        </p:nvSpPr>
        <p:spPr>
          <a:xfrm>
            <a:off x="87923" y="2702006"/>
            <a:ext cx="119927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Os municípios de Brasília, Salvador e Belo Horizonte apresentaram crescimento da cobertura do serviço de coleta, em relação a população total, de 0,7 ponto percentual, 5,2 pontos percentuais e 1,05 ponto percentual, respectivamente, que se manteve constante nos últimos dois anos. A capital Fortaleza apresentou decréscimo de 0,3 pontos percentuais, porém se comparar com as demais cidades ocupa o segundo lugar de maior atendimento à população total.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Brasília tem tido um maior esforço para alcançar a universalização do serviço público de coleta de resíduos domiciliares</a:t>
            </a:r>
            <a:r>
              <a:rPr lang="pt-BR" dirty="0"/>
              <a:t>, alcançando quase a sua universalização, todavia se comparadas as taxas de universalização do serviço durante o período, Salvador se destaca em universalizar o serviço público de coleta domiciliar, embora observações de campo não confirmem esta condição.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Em relação à frequência da prestação dos serviços públicos de coleta de resíduos sólidos, em Salvador e Brasília, a coleta diária acontece mais que a alternada (2 ou 3 vezes por semana); já em Belo Horizonte e Fortaleza, a </a:t>
            </a:r>
            <a:r>
              <a:rPr lang="pt-BR" dirty="0" smtClean="0"/>
              <a:t>coleta </a:t>
            </a:r>
            <a:r>
              <a:rPr lang="pt-BR" dirty="0"/>
              <a:t>ocorre mais de forma alternada que diária, assim de forma diferente das outras duas capitais. Dessa forma, nota-se </a:t>
            </a:r>
            <a:r>
              <a:rPr lang="pt-BR" b="1" dirty="0"/>
              <a:t>uma regularidade e funcionalidade na prestação dos serviços supracitados, o que significa dizer que este objetivo tem sido alcançado </a:t>
            </a:r>
            <a:r>
              <a:rPr lang="pt-BR" b="1" dirty="0">
                <a:solidFill>
                  <a:srgbClr val="00B050"/>
                </a:solidFill>
              </a:rPr>
              <a:t>por todas as capitais analisadas</a:t>
            </a:r>
            <a:r>
              <a:rPr lang="pt-BR" b="1" dirty="0"/>
              <a:t>, mesmo que de formas distintas.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76823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5A0B9896-D6B7-407A-BE95-A2B9985034F9}"/>
              </a:ext>
            </a:extLst>
          </p:cNvPr>
          <p:cNvSpPr txBox="1"/>
          <p:nvPr/>
        </p:nvSpPr>
        <p:spPr>
          <a:xfrm>
            <a:off x="0" y="1478361"/>
            <a:ext cx="416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RESULTADOS</a:t>
            </a:r>
            <a:endParaRPr lang="pt-BR" sz="2800" b="1" dirty="0">
              <a:latin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290E1717-DE66-42F4-92A8-5BC5262019EF}"/>
              </a:ext>
            </a:extLst>
          </p:cNvPr>
          <p:cNvSpPr txBox="1"/>
          <p:nvPr/>
        </p:nvSpPr>
        <p:spPr>
          <a:xfrm>
            <a:off x="96716" y="2001581"/>
            <a:ext cx="118696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A taxa de cobertura do serviço público de coleta seletiva porta-a-porta à população urbana disponibilizada pelo SNIS (2015) possibilitou verificar que os municípios de Brasília, Belo Horizonte, Fortaleza e Salvador apresentaram os percentuais de atendimento (50,0%, 15,0%, 5,7% e 1,1%) em 2015, respectivamente. De acordo com esses dados, apesar do SNIS não possuir indicador que especifique o tipo de coleta predominante, pode-se inferir, por meio da análise dos indicadores referentes à coleta, </a:t>
            </a:r>
            <a:r>
              <a:rPr lang="pt-BR" b="1" dirty="0"/>
              <a:t>que a coleta convencional tem maior cobertura que a coleta seletiva em todas as capitais estudadas.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b="1" dirty="0"/>
              <a:t>É importante observar que apesar da cobertura do serviço público de coleta convencional estar praticamente universalizada em todas as Capitais, a coleta seletiva constitui-se como um dos instrumentos da PNRS a qual deve estar inserida nos Planos de Resíduos Sólidos </a:t>
            </a:r>
            <a:r>
              <a:rPr lang="pt-BR" dirty="0"/>
              <a:t>(estaduais e municipais de gestão integrada) e que também faz parte em um conjunto de ações para implementação da responsabilidade compartilhada pelo ciclo de vida dos produtos. Além disso, a legislação preconiza a universalização da coleta seletiva (BRASIL, 2010; SNIS, 2015). Todavia Gouveia (2012) considera que </a:t>
            </a:r>
            <a:r>
              <a:rPr lang="pt-BR" b="1" dirty="0"/>
              <a:t>a deficiência do serviço público de coleta seletiva no País se deve a existência de catadores trabalhando de forma individual ou em cooperativas</a:t>
            </a:r>
            <a:r>
              <a:rPr lang="pt-BR" dirty="0"/>
              <a:t>. Já para </a:t>
            </a:r>
            <a:r>
              <a:rPr lang="pt-BR" dirty="0" err="1"/>
              <a:t>Fechine</a:t>
            </a:r>
            <a:r>
              <a:rPr lang="pt-BR" dirty="0"/>
              <a:t> (2014 apud BESEN, 2011), </a:t>
            </a:r>
            <a:r>
              <a:rPr lang="pt-BR" b="1" dirty="0"/>
              <a:t>a prevalência da coleta de resíduos sólidos sem separação na fonte geradora, na maioria das cidades brasileiras, dificulta o desenvolvimento da coleta seletiva</a:t>
            </a:r>
            <a:r>
              <a:rPr lang="pt-BR" dirty="0"/>
              <a:t>. Segundo </a:t>
            </a:r>
            <a:r>
              <a:rPr lang="pt-BR" dirty="0" err="1"/>
              <a:t>Fechine</a:t>
            </a:r>
            <a:r>
              <a:rPr lang="pt-BR" dirty="0"/>
              <a:t> (2014), </a:t>
            </a:r>
            <a:r>
              <a:rPr lang="pt-BR" b="1" dirty="0"/>
              <a:t>a coleta seletiva é relativamente recente e vem sendo operada como programa específico, não fazendo parte da rotina das atividades de limpeza urbana e manejo de resíduos sólidos.</a:t>
            </a:r>
          </a:p>
        </p:txBody>
      </p:sp>
    </p:spTree>
    <p:extLst>
      <p:ext uri="{BB962C8B-B14F-4D97-AF65-F5344CB8AC3E}">
        <p14:creationId xmlns:p14="http://schemas.microsoft.com/office/powerpoint/2010/main" xmlns="" val="14703061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3614</Words>
  <Application>Microsoft Office PowerPoint</Application>
  <PresentationFormat>Custom</PresentationFormat>
  <Paragraphs>202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Tema do Office</vt:lpstr>
      <vt:lpstr>A POLÍTICA NACIONAL DE RESÍDUOS SÓLIDOS E A AVALIAÇÃO DO SERVIÇO PÚBLICO DE COLETA DE RESÍDUOS SÓLIDOS URBANOS EM SALVADOR, BRASÍLIA, FORTALEZA E BELO HORIZONTE COM DADOS DO SNIS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Moraes</cp:lastModifiedBy>
  <cp:revision>53</cp:revision>
  <dcterms:created xsi:type="dcterms:W3CDTF">2017-05-30T09:26:55Z</dcterms:created>
  <dcterms:modified xsi:type="dcterms:W3CDTF">2017-06-21T11:03:07Z</dcterms:modified>
</cp:coreProperties>
</file>