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5" r:id="rId4"/>
    <p:sldId id="265" r:id="rId5"/>
    <p:sldId id="276" r:id="rId6"/>
    <p:sldId id="263" r:id="rId7"/>
    <p:sldId id="264" r:id="rId8"/>
    <p:sldId id="277" r:id="rId9"/>
    <p:sldId id="278" r:id="rId10"/>
    <p:sldId id="279" r:id="rId11"/>
    <p:sldId id="280" r:id="rId12"/>
    <p:sldId id="281" r:id="rId13"/>
    <p:sldId id="269" r:id="rId14"/>
    <p:sldId id="283" r:id="rId15"/>
    <p:sldId id="284" r:id="rId16"/>
    <p:sldId id="273" r:id="rId17"/>
    <p:sldId id="274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-96" y="-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76E2D-7C2E-425A-9428-47092242D90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85165465-9505-4B9A-8209-CD54C0272C7C}">
      <dgm:prSet phldrT="[Texto]" custT="1"/>
      <dgm:spPr/>
      <dgm:t>
        <a:bodyPr/>
        <a:lstStyle/>
        <a:p>
          <a:r>
            <a:rPr lang="pt-BR" sz="2400" b="1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NBR ISO 24510:2012</a:t>
          </a:r>
          <a:endParaRPr lang="pt-BR" sz="2400" b="1" dirty="0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072E5F-3B40-4C7E-9F65-0325A68D2F77}" type="parTrans" cxnId="{F2D52A67-F49C-4CF1-8BC8-A2ECC33B122D}">
      <dgm:prSet/>
      <dgm:spPr/>
      <dgm:t>
        <a:bodyPr/>
        <a:lstStyle/>
        <a:p>
          <a:endParaRPr lang="pt-B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92ACD2-8887-4871-87C9-9DB21CA096F0}" type="sibTrans" cxnId="{F2D52A67-F49C-4CF1-8BC8-A2ECC33B122D}">
      <dgm:prSet/>
      <dgm:spPr/>
      <dgm:t>
        <a:bodyPr/>
        <a:lstStyle/>
        <a:p>
          <a:endParaRPr lang="pt-B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A7ED7F-697E-4BA8-BA39-027D28B45BB4}">
      <dgm:prSet phldrT="[Texto]" custT="1"/>
      <dgm:spPr/>
      <dgm:t>
        <a:bodyPr/>
        <a:lstStyle/>
        <a:p>
          <a:r>
            <a:rPr lang="pt-BR" sz="2400" dirty="0" smtClean="0">
              <a:latin typeface="Arial" panose="020B0604020202020204" pitchFamily="34" charset="0"/>
              <a:cs typeface="Arial" panose="020B0604020202020204" pitchFamily="34" charset="0"/>
            </a:rPr>
            <a:t>Serviços</a:t>
          </a:r>
          <a:endParaRPr lang="pt-B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B0672B-D590-4F43-8455-A97C12F4BEC4}" type="parTrans" cxnId="{5851050D-DD0D-431C-BE0C-8B207F0FD59D}">
      <dgm:prSet/>
      <dgm:spPr/>
      <dgm:t>
        <a:bodyPr/>
        <a:lstStyle/>
        <a:p>
          <a:endParaRPr lang="pt-B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6DDEBA-FB4E-4213-BDBA-C5EC9A3C4B5E}" type="sibTrans" cxnId="{5851050D-DD0D-431C-BE0C-8B207F0FD59D}">
      <dgm:prSet/>
      <dgm:spPr/>
      <dgm:t>
        <a:bodyPr/>
        <a:lstStyle/>
        <a:p>
          <a:endParaRPr lang="pt-B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E91D15-6555-4CCE-A61B-AEC0C3C4E6B1}">
      <dgm:prSet phldrT="[Texto]" custT="1"/>
      <dgm:spPr/>
      <dgm:t>
        <a:bodyPr/>
        <a:lstStyle/>
        <a:p>
          <a:r>
            <a:rPr lang="pt-BR" sz="2400" dirty="0" smtClean="0">
              <a:latin typeface="Arial" panose="020B0604020202020204" pitchFamily="34" charset="0"/>
              <a:cs typeface="Arial" panose="020B0604020202020204" pitchFamily="34" charset="0"/>
            </a:rPr>
            <a:t>Necessidades e expectativas dos usuários</a:t>
          </a:r>
          <a:endParaRPr lang="pt-B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54F7E9-A5E3-4F5D-BC41-F74D1E54B7DE}" type="parTrans" cxnId="{70B9F71C-BFAA-4F33-8FA0-18A60EE939B8}">
      <dgm:prSet/>
      <dgm:spPr/>
      <dgm:t>
        <a:bodyPr/>
        <a:lstStyle/>
        <a:p>
          <a:endParaRPr lang="pt-B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714509-A6CA-448D-A27B-D0A8400E595C}" type="sibTrans" cxnId="{70B9F71C-BFAA-4F33-8FA0-18A60EE939B8}">
      <dgm:prSet/>
      <dgm:spPr/>
      <dgm:t>
        <a:bodyPr/>
        <a:lstStyle/>
        <a:p>
          <a:endParaRPr lang="pt-B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7D98D-D67C-4ED1-95FA-9E3314368FBE}" type="pres">
      <dgm:prSet presAssocID="{E6F76E2D-7C2E-425A-9428-47092242D9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76CF143-DEAA-40B8-ABEE-6EF2EBE3C7CF}" type="pres">
      <dgm:prSet presAssocID="{85165465-9505-4B9A-8209-CD54C0272C7C}" presName="linNode" presStyleCnt="0"/>
      <dgm:spPr/>
    </dgm:pt>
    <dgm:pt modelId="{7A7F046A-D692-43DF-A63E-69B6E320539B}" type="pres">
      <dgm:prSet presAssocID="{85165465-9505-4B9A-8209-CD54C0272C7C}" presName="parentText" presStyleLbl="node1" presStyleIdx="0" presStyleCnt="1" custScaleX="83226" custScaleY="3932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C23CC7-4F16-4ED7-B807-B29AE7FA1E7E}" type="pres">
      <dgm:prSet presAssocID="{85165465-9505-4B9A-8209-CD54C0272C7C}" presName="descendantText" presStyleLbl="alignAccFollowNode1" presStyleIdx="0" presStyleCnt="1" custScaleX="85999" custScaleY="349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0B9F71C-BFAA-4F33-8FA0-18A60EE939B8}" srcId="{85165465-9505-4B9A-8209-CD54C0272C7C}" destId="{67E91D15-6555-4CCE-A61B-AEC0C3C4E6B1}" srcOrd="1" destOrd="0" parTransId="{B554F7E9-A5E3-4F5D-BC41-F74D1E54B7DE}" sibTransId="{3C714509-A6CA-448D-A27B-D0A8400E595C}"/>
    <dgm:cxn modelId="{F2D52A67-F49C-4CF1-8BC8-A2ECC33B122D}" srcId="{E6F76E2D-7C2E-425A-9428-47092242D907}" destId="{85165465-9505-4B9A-8209-CD54C0272C7C}" srcOrd="0" destOrd="0" parTransId="{C6072E5F-3B40-4C7E-9F65-0325A68D2F77}" sibTransId="{1B92ACD2-8887-4871-87C9-9DB21CA096F0}"/>
    <dgm:cxn modelId="{962769D0-0DD7-416D-B202-440BAA7AC150}" type="presOf" srcId="{85165465-9505-4B9A-8209-CD54C0272C7C}" destId="{7A7F046A-D692-43DF-A63E-69B6E320539B}" srcOrd="0" destOrd="0" presId="urn:microsoft.com/office/officeart/2005/8/layout/vList5"/>
    <dgm:cxn modelId="{01970803-058F-42E4-82B2-48F8EBA3E176}" type="presOf" srcId="{D8A7ED7F-697E-4BA8-BA39-027D28B45BB4}" destId="{B5C23CC7-4F16-4ED7-B807-B29AE7FA1E7E}" srcOrd="0" destOrd="0" presId="urn:microsoft.com/office/officeart/2005/8/layout/vList5"/>
    <dgm:cxn modelId="{5851050D-DD0D-431C-BE0C-8B207F0FD59D}" srcId="{85165465-9505-4B9A-8209-CD54C0272C7C}" destId="{D8A7ED7F-697E-4BA8-BA39-027D28B45BB4}" srcOrd="0" destOrd="0" parTransId="{D9B0672B-D590-4F43-8455-A97C12F4BEC4}" sibTransId="{EA6DDEBA-FB4E-4213-BDBA-C5EC9A3C4B5E}"/>
    <dgm:cxn modelId="{3FD38D58-24CB-4DCC-8517-F42F7F1998B9}" type="presOf" srcId="{E6F76E2D-7C2E-425A-9428-47092242D907}" destId="{CD47D98D-D67C-4ED1-95FA-9E3314368FBE}" srcOrd="0" destOrd="0" presId="urn:microsoft.com/office/officeart/2005/8/layout/vList5"/>
    <dgm:cxn modelId="{9DD61BD8-DC6D-4443-A6F8-9F6EE81C303C}" type="presOf" srcId="{67E91D15-6555-4CCE-A61B-AEC0C3C4E6B1}" destId="{B5C23CC7-4F16-4ED7-B807-B29AE7FA1E7E}" srcOrd="0" destOrd="1" presId="urn:microsoft.com/office/officeart/2005/8/layout/vList5"/>
    <dgm:cxn modelId="{69663A8B-36A1-499C-8559-0BF763C03A20}" type="presParOf" srcId="{CD47D98D-D67C-4ED1-95FA-9E3314368FBE}" destId="{776CF143-DEAA-40B8-ABEE-6EF2EBE3C7CF}" srcOrd="0" destOrd="0" presId="urn:microsoft.com/office/officeart/2005/8/layout/vList5"/>
    <dgm:cxn modelId="{9A3EDD99-07EA-4C8C-BFB7-7FD9C98BE5D4}" type="presParOf" srcId="{776CF143-DEAA-40B8-ABEE-6EF2EBE3C7CF}" destId="{7A7F046A-D692-43DF-A63E-69B6E320539B}" srcOrd="0" destOrd="0" presId="urn:microsoft.com/office/officeart/2005/8/layout/vList5"/>
    <dgm:cxn modelId="{3F80ACC2-7CC4-41A9-BD47-2572EFB502C2}" type="presParOf" srcId="{776CF143-DEAA-40B8-ABEE-6EF2EBE3C7CF}" destId="{B5C23CC7-4F16-4ED7-B807-B29AE7FA1E7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6A72D-C8E5-405A-A7F8-D7065536B7D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94E8883-186C-4BD7-8DD1-39387BDF5EBA}">
      <dgm:prSet phldrT="[Texto]" custT="1"/>
      <dgm:spPr>
        <a:xfrm>
          <a:off x="2231911" y="2451"/>
          <a:ext cx="1515070" cy="757535"/>
        </a:xfrm>
        <a:prstGeom prst="roundRect">
          <a:avLst/>
        </a:prstGeom>
        <a:solidFill>
          <a:srgbClr val="F79646"/>
        </a:solidFill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r>
            <a:rPr lang="pt-BR" sz="2400" b="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Identificar os componentes do serviço prestado aos usuários</a:t>
          </a:r>
          <a:endParaRPr lang="pt-BR" sz="2400" b="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4874F1F7-90CF-4600-9FF8-C00B815C20C0}" type="parTrans" cxnId="{F6196AD1-23F0-4F08-BF42-F600DD480865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04AF2B-277A-486B-8F6F-15747F0E0B56}" type="sibTrans" cxnId="{F6196AD1-23F0-4F08-BF42-F600DD480865}">
      <dgm:prSet/>
      <dgm:spPr>
        <a:xfrm>
          <a:off x="954858" y="-3070"/>
          <a:ext cx="4069174" cy="4069174"/>
        </a:xfrm>
        <a:prstGeom prst="circularArrow">
          <a:avLst>
            <a:gd name="adj1" fmla="val 5274"/>
            <a:gd name="adj2" fmla="val 312630"/>
            <a:gd name="adj3" fmla="val 14264564"/>
            <a:gd name="adj4" fmla="val 17105730"/>
            <a:gd name="adj5" fmla="val 5477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03B573-84A8-4876-918C-12E5568A3B64}">
      <dgm:prSet phldrT="[Texto]" custT="1"/>
      <dgm:spPr>
        <a:xfrm>
          <a:off x="3840084" y="1023891"/>
          <a:ext cx="1515070" cy="757535"/>
        </a:xfrm>
        <a:prstGeom prst="roundRect">
          <a:avLst/>
        </a:prstGeom>
        <a:solidFill>
          <a:srgbClr val="F79646"/>
        </a:solidFill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r>
            <a:rPr lang="pt-BR" sz="2400" b="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Definir os objetivos para os serviços</a:t>
          </a:r>
          <a:endParaRPr lang="pt-BR" sz="2400" b="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F8E7EBAD-D991-4C58-8005-D1E9D4AA303D}" type="parTrans" cxnId="{D8DA1107-B906-4B0D-B672-19B624EA56C1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FDF214-822F-4402-A4FB-3ADA742BDB06}" type="sibTrans" cxnId="{D8DA1107-B906-4B0D-B672-19B624EA56C1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F32F17-7E52-44BF-9263-CE7C4B9C83AA}">
      <dgm:prSet phldrT="[Texto]" custT="1"/>
      <dgm:spPr>
        <a:xfrm>
          <a:off x="3696073" y="2104004"/>
          <a:ext cx="1749285" cy="930700"/>
        </a:xfrm>
        <a:prstGeom prst="roundRect">
          <a:avLst/>
        </a:prstGeom>
        <a:solidFill>
          <a:srgbClr val="4BACC6"/>
        </a:solidFill>
        <a:ln w="25400" cap="flat" cmpd="sng" algn="ctr">
          <a:solidFill>
            <a:srgbClr val="4BACC6"/>
          </a:solidFill>
          <a:prstDash val="solid"/>
        </a:ln>
        <a:effectLst/>
      </dgm:spPr>
      <dgm:t>
        <a:bodyPr/>
        <a:lstStyle/>
        <a:p>
          <a:r>
            <a:rPr lang="pt-BR" sz="2400" b="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Aplicar diretrizes para satisfazer as necessidades e as expectativas dos usuários</a:t>
          </a:r>
          <a:endParaRPr lang="pt-BR" sz="2400" b="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8C0AB404-E74F-4A58-85A3-6854E7C31CD0}" type="parTrans" cxnId="{C3DBF8D0-5674-4659-8399-9DD085392823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5CFAE7-2E3A-4BB0-90CD-6B2CE70F8408}" type="sibTrans" cxnId="{C3DBF8D0-5674-4659-8399-9DD085392823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7947BA-2304-47DC-84AC-8586D9E23F17}">
      <dgm:prSet phldrT="[Texto]" custT="1"/>
      <dgm:spPr>
        <a:xfrm>
          <a:off x="2231911" y="3304013"/>
          <a:ext cx="1515070" cy="75753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gm:spPr>
      <dgm:t>
        <a:bodyPr/>
        <a:lstStyle/>
        <a:p>
          <a:r>
            <a:rPr lang="pt-BR" sz="2400" b="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Definir os critérios de avaliação</a:t>
          </a:r>
          <a:endParaRPr lang="pt-BR" sz="2400" b="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E740D401-8C78-4A67-B173-A3BB2F7C0B4D}" type="parTrans" cxnId="{C4CDFC22-D548-460F-A4E7-088364C754A8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624736-6E8A-4046-9D0E-E234A8AFDE22}" type="sibTrans" cxnId="{C4CDFC22-D548-460F-A4E7-088364C754A8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CBCBE6-D704-4A9B-9407-60C520A80407}">
      <dgm:prSet phldrT="[Texto]" custT="1"/>
      <dgm:spPr>
        <a:xfrm>
          <a:off x="743746" y="1023889"/>
          <a:ext cx="1515070" cy="757535"/>
        </a:xfrm>
        <a:prstGeom prst="roundRect">
          <a:avLst/>
        </a:prstGeom>
        <a:solidFill>
          <a:srgbClr val="F60000"/>
        </a:solidFill>
        <a:ln w="25400" cap="flat" cmpd="sng" algn="ctr">
          <a:solidFill>
            <a:srgbClr val="F60000"/>
          </a:solidFill>
          <a:prstDash val="solid"/>
        </a:ln>
        <a:effectLst/>
      </dgm:spPr>
      <dgm:t>
        <a:bodyPr/>
        <a:lstStyle/>
        <a:p>
          <a:r>
            <a:rPr lang="pt-BR" sz="2400" b="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Avaliação de desempenho x objetivos</a:t>
          </a:r>
          <a:endParaRPr lang="pt-BR" sz="2400" b="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794DF9ED-17FE-42D6-BB03-C41CC392C4F9}" type="parTrans" cxnId="{17360A63-168F-4AE4-B602-B5F54B9978AB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F655F7-4853-457E-AF03-368922A2B1FB}" type="sibTrans" cxnId="{17360A63-168F-4AE4-B602-B5F54B9978AB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C476E2-7684-41EA-9058-A811252D79D8}">
      <dgm:prSet phldrT="[Texto]" custT="1"/>
      <dgm:spPr>
        <a:xfrm>
          <a:off x="639832" y="2237390"/>
          <a:ext cx="1515070" cy="75753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gm:spPr>
      <dgm:t>
        <a:bodyPr/>
        <a:lstStyle/>
        <a:p>
          <a:r>
            <a:rPr lang="pt-BR" sz="2400" b="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Definir os indicadores de desempenho</a:t>
          </a:r>
          <a:endParaRPr lang="pt-BR" sz="2400" b="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5CF2F15B-EC4D-40EE-B420-829F3817C6FD}" type="parTrans" cxnId="{3F7363F8-5C0D-4E3E-9BBF-8FE28ACFCD5B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825BFD-5CF2-4167-9B57-B506D54C4106}" type="sibTrans" cxnId="{3F7363F8-5C0D-4E3E-9BBF-8FE28ACFCD5B}">
      <dgm:prSet/>
      <dgm:spPr/>
      <dgm:t>
        <a:bodyPr/>
        <a:lstStyle/>
        <a:p>
          <a:endParaRPr lang="pt-BR" sz="1200" b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DD15B9-3855-490B-BBA6-A1B3288B995C}" type="pres">
      <dgm:prSet presAssocID="{BE06A72D-C8E5-405A-A7F8-D7065536B7D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2A04C2B-DDF8-4A51-A8F1-A147C188CEC4}" type="pres">
      <dgm:prSet presAssocID="{BE06A72D-C8E5-405A-A7F8-D7065536B7D1}" presName="cycle" presStyleCnt="0"/>
      <dgm:spPr/>
    </dgm:pt>
    <dgm:pt modelId="{1837EF2C-2C41-405E-9BE3-4D52E5AA8877}" type="pres">
      <dgm:prSet presAssocID="{894E8883-186C-4BD7-8DD1-39387BDF5EBA}" presName="nodeFirstNode" presStyleLbl="node1" presStyleIdx="0" presStyleCnt="6" custScaleX="129503" custScaleY="12468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C93FBA-353C-4D8E-B4A6-DBF8D4B64889}" type="pres">
      <dgm:prSet presAssocID="{0B04AF2B-277A-486B-8F6F-15747F0E0B56}" presName="sibTransFirstNode" presStyleLbl="bgShp" presStyleIdx="0" presStyleCnt="1" custScaleX="119570" custLinFactNeighborX="-5370" custRadScaleRad="55217" custRadScaleInc="-2147483648"/>
      <dgm:spPr/>
      <dgm:t>
        <a:bodyPr/>
        <a:lstStyle/>
        <a:p>
          <a:endParaRPr lang="pt-BR"/>
        </a:p>
      </dgm:t>
    </dgm:pt>
    <dgm:pt modelId="{A933AC2B-2713-4284-8692-C2905F54E3A7}" type="pres">
      <dgm:prSet presAssocID="{8703B573-84A8-4876-918C-12E5568A3B64}" presName="nodeFollowingNodes" presStyleLbl="node1" presStyleIdx="1" presStyleCnt="6" custRadScaleRad="104613" custRadScaleInc="1677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A52D31-EE0E-404D-ABC4-85596DE81A25}" type="pres">
      <dgm:prSet presAssocID="{ABF32F17-7E52-44BF-9263-CE7C4B9C83AA}" presName="nodeFollowingNodes" presStyleLbl="node1" presStyleIdx="2" presStyleCnt="6" custScaleX="181069" custScaleY="122859" custRadScaleRad="111718" custRadScaleInc="-281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AD102E-09BE-4E76-9BDB-ECC1878E205F}" type="pres">
      <dgm:prSet presAssocID="{977947BA-2304-47DC-84AC-8586D9E23F17}" presName="nodeFollowingNodes" presStyleLbl="node1" presStyleIdx="3" presStyleCnt="6" custScaleX="118094" custRadScaleRad="95961" custRadScaleInc="195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F1573D-F596-4533-84AC-4B5E7A2A38BE}" type="pres">
      <dgm:prSet presAssocID="{73C476E2-7684-41EA-9058-A811252D79D8}" presName="nodeFollowingNodes" presStyleLbl="node1" presStyleIdx="4" presStyleCnt="6" custScaleX="99680" custScaleY="120801" custRadScaleRad="146397" custRadScaleInc="2695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B7F51C8-5945-416E-91EB-A92C01565C18}" type="pres">
      <dgm:prSet presAssocID="{C8CBCBE6-D704-4A9B-9407-60C520A80407}" presName="nodeFollowingNodes" presStyleLbl="node1" presStyleIdx="5" presStyleCnt="6" custScaleX="108937" custScaleY="103952" custRadScaleRad="139138" custRadScaleInc="-2395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AB0556A-9C2D-42A8-8BEF-76A3074C49E9}" type="presOf" srcId="{8703B573-84A8-4876-918C-12E5568A3B64}" destId="{A933AC2B-2713-4284-8692-C2905F54E3A7}" srcOrd="0" destOrd="0" presId="urn:microsoft.com/office/officeart/2005/8/layout/cycle3"/>
    <dgm:cxn modelId="{3F7363F8-5C0D-4E3E-9BBF-8FE28ACFCD5B}" srcId="{BE06A72D-C8E5-405A-A7F8-D7065536B7D1}" destId="{73C476E2-7684-41EA-9058-A811252D79D8}" srcOrd="4" destOrd="0" parTransId="{5CF2F15B-EC4D-40EE-B420-829F3817C6FD}" sibTransId="{3B825BFD-5CF2-4167-9B57-B506D54C4106}"/>
    <dgm:cxn modelId="{70BAA132-08E0-46CB-9830-0C11284259B2}" type="presOf" srcId="{977947BA-2304-47DC-84AC-8586D9E23F17}" destId="{6CAD102E-09BE-4E76-9BDB-ECC1878E205F}" srcOrd="0" destOrd="0" presId="urn:microsoft.com/office/officeart/2005/8/layout/cycle3"/>
    <dgm:cxn modelId="{C3DBF8D0-5674-4659-8399-9DD085392823}" srcId="{BE06A72D-C8E5-405A-A7F8-D7065536B7D1}" destId="{ABF32F17-7E52-44BF-9263-CE7C4B9C83AA}" srcOrd="2" destOrd="0" parTransId="{8C0AB404-E74F-4A58-85A3-6854E7C31CD0}" sibTransId="{A25CFAE7-2E3A-4BB0-90CD-6B2CE70F8408}"/>
    <dgm:cxn modelId="{D8DA1107-B906-4B0D-B672-19B624EA56C1}" srcId="{BE06A72D-C8E5-405A-A7F8-D7065536B7D1}" destId="{8703B573-84A8-4876-918C-12E5568A3B64}" srcOrd="1" destOrd="0" parTransId="{F8E7EBAD-D991-4C58-8005-D1E9D4AA303D}" sibTransId="{FCFDF214-822F-4402-A4FB-3ADA742BDB06}"/>
    <dgm:cxn modelId="{F6196AD1-23F0-4F08-BF42-F600DD480865}" srcId="{BE06A72D-C8E5-405A-A7F8-D7065536B7D1}" destId="{894E8883-186C-4BD7-8DD1-39387BDF5EBA}" srcOrd="0" destOrd="0" parTransId="{4874F1F7-90CF-4600-9FF8-C00B815C20C0}" sibTransId="{0B04AF2B-277A-486B-8F6F-15747F0E0B56}"/>
    <dgm:cxn modelId="{17360A63-168F-4AE4-B602-B5F54B9978AB}" srcId="{BE06A72D-C8E5-405A-A7F8-D7065536B7D1}" destId="{C8CBCBE6-D704-4A9B-9407-60C520A80407}" srcOrd="5" destOrd="0" parTransId="{794DF9ED-17FE-42D6-BB03-C41CC392C4F9}" sibTransId="{07F655F7-4853-457E-AF03-368922A2B1FB}"/>
    <dgm:cxn modelId="{23E716C8-78FE-4ED6-87E3-F1769FD2BCDA}" type="presOf" srcId="{BE06A72D-C8E5-405A-A7F8-D7065536B7D1}" destId="{27DD15B9-3855-490B-BBA6-A1B3288B995C}" srcOrd="0" destOrd="0" presId="urn:microsoft.com/office/officeart/2005/8/layout/cycle3"/>
    <dgm:cxn modelId="{4AE26CBD-B412-49FD-8D79-3796F5645CAD}" type="presOf" srcId="{894E8883-186C-4BD7-8DD1-39387BDF5EBA}" destId="{1837EF2C-2C41-405E-9BE3-4D52E5AA8877}" srcOrd="0" destOrd="0" presId="urn:microsoft.com/office/officeart/2005/8/layout/cycle3"/>
    <dgm:cxn modelId="{D0296102-FD64-4BF2-820D-B2AA2AB344CD}" type="presOf" srcId="{ABF32F17-7E52-44BF-9263-CE7C4B9C83AA}" destId="{43A52D31-EE0E-404D-ABC4-85596DE81A25}" srcOrd="0" destOrd="0" presId="urn:microsoft.com/office/officeart/2005/8/layout/cycle3"/>
    <dgm:cxn modelId="{C4CDFC22-D548-460F-A4E7-088364C754A8}" srcId="{BE06A72D-C8E5-405A-A7F8-D7065536B7D1}" destId="{977947BA-2304-47DC-84AC-8586D9E23F17}" srcOrd="3" destOrd="0" parTransId="{E740D401-8C78-4A67-B173-A3BB2F7C0B4D}" sibTransId="{D0624736-6E8A-4046-9D0E-E234A8AFDE22}"/>
    <dgm:cxn modelId="{A75CD0FE-AFB5-44F8-ADAD-D48C9B099938}" type="presOf" srcId="{C8CBCBE6-D704-4A9B-9407-60C520A80407}" destId="{4B7F51C8-5945-416E-91EB-A92C01565C18}" srcOrd="0" destOrd="0" presId="urn:microsoft.com/office/officeart/2005/8/layout/cycle3"/>
    <dgm:cxn modelId="{9AFFF0A6-1300-4466-85A1-6D90BD5A52E3}" type="presOf" srcId="{73C476E2-7684-41EA-9058-A811252D79D8}" destId="{06F1573D-F596-4533-84AC-4B5E7A2A38BE}" srcOrd="0" destOrd="0" presId="urn:microsoft.com/office/officeart/2005/8/layout/cycle3"/>
    <dgm:cxn modelId="{C837FC21-E438-4B75-A080-D03BDA38DD9B}" type="presOf" srcId="{0B04AF2B-277A-486B-8F6F-15747F0E0B56}" destId="{6EC93FBA-353C-4D8E-B4A6-DBF8D4B64889}" srcOrd="0" destOrd="0" presId="urn:microsoft.com/office/officeart/2005/8/layout/cycle3"/>
    <dgm:cxn modelId="{3217E8DA-25C2-4D98-BEFA-C678A2160014}" type="presParOf" srcId="{27DD15B9-3855-490B-BBA6-A1B3288B995C}" destId="{32A04C2B-DDF8-4A51-A8F1-A147C188CEC4}" srcOrd="0" destOrd="0" presId="urn:microsoft.com/office/officeart/2005/8/layout/cycle3"/>
    <dgm:cxn modelId="{CDFE959E-39E1-4629-A1EA-3E40AEF7667A}" type="presParOf" srcId="{32A04C2B-DDF8-4A51-A8F1-A147C188CEC4}" destId="{1837EF2C-2C41-405E-9BE3-4D52E5AA8877}" srcOrd="0" destOrd="0" presId="urn:microsoft.com/office/officeart/2005/8/layout/cycle3"/>
    <dgm:cxn modelId="{E469D340-A9B9-4C6D-BC0E-DE930F03463D}" type="presParOf" srcId="{32A04C2B-DDF8-4A51-A8F1-A147C188CEC4}" destId="{6EC93FBA-353C-4D8E-B4A6-DBF8D4B64889}" srcOrd="1" destOrd="0" presId="urn:microsoft.com/office/officeart/2005/8/layout/cycle3"/>
    <dgm:cxn modelId="{C1D28703-5694-4310-BAFF-D9D4232CDAC0}" type="presParOf" srcId="{32A04C2B-DDF8-4A51-A8F1-A147C188CEC4}" destId="{A933AC2B-2713-4284-8692-C2905F54E3A7}" srcOrd="2" destOrd="0" presId="urn:microsoft.com/office/officeart/2005/8/layout/cycle3"/>
    <dgm:cxn modelId="{36246615-61B5-4652-B994-4A876E399479}" type="presParOf" srcId="{32A04C2B-DDF8-4A51-A8F1-A147C188CEC4}" destId="{43A52D31-EE0E-404D-ABC4-85596DE81A25}" srcOrd="3" destOrd="0" presId="urn:microsoft.com/office/officeart/2005/8/layout/cycle3"/>
    <dgm:cxn modelId="{27FDA787-62E8-49A9-90A4-25D3B2B054E8}" type="presParOf" srcId="{32A04C2B-DDF8-4A51-A8F1-A147C188CEC4}" destId="{6CAD102E-09BE-4E76-9BDB-ECC1878E205F}" srcOrd="4" destOrd="0" presId="urn:microsoft.com/office/officeart/2005/8/layout/cycle3"/>
    <dgm:cxn modelId="{1368B4E2-2323-4247-B7BA-87EB3AE0AEAD}" type="presParOf" srcId="{32A04C2B-DDF8-4A51-A8F1-A147C188CEC4}" destId="{06F1573D-F596-4533-84AC-4B5E7A2A38BE}" srcOrd="5" destOrd="0" presId="urn:microsoft.com/office/officeart/2005/8/layout/cycle3"/>
    <dgm:cxn modelId="{C84BBF7F-65DD-4096-A217-C5500CFB3DB5}" type="presParOf" srcId="{32A04C2B-DDF8-4A51-A8F1-A147C188CEC4}" destId="{4B7F51C8-5945-416E-91EB-A92C01565C18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23CC7-4F16-4ED7-B807-B29AE7FA1E7E}">
      <dsp:nvSpPr>
        <dsp:cNvPr id="0" name=""/>
        <dsp:cNvSpPr/>
      </dsp:nvSpPr>
      <dsp:spPr>
        <a:xfrm rot="5400000">
          <a:off x="5287298" y="-500687"/>
          <a:ext cx="1101105" cy="494472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Serviços</a:t>
          </a:r>
          <a:endParaRPr lang="pt-BR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Necessidades e expectativas dos usuários</a:t>
          </a:r>
          <a:endParaRPr lang="pt-B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365488" y="1474875"/>
        <a:ext cx="4890973" cy="993601"/>
      </dsp:txXfrm>
    </dsp:sp>
    <dsp:sp modelId="{7A7F046A-D692-43DF-A63E-69B6E320539B}">
      <dsp:nvSpPr>
        <dsp:cNvPr id="0" name=""/>
        <dsp:cNvSpPr/>
      </dsp:nvSpPr>
      <dsp:spPr>
        <a:xfrm>
          <a:off x="673766" y="1197031"/>
          <a:ext cx="2691722" cy="15492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NBR ISO 24510:2012</a:t>
          </a:r>
          <a:endParaRPr lang="pt-BR" sz="2400" b="1" kern="1200" dirty="0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9396" y="1272661"/>
        <a:ext cx="2540462" cy="1398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3FBA-353C-4D8E-B4A6-DBF8D4B64889}">
      <dsp:nvSpPr>
        <dsp:cNvPr id="0" name=""/>
        <dsp:cNvSpPr/>
      </dsp:nvSpPr>
      <dsp:spPr>
        <a:xfrm>
          <a:off x="795242" y="-118577"/>
          <a:ext cx="6630079" cy="5544935"/>
        </a:xfrm>
        <a:prstGeom prst="circularArrow">
          <a:avLst>
            <a:gd name="adj1" fmla="val 5274"/>
            <a:gd name="adj2" fmla="val 312630"/>
            <a:gd name="adj3" fmla="val 14264564"/>
            <a:gd name="adj4" fmla="val 17105730"/>
            <a:gd name="adj5" fmla="val 5477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7EF2C-2C41-405E-9BE3-4D52E5AA8877}">
      <dsp:nvSpPr>
        <dsp:cNvPr id="0" name=""/>
        <dsp:cNvSpPr/>
      </dsp:nvSpPr>
      <dsp:spPr>
        <a:xfrm>
          <a:off x="3029314" y="-64519"/>
          <a:ext cx="2757461" cy="1327404"/>
        </a:xfrm>
        <a:prstGeom prst="roundRect">
          <a:avLst/>
        </a:prstGeom>
        <a:solidFill>
          <a:srgbClr val="F79646"/>
        </a:solidFill>
        <a:ln w="25400" cap="flat" cmpd="sng" algn="ctr">
          <a:solidFill>
            <a:srgbClr val="F796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0" kern="120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Identificar os componentes do serviço prestado aos usuários</a:t>
          </a:r>
          <a:endParaRPr lang="pt-BR" sz="2400" b="0" kern="120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3094113" y="280"/>
        <a:ext cx="2627863" cy="1197806"/>
      </dsp:txXfrm>
    </dsp:sp>
    <dsp:sp modelId="{A933AC2B-2713-4284-8692-C2905F54E3A7}">
      <dsp:nvSpPr>
        <dsp:cNvPr id="0" name=""/>
        <dsp:cNvSpPr/>
      </dsp:nvSpPr>
      <dsp:spPr>
        <a:xfrm>
          <a:off x="5534819" y="1458750"/>
          <a:ext cx="2129264" cy="1064632"/>
        </a:xfrm>
        <a:prstGeom prst="roundRect">
          <a:avLst/>
        </a:prstGeom>
        <a:solidFill>
          <a:srgbClr val="F79646"/>
        </a:solidFill>
        <a:ln w="25400" cap="flat" cmpd="sng" algn="ctr">
          <a:solidFill>
            <a:srgbClr val="F796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0" kern="120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Definir os objetivos para os serviços</a:t>
          </a:r>
          <a:endParaRPr lang="pt-BR" sz="2400" b="0" kern="120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5586790" y="1510721"/>
        <a:ext cx="2025322" cy="960690"/>
      </dsp:txXfrm>
    </dsp:sp>
    <dsp:sp modelId="{43A52D31-EE0E-404D-ABC4-85596DE81A25}">
      <dsp:nvSpPr>
        <dsp:cNvPr id="0" name=""/>
        <dsp:cNvSpPr/>
      </dsp:nvSpPr>
      <dsp:spPr>
        <a:xfrm>
          <a:off x="4901705" y="2867246"/>
          <a:ext cx="3855437" cy="1307996"/>
        </a:xfrm>
        <a:prstGeom prst="roundRect">
          <a:avLst/>
        </a:prstGeom>
        <a:solidFill>
          <a:srgbClr val="4BACC6"/>
        </a:solidFill>
        <a:ln w="25400" cap="flat" cmpd="sng" algn="ctr">
          <a:solidFill>
            <a:srgbClr val="4BACC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0" kern="120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Aplicar diretrizes para satisfazer as necessidades e as expectativas dos usuários</a:t>
          </a:r>
          <a:endParaRPr lang="pt-BR" sz="2400" b="0" kern="120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4965556" y="2931097"/>
        <a:ext cx="3727735" cy="1180294"/>
      </dsp:txXfrm>
    </dsp:sp>
    <dsp:sp modelId="{6CAD102E-09BE-4E76-9BDB-ECC1878E205F}">
      <dsp:nvSpPr>
        <dsp:cNvPr id="0" name=""/>
        <dsp:cNvSpPr/>
      </dsp:nvSpPr>
      <dsp:spPr>
        <a:xfrm>
          <a:off x="2773066" y="4441641"/>
          <a:ext cx="2514533" cy="1064632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0" kern="120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Definir os critérios de avaliação</a:t>
          </a:r>
          <a:endParaRPr lang="pt-BR" sz="2400" b="0" kern="120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2825037" y="4493612"/>
        <a:ext cx="2410591" cy="960690"/>
      </dsp:txXfrm>
    </dsp:sp>
    <dsp:sp modelId="{06F1573D-F596-4533-84AC-4B5E7A2A38BE}">
      <dsp:nvSpPr>
        <dsp:cNvPr id="0" name=""/>
        <dsp:cNvSpPr/>
      </dsp:nvSpPr>
      <dsp:spPr>
        <a:xfrm>
          <a:off x="183425" y="3120912"/>
          <a:ext cx="2122450" cy="128608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0" kern="120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Definir os indicadores de desempenho</a:t>
          </a:r>
          <a:endParaRPr lang="pt-BR" sz="2400" b="0" kern="120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246207" y="3183694"/>
        <a:ext cx="1996886" cy="1160522"/>
      </dsp:txXfrm>
    </dsp:sp>
    <dsp:sp modelId="{4B7F51C8-5945-416E-91EB-A92C01565C18}">
      <dsp:nvSpPr>
        <dsp:cNvPr id="0" name=""/>
        <dsp:cNvSpPr/>
      </dsp:nvSpPr>
      <dsp:spPr>
        <a:xfrm>
          <a:off x="266239" y="1344740"/>
          <a:ext cx="2319556" cy="1106706"/>
        </a:xfrm>
        <a:prstGeom prst="roundRect">
          <a:avLst/>
        </a:prstGeom>
        <a:solidFill>
          <a:srgbClr val="F60000"/>
        </a:solidFill>
        <a:ln w="25400" cap="flat" cmpd="sng" algn="ctr">
          <a:solidFill>
            <a:srgbClr val="F6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0" kern="1200" dirty="0" smtClean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rPr>
            <a:t>Avaliação de desempenho x objetivos</a:t>
          </a:r>
          <a:endParaRPr lang="pt-BR" sz="2400" b="0" kern="1200" dirty="0">
            <a:solidFill>
              <a:sysClr val="windowText" lastClr="000000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320264" y="1398765"/>
        <a:ext cx="2211506" cy="998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7368E-97C2-4C28-837F-024D3AFC7967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70F5E-BF4A-49D8-A9DF-59E23A4BA6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361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pt-BR" smtClean="0"/>
              <a:t>‹#›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701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pt-BR" smtClean="0"/>
              <a:t>‹#›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701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113183" y="1749286"/>
            <a:ext cx="10595113" cy="31407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4000" b="1" dirty="0"/>
              <a:t>PROPOSTA DE INSTRUMENTO PARA AVALIAÇÃO DA SATISFAÇÃO DOS USUÁRIOS EM RELAÇÃO À PRESTAÇÃO DOS SERVIÇOS DE ÁGUA POTÁVEL E ESGOTO, CONFORME DIRETRIZES DA NBR ISO 24510:2012</a:t>
            </a: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6082747" y="5364892"/>
            <a:ext cx="5813917" cy="1115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Autoras:</a:t>
            </a:r>
            <a:r>
              <a:rPr lang="pt-BR" dirty="0" smtClean="0"/>
              <a:t> Gabriela da Cruz Evangelista</a:t>
            </a:r>
          </a:p>
          <a:p>
            <a:pPr marL="0" indent="0">
              <a:buNone/>
            </a:pPr>
            <a:r>
              <a:rPr lang="pt-BR" dirty="0" smtClean="0"/>
              <a:t>	      Cali Laguna Achon</a:t>
            </a:r>
            <a:r>
              <a:rPr lang="pt-BR" dirty="0" smtClean="0"/>
              <a:t>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690" y="1291590"/>
            <a:ext cx="12233690" cy="556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73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55982" y="2465938"/>
            <a:ext cx="5347253" cy="65494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b="1" dirty="0" smtClean="0"/>
              <a:t>Consulta a especialista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endParaRPr lang="pt-BR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4876" y="141135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929814"/>
              </p:ext>
            </p:extLst>
          </p:nvPr>
        </p:nvGraphicFramePr>
        <p:xfrm>
          <a:off x="258418" y="3188628"/>
          <a:ext cx="7951304" cy="334591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584173"/>
                <a:gridCol w="2286000"/>
                <a:gridCol w="3081131"/>
              </a:tblGrid>
              <a:tr h="55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Especialista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A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B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Sexo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Feminino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Masculino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67 anos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33 anos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6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Nível de instrução / área de formação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Superior / Engenharia Civil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Doutorado / Hidráulica e saneamento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3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Ocupação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Engenheira / Diretora técnica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Professor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408504" y="2484053"/>
            <a:ext cx="3419061" cy="4373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pt-BR" sz="2600" dirty="0" smtClean="0"/>
              <a:t>Média de relevância dado ao questionário:</a:t>
            </a:r>
          </a:p>
          <a:p>
            <a:pPr marL="1428750" lvl="2" indent="-514350" algn="just">
              <a:lnSpc>
                <a:spcPct val="100000"/>
              </a:lnSpc>
              <a:buFont typeface="+mj-lt"/>
              <a:buAutoNum type="alphaUcPeriod"/>
            </a:pPr>
            <a:r>
              <a:rPr lang="pt-BR" sz="2600" dirty="0" smtClean="0"/>
              <a:t>2,43</a:t>
            </a:r>
          </a:p>
          <a:p>
            <a:pPr marL="1428750" lvl="2" indent="-514350" algn="just">
              <a:lnSpc>
                <a:spcPct val="100000"/>
              </a:lnSpc>
              <a:buFont typeface="+mj-lt"/>
              <a:buAutoNum type="alphaUcPeriod"/>
            </a:pPr>
            <a:r>
              <a:rPr lang="pt-BR" sz="2600" dirty="0" smtClean="0"/>
              <a:t>2,46</a:t>
            </a:r>
          </a:p>
          <a:p>
            <a:pPr marL="1428750" lvl="2" indent="-514350" algn="just">
              <a:lnSpc>
                <a:spcPct val="100000"/>
              </a:lnSpc>
              <a:buFont typeface="+mj-lt"/>
              <a:buAutoNum type="alphaUcPeriod"/>
            </a:pPr>
            <a:endParaRPr lang="pt-BR" sz="2600" dirty="0"/>
          </a:p>
          <a:p>
            <a:pPr algn="just">
              <a:lnSpc>
                <a:spcPct val="100000"/>
              </a:lnSpc>
            </a:pPr>
            <a:r>
              <a:rPr lang="pt-BR" sz="2600" dirty="0" smtClean="0"/>
              <a:t>Apenas 3 das 40 questões obtiveram nota média inferior a 2.</a:t>
            </a:r>
            <a:endParaRPr lang="pt-BR" sz="2600" dirty="0" smtClean="0"/>
          </a:p>
        </p:txBody>
      </p:sp>
    </p:spTree>
    <p:extLst>
      <p:ext uri="{BB962C8B-B14F-4D97-AF65-F5344CB8AC3E}">
        <p14:creationId xmlns:p14="http://schemas.microsoft.com/office/powerpoint/2010/main" val="205339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55982" y="2644844"/>
            <a:ext cx="10654747" cy="439206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b="1" dirty="0" smtClean="0"/>
              <a:t>Consulta a especialista</a:t>
            </a:r>
            <a:r>
              <a:rPr lang="pt-BR" dirty="0" smtClean="0"/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2600" dirty="0"/>
          </a:p>
          <a:p>
            <a:pPr algn="just">
              <a:lnSpc>
                <a:spcPct val="150000"/>
              </a:lnSpc>
            </a:pPr>
            <a:r>
              <a:rPr lang="pt-BR" sz="2600" dirty="0" smtClean="0"/>
              <a:t>Observações feitas:</a:t>
            </a:r>
          </a:p>
          <a:p>
            <a:pPr lvl="3">
              <a:lnSpc>
                <a:spcPct val="100000"/>
              </a:lnSpc>
            </a:pPr>
            <a:r>
              <a:rPr lang="pt-BR" sz="2600" dirty="0" smtClean="0"/>
              <a:t>Identificar bairro do respondente;</a:t>
            </a:r>
          </a:p>
          <a:p>
            <a:pPr lvl="3">
              <a:lnSpc>
                <a:spcPct val="100000"/>
              </a:lnSpc>
            </a:pPr>
            <a:r>
              <a:rPr lang="pt-BR" sz="2600" dirty="0" smtClean="0"/>
              <a:t>Sugestão de incluir questão sobre retorno de esgoto em residência;</a:t>
            </a:r>
          </a:p>
          <a:p>
            <a:pPr lvl="3">
              <a:lnSpc>
                <a:spcPct val="100000"/>
              </a:lnSpc>
            </a:pPr>
            <a:r>
              <a:rPr lang="pt-BR" sz="2600" dirty="0" smtClean="0"/>
              <a:t>Necessidade de reescrita de algumas questões.</a:t>
            </a:r>
          </a:p>
          <a:p>
            <a:pPr lvl="3">
              <a:lnSpc>
                <a:spcPct val="100000"/>
              </a:lnSpc>
            </a:pPr>
            <a:endParaRPr lang="pt-BR" sz="2600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4876" y="141135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282574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4294967295"/>
          </p:nvPr>
        </p:nvSpPr>
        <p:spPr>
          <a:xfrm>
            <a:off x="0" y="2409437"/>
            <a:ext cx="6917635" cy="4448564"/>
          </a:xfrm>
        </p:spPr>
        <p:txBody>
          <a:bodyPr>
            <a:noAutofit/>
          </a:bodyPr>
          <a:lstStyle/>
          <a:p>
            <a:pPr lvl="0" algn="just"/>
            <a:r>
              <a:rPr lang="pt-BR" sz="2600" dirty="0" smtClean="0"/>
              <a:t>14 abordagens e 10 respostas – 71,4</a:t>
            </a:r>
            <a:r>
              <a:rPr lang="pt-BR" sz="2600" dirty="0" smtClean="0"/>
              <a:t>%;</a:t>
            </a:r>
          </a:p>
          <a:p>
            <a:pPr lvl="0" algn="just"/>
            <a:r>
              <a:rPr lang="pt-BR" sz="2600" dirty="0" smtClean="0"/>
              <a:t>Observações feitas:</a:t>
            </a:r>
            <a:endParaRPr lang="pt-BR" sz="2600" dirty="0" smtClean="0"/>
          </a:p>
          <a:p>
            <a:pPr lvl="1" algn="just"/>
            <a:r>
              <a:rPr lang="pt-BR" sz="2600" dirty="0" smtClean="0"/>
              <a:t>Adição </a:t>
            </a:r>
            <a:r>
              <a:rPr lang="pt-BR" sz="2600" dirty="0"/>
              <a:t>do bairro em que reside no bloco “Perfil do entrevistado</a:t>
            </a:r>
            <a:r>
              <a:rPr lang="pt-BR" sz="2600" dirty="0" smtClean="0"/>
              <a:t>”;</a:t>
            </a:r>
          </a:p>
          <a:p>
            <a:pPr lvl="1" algn="just"/>
            <a:r>
              <a:rPr lang="pt-BR" sz="2600" dirty="0" smtClean="0"/>
              <a:t>Necessidade de reescrita de algumas questões;</a:t>
            </a:r>
            <a:endParaRPr lang="pt-BR" sz="2600" dirty="0" smtClean="0"/>
          </a:p>
          <a:p>
            <a:pPr lvl="1" algn="just"/>
            <a:r>
              <a:rPr lang="pt-BR" sz="2600" dirty="0" smtClean="0"/>
              <a:t>Necessidade </a:t>
            </a:r>
            <a:r>
              <a:rPr lang="pt-BR" sz="2600" dirty="0" smtClean="0"/>
              <a:t>de tornar algumas questões dependentes da resposta afirmativa de outras</a:t>
            </a:r>
            <a:r>
              <a:rPr lang="pt-BR" sz="2600" dirty="0" smtClean="0"/>
              <a:t>.</a:t>
            </a:r>
          </a:p>
          <a:p>
            <a:pPr lvl="1" algn="just"/>
            <a:r>
              <a:rPr lang="pt-BR" sz="2600" dirty="0" smtClean="0"/>
              <a:t>Questionário abrangente, interessante e relevante.</a:t>
            </a:r>
            <a:endParaRPr lang="pt-BR" sz="26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64533"/>
              </p:ext>
            </p:extLst>
          </p:nvPr>
        </p:nvGraphicFramePr>
        <p:xfrm>
          <a:off x="7176053" y="1344864"/>
          <a:ext cx="4909931" cy="541445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126974"/>
                <a:gridCol w="2782957"/>
              </a:tblGrid>
              <a:tr h="476718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Respondente</a:t>
                      </a:r>
                      <a:endParaRPr lang="pt-B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Tempo gasto (min)</a:t>
                      </a:r>
                      <a:endParaRPr lang="pt-B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effectLst/>
                        </a:rPr>
                        <a:t>9,14</a:t>
                      </a:r>
                      <a:endParaRPr lang="pt-BR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5,09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4,78</a:t>
                      </a: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4,91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5,23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6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7,05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7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6,48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7,01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5,45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4,97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374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MÉDIA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6,01</a:t>
                      </a:r>
                      <a:endParaRPr lang="pt-BR" sz="2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41913"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DESVIO PADRÃO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596337" y="107342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  <p:sp>
        <p:nvSpPr>
          <p:cNvPr id="7" name="Retângulo 6"/>
          <p:cNvSpPr/>
          <p:nvPr/>
        </p:nvSpPr>
        <p:spPr>
          <a:xfrm>
            <a:off x="596337" y="1886216"/>
            <a:ext cx="3970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2800" b="1" dirty="0"/>
              <a:t>Pré-teste do questionário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2795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596337" y="107342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  <p:sp>
        <p:nvSpPr>
          <p:cNvPr id="7" name="Retângulo 6"/>
          <p:cNvSpPr/>
          <p:nvPr/>
        </p:nvSpPr>
        <p:spPr>
          <a:xfrm>
            <a:off x="596337" y="2137400"/>
            <a:ext cx="3970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2800" b="1" dirty="0"/>
              <a:t>Pré-teste do questionário</a:t>
            </a:r>
            <a:endParaRPr lang="pt-BR" sz="28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504552"/>
              </p:ext>
            </p:extLst>
          </p:nvPr>
        </p:nvGraphicFramePr>
        <p:xfrm>
          <a:off x="238540" y="3002080"/>
          <a:ext cx="11668539" cy="324148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953760"/>
                <a:gridCol w="9714779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Respondentes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Questão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9/10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Não foram </a:t>
                      </a:r>
                      <a:r>
                        <a:rPr lang="pt-BR" sz="2400" dirty="0" smtClean="0">
                          <a:effectLst/>
                        </a:rPr>
                        <a:t>avisados </a:t>
                      </a:r>
                      <a:r>
                        <a:rPr lang="pt-BR" sz="2400" dirty="0">
                          <a:effectLst/>
                        </a:rPr>
                        <a:t>com antecedência da falta de água por motivo que não fosse a falta de pagamento.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8/10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Insatisfeitos </a:t>
                      </a:r>
                      <a:r>
                        <a:rPr lang="pt-BR" sz="2400" dirty="0">
                          <a:effectLst/>
                        </a:rPr>
                        <a:t>com as obras em vias públicas relacionadas aos serviços de água e esgoto, considerando o tempo do serviço, a qualidade, a sinalização de alerta, o serviço tapa-buraco e o transtorno causado.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7/10</a:t>
                      </a:r>
                      <a:endParaRPr lang="pt-B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Consideram conhecer pouco a concessionária dos serviços de água e esgoto.</a:t>
                      </a:r>
                      <a:endParaRPr lang="pt-B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FF0000"/>
                          </a:solidFill>
                          <a:effectLst/>
                        </a:rPr>
                        <a:t>7/10</a:t>
                      </a:r>
                      <a:endParaRPr lang="pt-BR" sz="3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FF0000"/>
                          </a:solidFill>
                          <a:effectLst/>
                        </a:rPr>
                        <a:t>Não diriam que a concessionária se preocupa com o meio ambiente.</a:t>
                      </a:r>
                      <a:endParaRPr lang="pt-BR" sz="3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77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9043"/>
            <a:ext cx="12192000" cy="506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8163" y="93108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 – </a:t>
            </a:r>
            <a:r>
              <a:rPr lang="pt-BR" sz="2800" b="1" dirty="0" smtClean="0"/>
              <a:t>Versão final do questionário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66876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590780"/>
            <a:ext cx="11966713" cy="5267220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Apesar da NBR ISO 24510:2012 </a:t>
            </a:r>
            <a:r>
              <a:rPr lang="pt-BR" dirty="0" smtClean="0"/>
              <a:t>recomendar que a avaliação envolva de fato os usuários, os critérios e ID propostos pela norma requerem dados da prestadora;</a:t>
            </a:r>
          </a:p>
          <a:p>
            <a:pPr algn="just"/>
            <a:r>
              <a:rPr lang="pt-BR" dirty="0" smtClean="0"/>
              <a:t>Proposta de questionário de satisfação:</a:t>
            </a:r>
          </a:p>
          <a:p>
            <a:pPr lvl="5" algn="just"/>
            <a:r>
              <a:rPr lang="pt-BR" sz="2400" dirty="0" smtClean="0"/>
              <a:t>Efetiva e direta a participação do usuário;</a:t>
            </a:r>
          </a:p>
          <a:p>
            <a:pPr lvl="5" algn="just"/>
            <a:r>
              <a:rPr lang="pt-BR" sz="2400" dirty="0" smtClean="0"/>
              <a:t>Abrange a maioria das diretrizes sugeridas pela norma, adaptadas para a aplicação ao usuário.</a:t>
            </a:r>
          </a:p>
          <a:p>
            <a:pPr algn="just"/>
            <a:r>
              <a:rPr lang="pt-BR" dirty="0" smtClean="0"/>
              <a:t>Possibilidade de distinguir as principais e mais urgentes necessidades dos usuários, podendo direcionar a gestão dos serviços;</a:t>
            </a:r>
            <a:endParaRPr lang="pt-BR" dirty="0" smtClean="0"/>
          </a:p>
          <a:p>
            <a:pPr algn="just"/>
            <a:r>
              <a:rPr lang="pt-BR" dirty="0" smtClean="0"/>
              <a:t>Embasamento para futuros estudos e elaboração de questionários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Associação a ID;</a:t>
            </a:r>
            <a:endParaRPr lang="pt-BR" dirty="0" smtClean="0"/>
          </a:p>
          <a:p>
            <a:pPr algn="just"/>
            <a:r>
              <a:rPr lang="pt-BR" dirty="0" smtClean="0"/>
              <a:t>Aplicação do questionário em pesquisas de satisfação dos usuários dos serviços de água potável e esgoto.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1393" y="475007"/>
            <a:ext cx="2683566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CONCLUSÃO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51597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470991" y="2706893"/>
            <a:ext cx="9601200" cy="1622425"/>
          </a:xfrm>
        </p:spPr>
        <p:txBody>
          <a:bodyPr/>
          <a:lstStyle/>
          <a:p>
            <a:pPr algn="ctr"/>
            <a:r>
              <a:rPr lang="pt-BR" b="1" dirty="0" smtClean="0"/>
              <a:t>OBRIGADA!</a:t>
            </a:r>
            <a:endParaRPr lang="pt-BR" b="1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438399" y="4727850"/>
            <a:ext cx="9601200" cy="162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pt-BR" sz="3600" dirty="0" smtClean="0"/>
              <a:t>Gabriela da Cruz Evangelista</a:t>
            </a:r>
          </a:p>
          <a:p>
            <a:pPr algn="r">
              <a:lnSpc>
                <a:spcPct val="150000"/>
              </a:lnSpc>
            </a:pPr>
            <a:r>
              <a:rPr lang="pt-BR" sz="3600" dirty="0" smtClean="0"/>
              <a:t>E-mail: gabrielacruz_@hotmail.com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5180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4876" y="1411356"/>
            <a:ext cx="9509125" cy="1233488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INTRODUÇÃO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34876" y="2763078"/>
            <a:ext cx="10475854" cy="40949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3200" dirty="0" smtClean="0"/>
              <a:t>Saneamento básico: setor muito carente e deficitário.</a:t>
            </a:r>
          </a:p>
          <a:p>
            <a:pPr algn="just">
              <a:lnSpc>
                <a:spcPct val="150000"/>
              </a:lnSpc>
            </a:pPr>
            <a:r>
              <a:rPr lang="pt-BR" sz="3200" dirty="0" smtClean="0"/>
              <a:t>Necessidade de promover a gestão de qualidade.</a:t>
            </a:r>
          </a:p>
          <a:p>
            <a:pPr algn="just">
              <a:lnSpc>
                <a:spcPct val="150000"/>
              </a:lnSpc>
            </a:pPr>
            <a:r>
              <a:rPr lang="pt-BR" sz="3200" dirty="0" smtClean="0"/>
              <a:t>Lei 11.445/2007:  agência reguladora.</a:t>
            </a:r>
          </a:p>
          <a:p>
            <a:pPr algn="just">
              <a:lnSpc>
                <a:spcPct val="150000"/>
              </a:lnSpc>
            </a:pPr>
            <a:r>
              <a:rPr lang="pt-BR" sz="3200" dirty="0" smtClean="0"/>
              <a:t>Regulação do setor no </a:t>
            </a:r>
            <a:r>
              <a:rPr lang="pt-BR" sz="3200" dirty="0" smtClean="0"/>
              <a:t>Brasil (ABAR, 2015): </a:t>
            </a:r>
            <a:endParaRPr lang="pt-BR" sz="3200" dirty="0" smtClean="0"/>
          </a:p>
          <a:p>
            <a:pPr lvl="4" algn="just">
              <a:lnSpc>
                <a:spcPct val="150000"/>
              </a:lnSpc>
            </a:pPr>
            <a:r>
              <a:rPr lang="pt-BR" sz="3200" dirty="0" smtClean="0"/>
              <a:t>50,7% dos municípios não possuem.</a:t>
            </a:r>
          </a:p>
        </p:txBody>
      </p:sp>
    </p:spTree>
    <p:extLst>
      <p:ext uri="{BB962C8B-B14F-4D97-AF65-F5344CB8AC3E}">
        <p14:creationId xmlns:p14="http://schemas.microsoft.com/office/powerpoint/2010/main" val="120449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4876" y="1411356"/>
            <a:ext cx="9509125" cy="1233488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OBJETIVO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34876" y="2763078"/>
            <a:ext cx="10177681" cy="40949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dirty="0" smtClean="0"/>
              <a:t>Propor instrumento de avaliação da prestação de serviços de água potável e esgoto na visão do usuário, conforme NBR ISO 24510:2012.</a:t>
            </a: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380510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Vários documentos 3"/>
          <p:cNvSpPr/>
          <p:nvPr/>
        </p:nvSpPr>
        <p:spPr>
          <a:xfrm>
            <a:off x="0" y="3328416"/>
            <a:ext cx="1771650" cy="129273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REVISÃO BIBLIOGRÁFICA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6" name="Fluxograma: Documento 5"/>
          <p:cNvSpPr/>
          <p:nvPr/>
        </p:nvSpPr>
        <p:spPr>
          <a:xfrm>
            <a:off x="2581275" y="3374754"/>
            <a:ext cx="1733550" cy="1070991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PROPOSTA DE QUESTIONÁRIO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Fluxograma: Dados 7"/>
          <p:cNvSpPr/>
          <p:nvPr/>
        </p:nvSpPr>
        <p:spPr>
          <a:xfrm>
            <a:off x="5011381" y="2233042"/>
            <a:ext cx="2427641" cy="109537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CONSULTA A ESPECIALISTAS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9" name="Fluxograma: Processo 8"/>
          <p:cNvSpPr/>
          <p:nvPr/>
        </p:nvSpPr>
        <p:spPr>
          <a:xfrm>
            <a:off x="8101013" y="3457574"/>
            <a:ext cx="1662112" cy="88372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ORGANIZAÇÃO E ANÁLISE DOS DADOS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0" name="Fluxograma: Documento 9"/>
          <p:cNvSpPr/>
          <p:nvPr/>
        </p:nvSpPr>
        <p:spPr>
          <a:xfrm>
            <a:off x="10604751" y="3445860"/>
            <a:ext cx="1539624" cy="928781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VERSÃO FINAL DO QUESTIONÁRIO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1853946" y="3705606"/>
            <a:ext cx="670179" cy="242696"/>
          </a:xfrm>
          <a:prstGeom prst="rightArrow">
            <a:avLst>
              <a:gd name="adj1" fmla="val 50000"/>
              <a:gd name="adj2" fmla="val 74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>
            <a:off x="4398835" y="3705606"/>
            <a:ext cx="670179" cy="242696"/>
          </a:xfrm>
          <a:prstGeom prst="rightArrow">
            <a:avLst>
              <a:gd name="adj1" fmla="val 50000"/>
              <a:gd name="adj2" fmla="val 74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7162798" y="3744468"/>
            <a:ext cx="670179" cy="242696"/>
          </a:xfrm>
          <a:prstGeom prst="rightArrow">
            <a:avLst>
              <a:gd name="adj1" fmla="val 50000"/>
              <a:gd name="adj2" fmla="val 74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a direita 14"/>
          <p:cNvSpPr/>
          <p:nvPr/>
        </p:nvSpPr>
        <p:spPr>
          <a:xfrm>
            <a:off x="9867898" y="3752659"/>
            <a:ext cx="670179" cy="242696"/>
          </a:xfrm>
          <a:prstGeom prst="rightArrow">
            <a:avLst>
              <a:gd name="adj1" fmla="val 50000"/>
              <a:gd name="adj2" fmla="val 74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Dados 15"/>
          <p:cNvSpPr/>
          <p:nvPr/>
        </p:nvSpPr>
        <p:spPr>
          <a:xfrm>
            <a:off x="4921752" y="4227005"/>
            <a:ext cx="2517269" cy="109537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PRÉ-TESTE DO QUESTIONÁRIO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834876" y="141135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mtClean="0"/>
              <a:t>MÉTODO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34967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34876" y="1411356"/>
            <a:ext cx="9509125" cy="1233488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795119" y="2504661"/>
            <a:ext cx="10177681" cy="40949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b="1" dirty="0"/>
              <a:t>NBR ISO </a:t>
            </a:r>
            <a:r>
              <a:rPr lang="pt-BR" sz="3200" b="1" dirty="0" smtClean="0"/>
              <a:t>24510:2012 </a:t>
            </a:r>
            <a:r>
              <a:rPr lang="pt-BR" sz="3200" dirty="0"/>
              <a:t>“Atividades relacionadas aos serviços de água potável e de esgoto – Diretrizes para a avaliação e para a melhoria dos serviços prestados aos usuários”.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88366639"/>
              </p:ext>
            </p:extLst>
          </p:nvPr>
        </p:nvGraphicFramePr>
        <p:xfrm>
          <a:off x="1515220" y="3648157"/>
          <a:ext cx="8983980" cy="394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5723306" y="6488668"/>
            <a:ext cx="4028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Fonte: Adaptado de NBR ISO 24510:2012</a:t>
            </a:r>
          </a:p>
        </p:txBody>
      </p:sp>
    </p:spTree>
    <p:extLst>
      <p:ext uri="{BB962C8B-B14F-4D97-AF65-F5344CB8AC3E}">
        <p14:creationId xmlns:p14="http://schemas.microsoft.com/office/powerpoint/2010/main" val="212931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987331" y="6389370"/>
            <a:ext cx="4028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Fonte: Adaptado de NBR ISO 24510:2012</a:t>
            </a:r>
          </a:p>
        </p:txBody>
      </p: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218119211"/>
              </p:ext>
            </p:extLst>
          </p:nvPr>
        </p:nvGraphicFramePr>
        <p:xfrm>
          <a:off x="417442" y="1292087"/>
          <a:ext cx="9584030" cy="556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1" name="Grupo 20"/>
          <p:cNvGrpSpPr/>
          <p:nvPr/>
        </p:nvGrpSpPr>
        <p:grpSpPr>
          <a:xfrm>
            <a:off x="8846391" y="1947019"/>
            <a:ext cx="2186044" cy="1392529"/>
            <a:chOff x="6948264" y="4725145"/>
            <a:chExt cx="1208715" cy="721915"/>
          </a:xfrm>
        </p:grpSpPr>
        <p:grpSp>
          <p:nvGrpSpPr>
            <p:cNvPr id="22" name="Grupo 21"/>
            <p:cNvGrpSpPr/>
            <p:nvPr/>
          </p:nvGrpSpPr>
          <p:grpSpPr>
            <a:xfrm>
              <a:off x="6948264" y="4725145"/>
              <a:ext cx="838431" cy="256735"/>
              <a:chOff x="1474376" y="616505"/>
              <a:chExt cx="838431" cy="196216"/>
            </a:xfrm>
          </p:grpSpPr>
          <p:sp>
            <p:nvSpPr>
              <p:cNvPr id="32" name="Retângulo de cantos arredondados 31"/>
              <p:cNvSpPr/>
              <p:nvPr/>
            </p:nvSpPr>
            <p:spPr>
              <a:xfrm>
                <a:off x="1474376" y="656863"/>
                <a:ext cx="181471" cy="87739"/>
              </a:xfrm>
              <a:prstGeom prst="roundRect">
                <a:avLst/>
              </a:prstGeom>
              <a:solidFill>
                <a:srgbClr val="F79646"/>
              </a:solidFill>
              <a:ln w="25400" cap="flat" cmpd="sng" algn="ctr">
                <a:solidFill>
                  <a:srgbClr val="F79646"/>
                </a:solidFill>
                <a:prstDash val="solid"/>
              </a:ln>
              <a:effectLst/>
            </p:spPr>
          </p:sp>
          <p:sp>
            <p:nvSpPr>
              <p:cNvPr id="33" name="Retângulo 32"/>
              <p:cNvSpPr/>
              <p:nvPr/>
            </p:nvSpPr>
            <p:spPr>
              <a:xfrm>
                <a:off x="1592252" y="616505"/>
                <a:ext cx="720555" cy="196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marL="0" marR="0" lvl="0" indent="0" algn="ctr" defTabSz="5334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Planejar</a:t>
                </a:r>
              </a:p>
            </p:txBody>
          </p:sp>
        </p:grpSp>
        <p:grpSp>
          <p:nvGrpSpPr>
            <p:cNvPr id="23" name="Grupo 22"/>
            <p:cNvGrpSpPr/>
            <p:nvPr/>
          </p:nvGrpSpPr>
          <p:grpSpPr>
            <a:xfrm>
              <a:off x="7100663" y="4877545"/>
              <a:ext cx="1056316" cy="256735"/>
              <a:chOff x="1474376" y="616505"/>
              <a:chExt cx="893844" cy="196216"/>
            </a:xfrm>
          </p:grpSpPr>
          <p:sp>
            <p:nvSpPr>
              <p:cNvPr id="30" name="Retângulo de cantos arredondados 29"/>
              <p:cNvSpPr/>
              <p:nvPr/>
            </p:nvSpPr>
            <p:spPr>
              <a:xfrm>
                <a:off x="1474376" y="656863"/>
                <a:ext cx="181471" cy="87739"/>
              </a:xfrm>
              <a:prstGeom prst="roundRect">
                <a:avLst/>
              </a:prstGeom>
              <a:solidFill>
                <a:srgbClr val="4BACC6"/>
              </a:solidFill>
              <a:ln w="25400" cap="flat" cmpd="sng" algn="ctr">
                <a:solidFill>
                  <a:srgbClr val="4BACC6"/>
                </a:solidFill>
                <a:prstDash val="solid"/>
              </a:ln>
              <a:effectLst/>
            </p:spPr>
          </p:sp>
          <p:sp>
            <p:nvSpPr>
              <p:cNvPr id="31" name="Retângulo 30"/>
              <p:cNvSpPr/>
              <p:nvPr/>
            </p:nvSpPr>
            <p:spPr>
              <a:xfrm>
                <a:off x="1647665" y="616505"/>
                <a:ext cx="720555" cy="196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marL="0" marR="0" lvl="0" indent="0" algn="ctr" defTabSz="5334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Desenvolver</a:t>
                </a:r>
              </a:p>
            </p:txBody>
          </p:sp>
        </p:grpSp>
        <p:grpSp>
          <p:nvGrpSpPr>
            <p:cNvPr id="24" name="Grupo 23"/>
            <p:cNvGrpSpPr/>
            <p:nvPr/>
          </p:nvGrpSpPr>
          <p:grpSpPr>
            <a:xfrm>
              <a:off x="7253064" y="5029945"/>
              <a:ext cx="745433" cy="256735"/>
              <a:chOff x="1474376" y="616505"/>
              <a:chExt cx="745433" cy="196216"/>
            </a:xfrm>
          </p:grpSpPr>
          <p:sp>
            <p:nvSpPr>
              <p:cNvPr id="28" name="Retângulo de cantos arredondados 27"/>
              <p:cNvSpPr/>
              <p:nvPr/>
            </p:nvSpPr>
            <p:spPr>
              <a:xfrm>
                <a:off x="1474376" y="656863"/>
                <a:ext cx="181471" cy="87739"/>
              </a:xfrm>
              <a:prstGeom prst="roundRect">
                <a:avLst/>
              </a:prstGeom>
              <a:solidFill>
                <a:srgbClr val="92D050"/>
              </a:solidFill>
              <a:ln w="25400" cap="flat" cmpd="sng" algn="ctr">
                <a:solidFill>
                  <a:srgbClr val="92D050"/>
                </a:solidFill>
                <a:prstDash val="solid"/>
              </a:ln>
              <a:effectLst/>
            </p:spPr>
          </p:sp>
          <p:sp>
            <p:nvSpPr>
              <p:cNvPr id="29" name="Retângulo 28"/>
              <p:cNvSpPr/>
              <p:nvPr/>
            </p:nvSpPr>
            <p:spPr>
              <a:xfrm>
                <a:off x="1634373" y="616505"/>
                <a:ext cx="585436" cy="196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marL="0" marR="0" lvl="0" indent="0" algn="ctr" defTabSz="5334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Checar</a:t>
                </a:r>
              </a:p>
            </p:txBody>
          </p:sp>
        </p:grpSp>
        <p:grpSp>
          <p:nvGrpSpPr>
            <p:cNvPr id="25" name="Grupo 24"/>
            <p:cNvGrpSpPr/>
            <p:nvPr/>
          </p:nvGrpSpPr>
          <p:grpSpPr>
            <a:xfrm>
              <a:off x="7405464" y="5190325"/>
              <a:ext cx="618809" cy="256735"/>
              <a:chOff x="1474376" y="622604"/>
              <a:chExt cx="618809" cy="196216"/>
            </a:xfrm>
          </p:grpSpPr>
          <p:sp>
            <p:nvSpPr>
              <p:cNvPr id="26" name="Retângulo de cantos arredondados 25"/>
              <p:cNvSpPr/>
              <p:nvPr/>
            </p:nvSpPr>
            <p:spPr>
              <a:xfrm>
                <a:off x="1474376" y="656863"/>
                <a:ext cx="181471" cy="87739"/>
              </a:xfrm>
              <a:prstGeom prst="roundRect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FF0000"/>
                </a:solidFill>
                <a:prstDash val="solid"/>
              </a:ln>
              <a:effectLst/>
            </p:spPr>
          </p:sp>
          <p:sp>
            <p:nvSpPr>
              <p:cNvPr id="27" name="Retângulo 26"/>
              <p:cNvSpPr/>
              <p:nvPr/>
            </p:nvSpPr>
            <p:spPr>
              <a:xfrm>
                <a:off x="1618028" y="622604"/>
                <a:ext cx="475157" cy="196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marL="0" marR="0" lvl="0" indent="0" algn="ctr" defTabSz="5334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Agir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090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55982" y="2465938"/>
            <a:ext cx="10654747" cy="439206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2600" b="1" dirty="0"/>
              <a:t>NBR ISO 24510:2012</a:t>
            </a:r>
            <a:r>
              <a:rPr lang="pt-BR" sz="2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pt-BR" sz="2600" dirty="0" smtClean="0"/>
              <a:t>Elementos </a:t>
            </a:r>
            <a:r>
              <a:rPr lang="pt-BR" sz="2600" dirty="0"/>
              <a:t>essenciais dos serviços</a:t>
            </a:r>
            <a:r>
              <a:rPr lang="pt-BR" sz="2600" dirty="0" smtClean="0"/>
              <a:t>:</a:t>
            </a:r>
          </a:p>
          <a:p>
            <a:pPr lvl="3">
              <a:lnSpc>
                <a:spcPct val="100000"/>
              </a:lnSpc>
            </a:pPr>
            <a:r>
              <a:rPr lang="pt-BR" sz="2400" dirty="0" smtClean="0"/>
              <a:t>Acesso </a:t>
            </a:r>
            <a:r>
              <a:rPr lang="pt-BR" sz="2400" dirty="0"/>
              <a:t>e prestação dos serviços;</a:t>
            </a:r>
          </a:p>
          <a:p>
            <a:pPr lvl="3">
              <a:lnSpc>
                <a:spcPct val="100000"/>
              </a:lnSpc>
            </a:pPr>
            <a:r>
              <a:rPr lang="pt-BR" sz="2400" dirty="0"/>
              <a:t>Gestão de contratos e faturamento;</a:t>
            </a:r>
          </a:p>
          <a:p>
            <a:pPr lvl="3">
              <a:lnSpc>
                <a:spcPct val="100000"/>
              </a:lnSpc>
            </a:pPr>
            <a:r>
              <a:rPr lang="pt-BR" sz="2400" dirty="0"/>
              <a:t>Promoção de um bom relacionamento com os usuários;</a:t>
            </a:r>
          </a:p>
          <a:p>
            <a:pPr lvl="3">
              <a:lnSpc>
                <a:spcPct val="100000"/>
              </a:lnSpc>
            </a:pPr>
            <a:r>
              <a:rPr lang="pt-BR" sz="2400" dirty="0"/>
              <a:t>Proteção do meio ambiente;</a:t>
            </a:r>
          </a:p>
          <a:p>
            <a:pPr lvl="3">
              <a:lnSpc>
                <a:spcPct val="100000"/>
              </a:lnSpc>
            </a:pPr>
            <a:r>
              <a:rPr lang="pt-BR" sz="2400" dirty="0"/>
              <a:t>Segurança e gestão de emergências</a:t>
            </a:r>
            <a:r>
              <a:rPr lang="pt-BR" sz="2400" dirty="0" smtClean="0"/>
              <a:t>.</a:t>
            </a:r>
          </a:p>
          <a:p>
            <a:pPr lvl="3">
              <a:lnSpc>
                <a:spcPct val="100000"/>
              </a:lnSpc>
            </a:pPr>
            <a:endParaRPr lang="pt-BR" sz="1400" dirty="0" smtClean="0"/>
          </a:p>
          <a:p>
            <a:pPr>
              <a:lnSpc>
                <a:spcPct val="100000"/>
              </a:lnSpc>
            </a:pPr>
            <a:r>
              <a:rPr lang="pt-BR" sz="2600" dirty="0" smtClean="0"/>
              <a:t>Recomenda </a:t>
            </a:r>
            <a:r>
              <a:rPr lang="pt-BR" sz="2600" dirty="0"/>
              <a:t>efetiva participação do usuário na avaliação dos serviços.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4876" y="141135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12794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298174" y="2426182"/>
            <a:ext cx="4671391" cy="4431817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b="1" dirty="0" smtClean="0"/>
              <a:t>Questionário:</a:t>
            </a:r>
          </a:p>
          <a:p>
            <a:pPr lvl="1" algn="just">
              <a:lnSpc>
                <a:spcPct val="100000"/>
              </a:lnSpc>
            </a:pPr>
            <a:r>
              <a:rPr lang="pt-BR" sz="2600" dirty="0" smtClean="0"/>
              <a:t>Possibilita contato direto com a visão do usuário;</a:t>
            </a:r>
          </a:p>
          <a:p>
            <a:pPr lvl="1" algn="just">
              <a:lnSpc>
                <a:spcPct val="100000"/>
              </a:lnSpc>
            </a:pPr>
            <a:r>
              <a:rPr lang="pt-BR" sz="2600" dirty="0" smtClean="0"/>
              <a:t>Custos reduzidos;</a:t>
            </a:r>
          </a:p>
          <a:p>
            <a:pPr lvl="1" algn="just">
              <a:lnSpc>
                <a:spcPct val="100000"/>
              </a:lnSpc>
            </a:pPr>
            <a:r>
              <a:rPr lang="pt-BR" sz="2600" dirty="0" smtClean="0"/>
              <a:t>Pouca exigência de treinamento;</a:t>
            </a:r>
          </a:p>
          <a:p>
            <a:pPr lvl="1" algn="just">
              <a:lnSpc>
                <a:spcPct val="100000"/>
              </a:lnSpc>
            </a:pPr>
            <a:r>
              <a:rPr lang="pt-BR" sz="2600" dirty="0" smtClean="0"/>
              <a:t>Facilidade na análise dos dados.</a:t>
            </a:r>
            <a:endParaRPr lang="pt-BR" sz="2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4876" y="1411356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  <p:sp>
        <p:nvSpPr>
          <p:cNvPr id="5" name="Retângulo 4"/>
          <p:cNvSpPr/>
          <p:nvPr/>
        </p:nvSpPr>
        <p:spPr>
          <a:xfrm>
            <a:off x="6159280" y="2446061"/>
            <a:ext cx="54297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/>
              <a:t>Questões fechadas: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Menos cansativas e demoradas;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Menos onerosas;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Objetivas;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Maior facilidade e agilidade no processamento e análise de dados</a:t>
            </a:r>
            <a:r>
              <a:rPr lang="pt-BR" sz="2600" dirty="0" smtClean="0"/>
              <a:t>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pt-BR" sz="2600" dirty="0"/>
          </a:p>
        </p:txBody>
      </p:sp>
      <p:sp>
        <p:nvSpPr>
          <p:cNvPr id="7" name="Retângulo 6"/>
          <p:cNvSpPr/>
          <p:nvPr/>
        </p:nvSpPr>
        <p:spPr>
          <a:xfrm>
            <a:off x="4232500" y="6304002"/>
            <a:ext cx="7794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(GIL, 2008; MATTAR, 1994; NOGUEIRA, </a:t>
            </a:r>
            <a:r>
              <a:rPr lang="pt-BR" dirty="0" smtClean="0"/>
              <a:t>2002; RIBEIRO</a:t>
            </a:r>
            <a:r>
              <a:rPr lang="pt-BR" dirty="0"/>
              <a:t>, 2008; RICHARDSON, 2012)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802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18052" y="2266122"/>
            <a:ext cx="4412974" cy="4591878"/>
          </a:xfr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2600" dirty="0" smtClean="0"/>
              <a:t>ARSESP (2012) e ADASA (2016).</a:t>
            </a:r>
          </a:p>
          <a:p>
            <a:pPr algn="just">
              <a:lnSpc>
                <a:spcPct val="100000"/>
              </a:lnSpc>
            </a:pPr>
            <a:endParaRPr lang="pt-BR" sz="2600" dirty="0" smtClean="0"/>
          </a:p>
          <a:p>
            <a:pPr algn="just">
              <a:lnSpc>
                <a:spcPct val="100000"/>
              </a:lnSpc>
            </a:pPr>
            <a:r>
              <a:rPr lang="pt-BR" sz="2600" dirty="0" smtClean="0"/>
              <a:t>Objetivos dos serviços e critérios de avaliação – NBR ISO 24510:2012: adaptados.</a:t>
            </a:r>
          </a:p>
          <a:p>
            <a:pPr lvl="2" algn="just">
              <a:lnSpc>
                <a:spcPct val="100000"/>
              </a:lnSpc>
            </a:pPr>
            <a:r>
              <a:rPr lang="pt-BR" sz="2600" dirty="0" smtClean="0"/>
              <a:t>Diferença de modo de obtenção de dados.</a:t>
            </a:r>
          </a:p>
          <a:p>
            <a:pPr marL="1428750" lvl="2" indent="-514350" algn="just">
              <a:lnSpc>
                <a:spcPct val="100000"/>
              </a:lnSpc>
              <a:buFont typeface="+mj-lt"/>
              <a:buAutoNum type="arabicParenR"/>
            </a:pPr>
            <a:endParaRPr lang="pt-BR" sz="2600" dirty="0" smtClean="0"/>
          </a:p>
          <a:p>
            <a:pPr algn="just">
              <a:lnSpc>
                <a:spcPct val="100000"/>
              </a:lnSpc>
            </a:pPr>
            <a:endParaRPr lang="pt-BR" sz="2600" dirty="0" smtClean="0"/>
          </a:p>
          <a:p>
            <a:pPr algn="just">
              <a:lnSpc>
                <a:spcPct val="100000"/>
              </a:lnSpc>
            </a:pPr>
            <a:endParaRPr lang="pt-BR" sz="2600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4876" y="1152939"/>
            <a:ext cx="9509125" cy="123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RESULTADOS</a:t>
            </a:r>
            <a:endParaRPr lang="pt-BR" sz="3600" b="1" dirty="0"/>
          </a:p>
        </p:txBody>
      </p:sp>
      <p:sp>
        <p:nvSpPr>
          <p:cNvPr id="2" name="Retângulo 1"/>
          <p:cNvSpPr/>
          <p:nvPr/>
        </p:nvSpPr>
        <p:spPr>
          <a:xfrm>
            <a:off x="5830957" y="1769683"/>
            <a:ext cx="6096000" cy="50937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/>
              <a:t>Proposta inicial de questionário</a:t>
            </a:r>
            <a:r>
              <a:rPr lang="pt-BR" sz="2600" b="1" dirty="0" smtClean="0"/>
              <a:t>:</a:t>
            </a:r>
            <a:endParaRPr lang="pt-BR" sz="2600" b="1" dirty="0"/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Perfil do entrevistado;</a:t>
            </a:r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Serviços de abastecimento de água potável;</a:t>
            </a:r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Serviços de coleta e tratamento de esgoto;</a:t>
            </a:r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Conta de água e esgoto;</a:t>
            </a:r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Obras em vias públicas relacionadas aos serviços de água e esgoto;</a:t>
            </a:r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Atendimento ao consumidor;</a:t>
            </a:r>
          </a:p>
          <a:p>
            <a:pPr marL="1428750" lvl="2" indent="-514350">
              <a:lnSpc>
                <a:spcPct val="100000"/>
              </a:lnSpc>
              <a:buFont typeface="+mj-lt"/>
              <a:buAutoNum type="arabicParenR"/>
            </a:pPr>
            <a:r>
              <a:rPr lang="pt-BR" sz="2600" dirty="0"/>
              <a:t>Imagem da empresa.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2254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809</Words>
  <Application>Microsoft Office PowerPoint</Application>
  <PresentationFormat>Personalizar</PresentationFormat>
  <Paragraphs>161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PROPOSTA DE INSTRUMENTO PARA AVALIAÇÃO DA SATISFAÇÃO DOS USUÁRIOS EM RELAÇÃO À PRESTAÇÃO DOS SERVIÇOS DE ÁGUA POTÁVEL E ESGOTO, CONFORME DIRETRIZES DA NBR ISO 24510:2012</vt:lpstr>
      <vt:lpstr>INTRODUÇÃO</vt:lpstr>
      <vt:lpstr>OBJETIVO</vt:lpstr>
      <vt:lpstr>Apresentação do PowerPoint</vt:lpstr>
      <vt:lpstr>RESULTADOS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Gabriela</cp:lastModifiedBy>
  <cp:revision>21</cp:revision>
  <dcterms:created xsi:type="dcterms:W3CDTF">2017-05-30T09:26:55Z</dcterms:created>
  <dcterms:modified xsi:type="dcterms:W3CDTF">2017-06-21T04:03:53Z</dcterms:modified>
</cp:coreProperties>
</file>