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0" r:id="rId4"/>
    <p:sldId id="259" r:id="rId5"/>
    <p:sldId id="268" r:id="rId6"/>
    <p:sldId id="261" r:id="rId7"/>
    <p:sldId id="262" r:id="rId8"/>
    <p:sldId id="263" r:id="rId9"/>
    <p:sldId id="270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032B1-9754-4AF6-AF4D-2F77AB0B58E7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D14DF-2297-4C2F-8A69-2C8F8842F3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62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rrudaifg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80921" y="1232378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Reflexo da orientação pontual aos autores na construção de seus artigos científicos para apresentação na exposição de experiências municipais de saneamento</a:t>
            </a:r>
            <a:endParaRPr lang="pt-B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654321" y="3928056"/>
            <a:ext cx="9144000" cy="22960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 smtClean="0"/>
              <a:t>Autores:</a:t>
            </a:r>
          </a:p>
          <a:p>
            <a:pPr marL="0" indent="0" algn="ctr">
              <a:buNone/>
            </a:pPr>
            <a:r>
              <a:rPr lang="pt-BR" b="1" dirty="0" smtClean="0"/>
              <a:t>Poliana Nascimento Arruda</a:t>
            </a:r>
          </a:p>
          <a:p>
            <a:pPr marL="0" indent="0" algn="ctr">
              <a:buNone/>
            </a:pPr>
            <a:r>
              <a:rPr lang="pt-BR" b="1" dirty="0" smtClean="0"/>
              <a:t>Roberta Vieira Nunes Pinheiro</a:t>
            </a:r>
          </a:p>
          <a:p>
            <a:pPr marL="0" indent="0" algn="ctr">
              <a:buNone/>
            </a:pPr>
            <a:r>
              <a:rPr lang="pt-BR" b="1" dirty="0" smtClean="0"/>
              <a:t>Samara Silva Soares</a:t>
            </a:r>
          </a:p>
          <a:p>
            <a:pPr marL="0" indent="0" algn="ctr">
              <a:buNone/>
            </a:pPr>
            <a:r>
              <a:rPr lang="pt-BR" b="1" dirty="0" smtClean="0"/>
              <a:t>Paulo Sérgio </a:t>
            </a:r>
            <a:r>
              <a:rPr lang="pt-BR" b="1" dirty="0" err="1" smtClean="0"/>
              <a:t>Scalize</a:t>
            </a:r>
            <a:endParaRPr lang="pt-BR" b="1" dirty="0" smtClean="0"/>
          </a:p>
          <a:p>
            <a:pPr algn="l"/>
            <a:endParaRPr lang="pt-BR" b="1" dirty="0" smtClean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86366" y="1437918"/>
            <a:ext cx="1159098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O presente trabalho permitiu concluir que houve uma adesão satisfatória por parte dos autores de trabalhos técnicos, em especial daqueles autores que possuem pós-graduação (especialização, mestrado ou doutorado). </a:t>
            </a: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Como resultado das orientações, houve </a:t>
            </a:r>
            <a:r>
              <a:rPr lang="pt-BR" sz="2000" dirty="0" smtClean="0"/>
              <a:t>um </a:t>
            </a:r>
            <a:r>
              <a:rPr lang="pt-BR" sz="2000" dirty="0"/>
              <a:t>incremento significativo de trabalhos publicados na 19ª e 20ª EEMS, mostrando sua eficiência na busca pela promoção do conhecimento, agregando mais profissionais ao evento e na discussão do saneamento no Brasil.</a:t>
            </a:r>
          </a:p>
          <a:p>
            <a:pPr algn="just"/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Sabendo da importância do artigo científico e da sua abrangência, por meio do projeto de orientação ocorreu uma melhora significativa na qualidade dos trabalhos apresentados, possibilitando a sua disseminação e utilização., cumprindo o papel da produção científica.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Com as sugestões e comentários obtidos pelos autores orientados será possível a adequação do procedimento de orientação, subsidiando as ações para os próximos </a:t>
            </a:r>
            <a:r>
              <a:rPr lang="pt-BR" sz="2000" dirty="0" smtClean="0"/>
              <a:t>eventos. Para </a:t>
            </a:r>
            <a:r>
              <a:rPr lang="pt-BR" sz="2000" dirty="0"/>
              <a:t>que a avaliação do projeto seja contínua, assim como os resultados satisfatórios, é preciso que pesquisas no âmbito deste artigo continuem a ser realizadas, agregando mais informações aos anos subsequentes. </a:t>
            </a:r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830764" y="552650"/>
            <a:ext cx="204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CONCLUSÃO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15155" y="1720840"/>
            <a:ext cx="113591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MUELLER, S. P. M. A publicação da ciência: áreas científicas e seus canais preferenciais. </a:t>
            </a:r>
            <a:r>
              <a:rPr lang="pt-BR" sz="2000" dirty="0" err="1"/>
              <a:t>DataGramaZero</a:t>
            </a:r>
            <a:r>
              <a:rPr lang="pt-BR" sz="2000" dirty="0"/>
              <a:t> - Revista de Ciência Da Informação, v. 6, n. 1, 2005</a:t>
            </a:r>
            <a:r>
              <a:rPr lang="pt-B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OLIVEIRA, E. B. Produção científica nacional na área de geociências: análise de critérios de editoração, difusão e indexação em bases de dados. </a:t>
            </a:r>
            <a:r>
              <a:rPr lang="pt-BR" sz="2000" dirty="0" err="1"/>
              <a:t>Ci</a:t>
            </a:r>
            <a:r>
              <a:rPr lang="pt-BR" sz="2000" dirty="0"/>
              <a:t>. Inf., Brasília, v. 34, n. 2, p. 34 – 42, 2005</a:t>
            </a:r>
            <a:r>
              <a:rPr lang="pt-B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PEREIRA M.G. Artigos científicos: como redigir, publicar e avaliar. Rio de Janeiro: Editora Guanabara-Koogan, 2011. Disponível em: &lt; http://scielo.iec.pa.gov.br/scielo.php?script=sci_arttext&amp;pid=S1679-49742012000200018&gt;. Acesso em: 22 de abril de 2017.</a:t>
            </a:r>
          </a:p>
        </p:txBody>
      </p:sp>
      <p:sp>
        <p:nvSpPr>
          <p:cNvPr id="3" name="Retângulo 2"/>
          <p:cNvSpPr/>
          <p:nvPr/>
        </p:nvSpPr>
        <p:spPr>
          <a:xfrm>
            <a:off x="4820685" y="655681"/>
            <a:ext cx="2190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REFERÊNCIAS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365161" y="2099256"/>
            <a:ext cx="88864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1">
                    <a:lumMod val="50000"/>
                  </a:schemeClr>
                </a:solidFill>
              </a:rPr>
              <a:t>Obrigada e </a:t>
            </a:r>
            <a:r>
              <a:rPr lang="pt-BR" sz="5400" b="1" smtClean="0">
                <a:solidFill>
                  <a:schemeClr val="accent1">
                    <a:lumMod val="50000"/>
                  </a:schemeClr>
                </a:solidFill>
              </a:rPr>
              <a:t>bom dia!</a:t>
            </a:r>
            <a:endParaRPr lang="pt-BR" sz="5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dirty="0"/>
          </a:p>
          <a:p>
            <a:pPr algn="ctr"/>
            <a:r>
              <a:rPr lang="pt-BR" sz="2400" dirty="0" smtClean="0"/>
              <a:t>Contato: </a:t>
            </a:r>
            <a:r>
              <a:rPr lang="pt-BR" sz="2400" dirty="0" smtClean="0">
                <a:hlinkClick r:id="rId2"/>
              </a:rPr>
              <a:t>arrudaifg@gmail.com</a:t>
            </a:r>
            <a:endParaRPr lang="pt-BR" sz="2400" dirty="0" smtClean="0"/>
          </a:p>
          <a:p>
            <a:pPr algn="ctr"/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71" y="5533621"/>
            <a:ext cx="4336423" cy="922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580" y="5202949"/>
            <a:ext cx="2842006" cy="136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2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976356" y="435877"/>
            <a:ext cx="5415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INTRODUÇÃO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66038" y="1817426"/>
            <a:ext cx="111865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Segundo Oliveira (2005) a divulgação do andamento e dos resultados das pesquisas é de grande importância para que o ciclo da comunicação científica se complete (pesquisa, divulgação, validação e aceitação pelos pares-pesquisa), proporcionando o progresso da ciência com a geração de novos conhecimentos ou utilização de conhecimentos já produzidos.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Aproximação dos profissionais que atuam em contato direto com as atividades em campo com os profissionais da área acadêmica.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Portanto o objetivo dessa pesquisa foi verificar a adesão dos autores quanto as orientações recebidas, bem como sua satisfação com o trabalho realizado e o levantamento de sugestões a fim de subsidiar a melhoria contínua e promover de melhor forma possível o conhecimento dos profissionais da área de saneamento.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CaixaDeTexto 50"/>
          <p:cNvSpPr txBox="1"/>
          <p:nvPr/>
        </p:nvSpPr>
        <p:spPr>
          <a:xfrm>
            <a:off x="7777908" y="1740657"/>
            <a:ext cx="217032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Duas indicações para oral e uma para não apresentação</a:t>
            </a:r>
            <a:endParaRPr lang="pt-BR" dirty="0"/>
          </a:p>
        </p:txBody>
      </p:sp>
      <p:grpSp>
        <p:nvGrpSpPr>
          <p:cNvPr id="197" name="Grupo 196"/>
          <p:cNvGrpSpPr/>
          <p:nvPr/>
        </p:nvGrpSpPr>
        <p:grpSpPr>
          <a:xfrm>
            <a:off x="241810" y="2202321"/>
            <a:ext cx="11890759" cy="4481806"/>
            <a:chOff x="241810" y="2063821"/>
            <a:chExt cx="11890759" cy="4481806"/>
          </a:xfrm>
        </p:grpSpPr>
        <p:sp>
          <p:nvSpPr>
            <p:cNvPr id="4" name="CaixaDeTexto 3"/>
            <p:cNvSpPr txBox="1"/>
            <p:nvPr/>
          </p:nvSpPr>
          <p:spPr>
            <a:xfrm>
              <a:off x="241810" y="2340819"/>
              <a:ext cx="1959428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Avaliação do resumo expandido </a:t>
              </a:r>
              <a:endParaRPr lang="pt-BR" dirty="0"/>
            </a:p>
          </p:txBody>
        </p:sp>
        <p:cxnSp>
          <p:nvCxnSpPr>
            <p:cNvPr id="8" name="Conector reto 7"/>
            <p:cNvCxnSpPr>
              <a:stCxn id="4" idx="3"/>
              <a:endCxn id="11" idx="1"/>
            </p:cNvCxnSpPr>
            <p:nvPr/>
          </p:nvCxnSpPr>
          <p:spPr>
            <a:xfrm>
              <a:off x="2201238" y="2663985"/>
              <a:ext cx="620654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ixaDeTexto 10"/>
            <p:cNvSpPr txBox="1"/>
            <p:nvPr/>
          </p:nvSpPr>
          <p:spPr>
            <a:xfrm>
              <a:off x="2821892" y="2202321"/>
              <a:ext cx="2048495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Aprovação ou reprovação do resumo expandido</a:t>
              </a:r>
            </a:p>
          </p:txBody>
        </p:sp>
        <p:cxnSp>
          <p:nvCxnSpPr>
            <p:cNvPr id="13" name="Conector reto 12"/>
            <p:cNvCxnSpPr>
              <a:stCxn id="11" idx="3"/>
            </p:cNvCxnSpPr>
            <p:nvPr/>
          </p:nvCxnSpPr>
          <p:spPr>
            <a:xfrm>
              <a:off x="4870387" y="2663986"/>
              <a:ext cx="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tângulo 20"/>
            <p:cNvSpPr/>
            <p:nvPr/>
          </p:nvSpPr>
          <p:spPr>
            <a:xfrm>
              <a:off x="2497051" y="3370396"/>
              <a:ext cx="269817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pt-BR" dirty="0"/>
                <a:t>Modalidade Pôster ou Oral</a:t>
              </a:r>
            </a:p>
          </p:txBody>
        </p:sp>
        <p:cxnSp>
          <p:nvCxnSpPr>
            <p:cNvPr id="35" name="Conector reto 34"/>
            <p:cNvCxnSpPr/>
            <p:nvPr/>
          </p:nvCxnSpPr>
          <p:spPr>
            <a:xfrm>
              <a:off x="3852969" y="3131836"/>
              <a:ext cx="0" cy="227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CaixaDeTexto 37"/>
            <p:cNvSpPr txBox="1"/>
            <p:nvPr/>
          </p:nvSpPr>
          <p:spPr>
            <a:xfrm>
              <a:off x="5338137" y="2063821"/>
              <a:ext cx="1944012" cy="120032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Lista de trabalhos </a:t>
              </a:r>
            </a:p>
            <a:p>
              <a:pPr algn="ctr"/>
              <a:r>
                <a:rPr lang="pt-BR" dirty="0" smtClean="0"/>
                <a:t>aprovados</a:t>
              </a:r>
            </a:p>
            <a:p>
              <a:pPr algn="ctr"/>
              <a:r>
                <a:rPr lang="pt-BR" dirty="0" smtClean="0"/>
                <a:t>não selecionados</a:t>
              </a:r>
            </a:p>
            <a:p>
              <a:pPr algn="ctr"/>
              <a:r>
                <a:rPr lang="pt-BR" dirty="0" smtClean="0"/>
                <a:t>orientados</a:t>
              </a:r>
              <a:endParaRPr lang="pt-BR" dirty="0"/>
            </a:p>
          </p:txBody>
        </p:sp>
        <p:cxnSp>
          <p:nvCxnSpPr>
            <p:cNvPr id="40" name="Conector reto 39"/>
            <p:cNvCxnSpPr>
              <a:stCxn id="11" idx="3"/>
              <a:endCxn id="38" idx="1"/>
            </p:cNvCxnSpPr>
            <p:nvPr/>
          </p:nvCxnSpPr>
          <p:spPr>
            <a:xfrm>
              <a:off x="4870387" y="2663986"/>
              <a:ext cx="467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ixaDeTexto 51"/>
            <p:cNvSpPr txBox="1"/>
            <p:nvPr/>
          </p:nvSpPr>
          <p:spPr>
            <a:xfrm>
              <a:off x="7777908" y="2786387"/>
              <a:ext cx="2170322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dirty="0" smtClean="0"/>
                <a:t>Duas indicações para pôster e uma para não apresentação</a:t>
              </a:r>
              <a:endParaRPr lang="pt-BR" dirty="0"/>
            </a:p>
          </p:txBody>
        </p:sp>
        <p:sp>
          <p:nvSpPr>
            <p:cNvPr id="96" name="CaixaDeTexto 95"/>
            <p:cNvSpPr txBox="1"/>
            <p:nvPr/>
          </p:nvSpPr>
          <p:spPr>
            <a:xfrm>
              <a:off x="10443486" y="2164343"/>
              <a:ext cx="1623487" cy="120032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Primeiro contato com orientados     (e-mail)</a:t>
              </a:r>
              <a:endParaRPr lang="pt-BR" dirty="0"/>
            </a:p>
          </p:txBody>
        </p:sp>
        <p:cxnSp>
          <p:nvCxnSpPr>
            <p:cNvPr id="99" name="Conector reto 98"/>
            <p:cNvCxnSpPr>
              <a:stCxn id="96" idx="2"/>
            </p:cNvCxnSpPr>
            <p:nvPr/>
          </p:nvCxnSpPr>
          <p:spPr>
            <a:xfrm flipH="1">
              <a:off x="11254642" y="3364672"/>
              <a:ext cx="588" cy="308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CaixaDeTexto 105"/>
            <p:cNvSpPr txBox="1"/>
            <p:nvPr/>
          </p:nvSpPr>
          <p:spPr>
            <a:xfrm>
              <a:off x="10443486" y="3673481"/>
              <a:ext cx="1689083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Distribuição dos trabalhos para os orientadores</a:t>
              </a:r>
              <a:endParaRPr lang="pt-BR" dirty="0"/>
            </a:p>
          </p:txBody>
        </p:sp>
        <p:cxnSp>
          <p:nvCxnSpPr>
            <p:cNvPr id="109" name="Conector reto 108"/>
            <p:cNvCxnSpPr>
              <a:stCxn id="96" idx="1"/>
              <a:endCxn id="51" idx="3"/>
            </p:cNvCxnSpPr>
            <p:nvPr/>
          </p:nvCxnSpPr>
          <p:spPr>
            <a:xfrm flipH="1" flipV="1">
              <a:off x="9948230" y="2202322"/>
              <a:ext cx="495256" cy="562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to 111"/>
            <p:cNvCxnSpPr/>
            <p:nvPr/>
          </p:nvCxnSpPr>
          <p:spPr>
            <a:xfrm flipH="1">
              <a:off x="9948230" y="2764508"/>
              <a:ext cx="495256" cy="4812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angulado 126"/>
            <p:cNvCxnSpPr/>
            <p:nvPr/>
          </p:nvCxnSpPr>
          <p:spPr>
            <a:xfrm>
              <a:off x="7282149" y="2666239"/>
              <a:ext cx="495759" cy="581813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CaixaDeTexto 141"/>
            <p:cNvSpPr txBox="1"/>
            <p:nvPr/>
          </p:nvSpPr>
          <p:spPr>
            <a:xfrm>
              <a:off x="10640843" y="5068299"/>
              <a:ext cx="1384092" cy="14773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Prazo de 45 dias para conclusão do trabalho definitivo </a:t>
              </a:r>
              <a:endParaRPr lang="pt-BR" dirty="0"/>
            </a:p>
          </p:txBody>
        </p:sp>
        <p:cxnSp>
          <p:nvCxnSpPr>
            <p:cNvPr id="157" name="Conector reto 156"/>
            <p:cNvCxnSpPr/>
            <p:nvPr/>
          </p:nvCxnSpPr>
          <p:spPr>
            <a:xfrm>
              <a:off x="11288027" y="4596810"/>
              <a:ext cx="0" cy="4714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ector reto 160"/>
            <p:cNvCxnSpPr>
              <a:stCxn id="142" idx="1"/>
            </p:cNvCxnSpPr>
            <p:nvPr/>
          </p:nvCxnSpPr>
          <p:spPr>
            <a:xfrm flipH="1">
              <a:off x="9948230" y="5806963"/>
              <a:ext cx="6926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CaixaDeTexto 163"/>
            <p:cNvSpPr txBox="1"/>
            <p:nvPr/>
          </p:nvSpPr>
          <p:spPr>
            <a:xfrm>
              <a:off x="7530028" y="5366479"/>
              <a:ext cx="2418202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Conclusão do trabalho e submissão do trabalho completo</a:t>
              </a:r>
              <a:endParaRPr lang="pt-BR" dirty="0"/>
            </a:p>
          </p:txBody>
        </p:sp>
        <p:cxnSp>
          <p:nvCxnSpPr>
            <p:cNvPr id="170" name="Conector angulado 169"/>
            <p:cNvCxnSpPr>
              <a:endCxn id="51" idx="1"/>
            </p:cNvCxnSpPr>
            <p:nvPr/>
          </p:nvCxnSpPr>
          <p:spPr>
            <a:xfrm flipV="1">
              <a:off x="7282149" y="2202322"/>
              <a:ext cx="495759" cy="46166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CaixaDeTexto 190"/>
            <p:cNvSpPr txBox="1"/>
            <p:nvPr/>
          </p:nvSpPr>
          <p:spPr>
            <a:xfrm>
              <a:off x="5104262" y="5504978"/>
              <a:ext cx="18374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Apresentação no evento </a:t>
              </a:r>
              <a:endParaRPr lang="pt-BR" dirty="0"/>
            </a:p>
          </p:txBody>
        </p:sp>
        <p:cxnSp>
          <p:nvCxnSpPr>
            <p:cNvPr id="193" name="Conector reto 192"/>
            <p:cNvCxnSpPr>
              <a:stCxn id="164" idx="1"/>
              <a:endCxn id="191" idx="3"/>
            </p:cNvCxnSpPr>
            <p:nvPr/>
          </p:nvCxnSpPr>
          <p:spPr>
            <a:xfrm flipH="1">
              <a:off x="6941713" y="5828144"/>
              <a:ext cx="5883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9" name="CaixaDeTexto 198"/>
          <p:cNvSpPr txBox="1"/>
          <p:nvPr/>
        </p:nvSpPr>
        <p:spPr>
          <a:xfrm>
            <a:off x="1473440" y="1251399"/>
            <a:ext cx="9859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Figura 1 - Fluxograma do processo de orientação dos trabalhos técnicos</a:t>
            </a:r>
            <a:endParaRPr lang="pt-BR" sz="2400" b="1" dirty="0"/>
          </a:p>
        </p:txBody>
      </p:sp>
      <p:sp>
        <p:nvSpPr>
          <p:cNvPr id="201" name="CaixaDeTexto 200"/>
          <p:cNvSpPr txBox="1"/>
          <p:nvPr/>
        </p:nvSpPr>
        <p:spPr>
          <a:xfrm>
            <a:off x="3800904" y="435877"/>
            <a:ext cx="4370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INTRODUÇÃO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93764" y="2101933"/>
            <a:ext cx="110796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O estudo foi realizado com dados dos orientandos dos anos de 2015 e 2016 ( 19º EEMS e 20º EEMS).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r>
              <a:rPr lang="pt-BR" sz="2000" b="1" dirty="0"/>
              <a:t>Para análise da aceitação das orientações:</a:t>
            </a:r>
          </a:p>
          <a:p>
            <a:pPr algn="just"/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1º - Variáveis: quantidade de aceites e negativas dos autores, trabalhos sob orientação publicados, trabalhos sob orientação não concluídos e quantidade de trabalhos publicados por tema. Os resultados foram tabulados e analisados em planilhas do Excel.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2º - Foram enviados aos </a:t>
            </a:r>
            <a:r>
              <a:rPr lang="pt-BR" sz="2000" dirty="0" smtClean="0"/>
              <a:t>autores orientados um questionário com perguntas relativas ao perfil do autor, método de abordagem e orientação, conclusão e apresentação dos trabalhos. Foram enviados 60 formulários aos respectivos orientandos por meio da ferramenta </a:t>
            </a:r>
            <a:r>
              <a:rPr lang="pt-BR" sz="2000" dirty="0"/>
              <a:t>Google </a:t>
            </a:r>
            <a:r>
              <a:rPr lang="pt-BR" sz="2000" dirty="0" err="1" smtClean="0"/>
              <a:t>Docs</a:t>
            </a:r>
            <a:r>
              <a:rPr lang="pt-BR" sz="2000" dirty="0" smtClean="0"/>
              <a:t> do formulários </a:t>
            </a:r>
            <a:r>
              <a:rPr lang="pt-BR" sz="2000" dirty="0"/>
              <a:t>do </a:t>
            </a:r>
            <a:r>
              <a:rPr lang="pt-BR" sz="2000" dirty="0" smtClean="0"/>
              <a:t>Google.</a:t>
            </a: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3646058" y="446797"/>
            <a:ext cx="4370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MATERIAL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3646058" y="446797"/>
            <a:ext cx="4370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MATERIAL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3031" y="1453925"/>
            <a:ext cx="1175411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/>
              <a:t>FORMULÁRIO DE PERGUNTAS</a:t>
            </a:r>
          </a:p>
          <a:p>
            <a:r>
              <a:rPr lang="pt-BR" dirty="0" smtClean="0"/>
              <a:t>1</a:t>
            </a:r>
            <a:r>
              <a:rPr lang="pt-BR" dirty="0"/>
              <a:t>. Qual é o seu nível de escolaridade?</a:t>
            </a:r>
          </a:p>
          <a:p>
            <a:r>
              <a:rPr lang="pt-BR" dirty="0"/>
              <a:t>(  ) Ensino fundamental (1º grau); (  )Ensino médio (2º grau); (  )Ensino Superior; </a:t>
            </a:r>
            <a:r>
              <a:rPr lang="pt-BR" dirty="0" smtClean="0"/>
              <a:t>(  </a:t>
            </a:r>
            <a:r>
              <a:rPr lang="pt-BR" dirty="0"/>
              <a:t>)Especialista/Mestre/ Doutor</a:t>
            </a:r>
          </a:p>
          <a:p>
            <a:r>
              <a:rPr lang="pt-BR" dirty="0"/>
              <a:t>2. Qual é o seu vínculo com o setor de saneamento?</a:t>
            </a:r>
          </a:p>
          <a:p>
            <a:r>
              <a:rPr lang="pt-BR" dirty="0"/>
              <a:t>(  )Funcionário; (  )Consultor; (  ) Acadêmico(Estudante ou Professor); (  )Outro</a:t>
            </a:r>
          </a:p>
          <a:p>
            <a:r>
              <a:rPr lang="pt-BR" dirty="0"/>
              <a:t>3. Você aceitou a orientação recomendada? (  ) Sim (  ) Não. Em caso negativo, qual o motivo?</a:t>
            </a:r>
          </a:p>
          <a:p>
            <a:r>
              <a:rPr lang="pt-BR" dirty="0"/>
              <a:t>4. O primeiro contato realizado via e-mail foi esclarecedor? (  ) Sim (  ) Não</a:t>
            </a:r>
          </a:p>
          <a:p>
            <a:r>
              <a:rPr lang="pt-BR" dirty="0"/>
              <a:t>5. Quais os meios de comunicação utilizados para a orientação? (  ) </a:t>
            </a:r>
            <a:r>
              <a:rPr lang="pt-BR" dirty="0" err="1"/>
              <a:t>Email</a:t>
            </a:r>
            <a:r>
              <a:rPr lang="pt-BR" dirty="0" smtClean="0"/>
              <a:t>;(  </a:t>
            </a:r>
            <a:r>
              <a:rPr lang="pt-BR" dirty="0"/>
              <a:t>) Contato Telefônico;(  ) Mensagem; (  ) Outro</a:t>
            </a:r>
          </a:p>
          <a:p>
            <a:r>
              <a:rPr lang="pt-BR" dirty="0"/>
              <a:t>6. Os meios de comunicação utilizados foram suficientes para orientação? (  ) Sim (  ) Não</a:t>
            </a:r>
          </a:p>
          <a:p>
            <a:r>
              <a:rPr lang="pt-BR" dirty="0"/>
              <a:t>7. O período para conclusão do trabalho foi suficiente? (  ) Sim (  ) Não</a:t>
            </a:r>
          </a:p>
          <a:p>
            <a:r>
              <a:rPr lang="pt-BR" dirty="0"/>
              <a:t>8. As modificações sugeridas pelos orientadores são de fácil entendimento? (  ) Sim (  ) Não</a:t>
            </a:r>
          </a:p>
          <a:p>
            <a:r>
              <a:rPr lang="pt-BR" dirty="0"/>
              <a:t>9. Atribua uma nota de 0 a 10 para a orientação recebida.</a:t>
            </a:r>
          </a:p>
          <a:p>
            <a:r>
              <a:rPr lang="pt-BR" dirty="0"/>
              <a:t>10.  Você concluiu a revisão do seu artigo com o seu orientador? (  ) Sim (  ) Não</a:t>
            </a:r>
          </a:p>
          <a:p>
            <a:r>
              <a:rPr lang="pt-BR" dirty="0"/>
              <a:t>11. Você compareceu para a apresentação do seu trabalho na EEMS/ASSEMAE? (  ) Sim (  ) Não. Caso não tenha comparecido, qual foi o motivo?</a:t>
            </a:r>
          </a:p>
          <a:p>
            <a:r>
              <a:rPr lang="pt-BR" dirty="0"/>
              <a:t>12. A orientação trouxe novos conhecimentos relacionados a elaboração de artigos? </a:t>
            </a:r>
            <a:r>
              <a:rPr lang="pt-BR" dirty="0" smtClean="0"/>
              <a:t> (   </a:t>
            </a:r>
            <a:r>
              <a:rPr lang="pt-BR" dirty="0"/>
              <a:t>) Sim (   ) Não</a:t>
            </a:r>
          </a:p>
          <a:p>
            <a:r>
              <a:rPr lang="pt-BR" dirty="0"/>
              <a:t>13. A orientação trouxe conhecimentos que auxiliaram ou auxiliarão no desenvolvimento das suas atividades profissionais</a:t>
            </a:r>
            <a:r>
              <a:rPr lang="pt-BR" dirty="0" smtClean="0"/>
              <a:t>? </a:t>
            </a:r>
          </a:p>
          <a:p>
            <a:r>
              <a:rPr lang="pt-BR" dirty="0" smtClean="0"/>
              <a:t>(   </a:t>
            </a:r>
            <a:r>
              <a:rPr lang="pt-BR" dirty="0"/>
              <a:t>) Sim (   ) </a:t>
            </a:r>
            <a:r>
              <a:rPr lang="pt-BR" dirty="0" smtClean="0"/>
              <a:t>Não</a:t>
            </a:r>
            <a:r>
              <a:rPr lang="pt-BR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044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54168" y="1596825"/>
            <a:ext cx="11346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4" name="Retângulo 3"/>
          <p:cNvSpPr/>
          <p:nvPr/>
        </p:nvSpPr>
        <p:spPr>
          <a:xfrm>
            <a:off x="429295" y="1596825"/>
            <a:ext cx="11196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Tabela 1 – Comparação entre a quantidade de trabalhos publicados sob orientação em função da quantidade de trabalhos publicados em 2015 (19ª EEMS) e 2016 (20ª EEMS).</a:t>
            </a:r>
            <a:endParaRPr lang="pt-BR" sz="20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461795"/>
              </p:ext>
            </p:extLst>
          </p:nvPr>
        </p:nvGraphicFramePr>
        <p:xfrm>
          <a:off x="1281446" y="2596390"/>
          <a:ext cx="9491729" cy="2257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4040"/>
                <a:gridCol w="623345"/>
                <a:gridCol w="747312"/>
                <a:gridCol w="747312"/>
                <a:gridCol w="1084040"/>
                <a:gridCol w="1002275"/>
                <a:gridCol w="1002275"/>
                <a:gridCol w="959196"/>
                <a:gridCol w="1120967"/>
                <a:gridCol w="1120967"/>
              </a:tblGrid>
              <a:tr h="713481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Ano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Quantidade de Trabalhos Publicados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Quantidade de Trabalhos Publicados sob orientação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13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Oral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Pôster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Total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Oral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Pôster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13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(%)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Nº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(%)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Nº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(%)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13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126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107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15,1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0,0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100,0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13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2016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120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93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20,8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8,6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63,0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167425" y="5369769"/>
            <a:ext cx="117197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Em relação a quantificação de trabalhos publicados sob o mecanismo adotado de orientação aos autores de trabalhos, foi possível observar um incremento de 15,1% e 20,8%, respectivamente em relação ao total de trabalhos aceitos para apresentação na 19ª e 20ª </a:t>
            </a:r>
            <a:r>
              <a:rPr lang="pt-BR" sz="2000" dirty="0" smtClean="0"/>
              <a:t>EEMS. </a:t>
            </a:r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669406" y="523878"/>
            <a:ext cx="4501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RESULTADOS E DISCUSSÃO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99246" y="1691132"/>
            <a:ext cx="110629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Tabela 2 – Quantidade de trabalhos que finalizaram a orientação e as desistências em função do total indicado para orientação em 2015 (19ª EEMS) e 2016 (20ª EEMS).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80403"/>
              </p:ext>
            </p:extLst>
          </p:nvPr>
        </p:nvGraphicFramePr>
        <p:xfrm>
          <a:off x="1120467" y="2505734"/>
          <a:ext cx="9824608" cy="310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4021"/>
                <a:gridCol w="679643"/>
                <a:gridCol w="814803"/>
                <a:gridCol w="814803"/>
                <a:gridCol w="546397"/>
                <a:gridCol w="546397"/>
                <a:gridCol w="546397"/>
                <a:gridCol w="546397"/>
                <a:gridCol w="546397"/>
                <a:gridCol w="546397"/>
                <a:gridCol w="546397"/>
                <a:gridCol w="546397"/>
                <a:gridCol w="678684"/>
                <a:gridCol w="678684"/>
                <a:gridCol w="546397"/>
                <a:gridCol w="546397"/>
              </a:tblGrid>
              <a:tr h="1185462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Ano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Quantidade de Trabalhos Aceitos para Orientação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Quantidade de Trabalhos Publicados sob orientação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Quantidade de Trabalhos sob orientação </a:t>
                      </a:r>
                      <a:r>
                        <a:rPr lang="pt-BR" sz="1600" dirty="0" smtClean="0">
                          <a:effectLst/>
                        </a:rPr>
                        <a:t>que </a:t>
                      </a:r>
                      <a:r>
                        <a:rPr lang="pt-BR" sz="1600" dirty="0">
                          <a:effectLst/>
                        </a:rPr>
                        <a:t>desistiram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51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Oral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Pôster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Total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Oral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Pôster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Total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Oral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Pôster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51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(%)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(%)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nº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(%)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nº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(%)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(%)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(%)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668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59,4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0,0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59,4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40,6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0,0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13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40,6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668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2016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33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75,8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88,9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70,8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24,2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11,1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29.2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4543024" y="4617073"/>
            <a:ext cx="714778" cy="5344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543024" y="5200906"/>
            <a:ext cx="714778" cy="5344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669406" y="523878"/>
            <a:ext cx="4501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RESULTADOS E DISCUSSÃO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9245" y="1666364"/>
            <a:ext cx="112432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Dos 60 autores pesquisados, 45% (27) responderam o questionário e 55% (33) não responderam.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Em </a:t>
            </a:r>
            <a:r>
              <a:rPr lang="pt-BR" sz="2000" dirty="0"/>
              <a:t>relação ao perfil dos autores pesquisados foi possível perceber que quanto à escolaridade, os especialistas, mestres e doutores representam 74% (20), enquanto que aqueles de nível superior e médio correspondem a 22% (6) e 4% (1), respectivamente. </a:t>
            </a: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No que se refere ao cargo que ocupam dentro do setor de saneamento, 70% (19) são funcionários de empresas, 11% (3) são consultores, 15% (4) professores ou acadêmicos e 4% (1) empresário. É possível verificar uma participação considerável de profissionais com pós-graduação no evento além de seu vínculo profissional com as empresas de saneamento, correspondendo a 73% (14) daqueles que atuam como funcionários.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669406" y="523878"/>
            <a:ext cx="4501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RESULTADOS E DISCUSSÃO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0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669406" y="523878"/>
            <a:ext cx="4501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RESULTADOS E DISCUSSÃO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34850" y="2007550"/>
            <a:ext cx="114621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Dentre os 27 respondentes, 23 (85%) informaram que aceitaram a orientação, sendo que cinco deles não concluíram a revisão do artigo. Um fato a ser abordado é o período para orientação, pois quatro que não concluíram afirmaram que o tempo para conclusão do trabalho definitivo não foi suficiente para a adequação conforme as sugestões dos orientadores.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Buscando </a:t>
            </a:r>
            <a:r>
              <a:rPr lang="pt-BR" sz="2000" dirty="0"/>
              <a:t>uma melhor interação entre o autor e o seu orientador, bem como a qualidade do trabalho em termos técnicos, os orientadores foram destinados aos autores que possuem uma área de conhecimento semelhante. Portanto no intuito de verificar a atuação desse profissional, no questionário foi pedido que o autor atribuísse uma nota de 0 a 10, a orientação recebida. A média obtida das 23 orientações foi 8,6 com notas que variam de 4 a 10, com predominância de notas acima de 8. </a:t>
            </a:r>
            <a:endParaRPr lang="pt-BR" sz="2000" dirty="0" smtClean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0374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1521</Words>
  <Application>Microsoft Office PowerPoint</Application>
  <PresentationFormat>Personalizar</PresentationFormat>
  <Paragraphs>186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Reflexo da orientação pontual aos autores na construção de seus artigos científicos para apresentação na exposição de experiências municipais de saneamento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graphix</cp:lastModifiedBy>
  <cp:revision>31</cp:revision>
  <cp:lastPrinted>2017-06-22T12:26:47Z</cp:lastPrinted>
  <dcterms:created xsi:type="dcterms:W3CDTF">2017-05-30T09:26:55Z</dcterms:created>
  <dcterms:modified xsi:type="dcterms:W3CDTF">2017-06-22T12:27:05Z</dcterms:modified>
</cp:coreProperties>
</file>