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89" r:id="rId4"/>
    <p:sldId id="285" r:id="rId5"/>
    <p:sldId id="282" r:id="rId6"/>
    <p:sldId id="283" r:id="rId7"/>
    <p:sldId id="281" r:id="rId8"/>
    <p:sldId id="290" r:id="rId9"/>
    <p:sldId id="291" r:id="rId10"/>
    <p:sldId id="292" r:id="rId11"/>
    <p:sldId id="293" r:id="rId12"/>
    <p:sldId id="294" r:id="rId13"/>
    <p:sldId id="295" r:id="rId14"/>
    <p:sldId id="296" r:id="rId15"/>
    <p:sldId id="286" r:id="rId16"/>
    <p:sldId id="287" r:id="rId17"/>
    <p:sldId id="288" r:id="rId18"/>
    <p:sldId id="277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21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7ADE9C-83CC-48EA-A72E-CAC528FD7FAD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D5D28-372E-4640-9E9A-4F582FBDA4F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173BB-5CEB-4273-AC7B-9C4C22FDC2CA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E24878-A71B-43CB-A084-5FA09E877CD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70B1DA-4855-4E55-842E-A9A6726E8F6A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A4907-2691-4D74-94E3-58E12B094A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E9BF5-83A0-4121-A530-66CE2E11435A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F6E4CC-B41F-4F47-9403-CD1E56B4B89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9E0A1-8C12-45CC-AEEB-2E733035E293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132E2-3184-460A-9D26-FEFEAF3F13B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4EC90C-94CB-4C55-8001-08E7B0D229BC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3509F7-EF28-4EAA-8EB0-C5C4A5B35A3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3B496-6BA3-49E7-B7DE-3978F6C568A4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E3792-9967-47FB-BA45-880357BDEC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48797-EF2D-4C95-B7BB-43BE7D8DB1C4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E93B4-8328-4F97-92BF-F33ACF76CFC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C83BD-C485-4687-8413-C72975356A68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77A90-9F5F-444D-A990-9BD954482F0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1A1185-9B2C-4FE8-955A-6D5C272AA447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A64D3-1758-4C20-8528-F443AB125B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5FDA4-B48F-441B-8A49-BB13322A797A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83461-49E1-4B26-8543-3DEFD63B17A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271F9B9-BB42-4523-9CF2-37B5010818C2}" type="datetimeFigureOut">
              <a:rPr lang="pt-BR"/>
              <a:pPr>
                <a:defRPr/>
              </a:pPr>
              <a:t>18/05/2016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063444E-0988-44EC-9225-0C8C9F342EB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Tema 13:</a:t>
            </a:r>
            <a:br>
              <a:rPr lang="pt-BR" b="1" dirty="0" smtClean="0"/>
            </a:br>
            <a:r>
              <a:rPr lang="pt-BR" sz="4800" b="1" dirty="0" smtClean="0"/>
              <a:t> PANORAMA ATUAL DOS PLANOS DE SANEAMENTO NO BRASIL: </a:t>
            </a:r>
            <a:br>
              <a:rPr lang="pt-BR" sz="4800" b="1" dirty="0" smtClean="0"/>
            </a:br>
            <a:r>
              <a:rPr lang="pt-BR" sz="4800" b="1" dirty="0" smtClean="0"/>
              <a:t>O QUE FAZER APÓS A EDIÇÃO DO DECRETO 8.629/2015?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714375"/>
            <a:ext cx="8143932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Algumas perguntas, para refletir: </a:t>
            </a:r>
            <a:br>
              <a:rPr lang="pt-BR" b="1" dirty="0" smtClean="0"/>
            </a:br>
            <a:r>
              <a:rPr lang="pt-BR" b="1" dirty="0" smtClean="0"/>
              <a:t>* Como ficarão os convênios com a </a:t>
            </a:r>
            <a:r>
              <a:rPr lang="pt-BR" b="1" dirty="0" err="1" smtClean="0"/>
              <a:t>Assemae</a:t>
            </a:r>
            <a:r>
              <a:rPr lang="pt-BR" b="1" dirty="0" smtClean="0"/>
              <a:t> e outras instituições que visam qualificar gestores, técnicos e lideranças dos movimentos sociais para elaboração dos Planos Municipais de Saneamento?</a:t>
            </a:r>
            <a:endParaRPr lang="pt-BR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28596" y="1357298"/>
            <a:ext cx="8029604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* </a:t>
            </a:r>
            <a:r>
              <a:rPr lang="pt-BR" b="1" dirty="0" smtClean="0"/>
              <a:t>Terá liberação de recursos para elaboração de Planos?</a:t>
            </a:r>
            <a:br>
              <a:rPr lang="pt-BR" b="1" dirty="0" smtClean="0"/>
            </a:br>
            <a:r>
              <a:rPr lang="pt-BR" b="1" dirty="0" smtClean="0"/>
              <a:t>* Serão </a:t>
            </a:r>
            <a:r>
              <a:rPr lang="pt-BR" b="1" dirty="0" smtClean="0"/>
              <a:t>mantidas leis, decretos </a:t>
            </a:r>
            <a:r>
              <a:rPr lang="pt-BR" b="1" dirty="0" smtClean="0"/>
              <a:t>e </a:t>
            </a:r>
            <a:r>
              <a:rPr lang="pt-BR" b="1" dirty="0" smtClean="0"/>
              <a:t>regras </a:t>
            </a:r>
            <a:r>
              <a:rPr lang="pt-BR" b="1" dirty="0" smtClean="0"/>
              <a:t>sobre </a:t>
            </a:r>
            <a:r>
              <a:rPr lang="pt-BR" b="1" dirty="0" smtClean="0"/>
              <a:t>o </a:t>
            </a:r>
            <a:r>
              <a:rPr lang="pt-BR" b="1" dirty="0" smtClean="0"/>
              <a:t>controle </a:t>
            </a:r>
            <a:r>
              <a:rPr lang="pt-BR" b="1" dirty="0" smtClean="0"/>
              <a:t>social, </a:t>
            </a:r>
            <a:r>
              <a:rPr lang="pt-BR" b="1" dirty="0" smtClean="0"/>
              <a:t>já estabelecidas </a:t>
            </a:r>
            <a:r>
              <a:rPr lang="pt-BR" b="1" dirty="0" smtClean="0"/>
              <a:t>para liberar </a:t>
            </a:r>
            <a:r>
              <a:rPr lang="pt-BR" b="1" dirty="0" smtClean="0"/>
              <a:t>recursos?</a:t>
            </a:r>
            <a:br>
              <a:rPr lang="pt-BR" b="1" dirty="0" smtClean="0"/>
            </a:br>
            <a:r>
              <a:rPr lang="pt-BR" b="1" dirty="0" smtClean="0"/>
              <a:t>* Continuará sendo exigido que os Planos devem ser Participativos? </a:t>
            </a:r>
            <a:br>
              <a:rPr lang="pt-BR" b="1" dirty="0" smtClean="0"/>
            </a:br>
            <a:r>
              <a:rPr lang="pt-BR" b="1" dirty="0" smtClean="0"/>
              <a:t/>
            </a:r>
            <a:br>
              <a:rPr lang="pt-BR" b="1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1000108"/>
            <a:ext cx="8215370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Alguns desafios conjunturais:</a:t>
            </a:r>
            <a:br>
              <a:rPr lang="pt-BR" b="1" dirty="0" smtClean="0"/>
            </a:br>
            <a:r>
              <a:rPr lang="pt-BR" b="1" dirty="0" smtClean="0"/>
              <a:t>* Denunciar o golpe e </a:t>
            </a:r>
            <a:r>
              <a:rPr lang="pt-BR" b="1" smtClean="0"/>
              <a:t>restabelecer </a:t>
            </a:r>
            <a:r>
              <a:rPr lang="pt-BR" b="1" smtClean="0"/>
              <a:t/>
            </a:r>
            <a:br>
              <a:rPr lang="pt-BR" b="1" smtClean="0"/>
            </a:br>
            <a:r>
              <a:rPr lang="pt-BR" b="1" smtClean="0"/>
              <a:t>a normalidade </a:t>
            </a:r>
            <a:r>
              <a:rPr lang="pt-BR" b="1" dirty="0" smtClean="0"/>
              <a:t>democrática;</a:t>
            </a:r>
            <a:br>
              <a:rPr lang="pt-BR" b="1" dirty="0" smtClean="0"/>
            </a:br>
            <a:r>
              <a:rPr lang="pt-BR" b="1" dirty="0" smtClean="0"/>
              <a:t>* Resistir à agenda </a:t>
            </a:r>
            <a:r>
              <a:rPr lang="pt-BR" b="1" smtClean="0"/>
              <a:t>privatista </a:t>
            </a:r>
            <a:r>
              <a:rPr lang="pt-BR" b="1" smtClean="0"/>
              <a:t>ultra-</a:t>
            </a:r>
            <a:br>
              <a:rPr lang="pt-BR" b="1" smtClean="0"/>
            </a:br>
            <a:r>
              <a:rPr lang="pt-BR" b="1" smtClean="0"/>
              <a:t>-</a:t>
            </a:r>
            <a:r>
              <a:rPr lang="pt-BR" b="1" smtClean="0"/>
              <a:t>neoliberal </a:t>
            </a:r>
            <a:r>
              <a:rPr lang="pt-BR" b="1" dirty="0" smtClean="0"/>
              <a:t>que não passou pela urna;</a:t>
            </a:r>
            <a:br>
              <a:rPr lang="pt-BR" b="1" dirty="0" smtClean="0"/>
            </a:br>
            <a:r>
              <a:rPr lang="pt-BR" b="1" dirty="0" smtClean="0"/>
              <a:t>* Mobilizar a sociedade para garantir as conquistas dos últimos anos.</a:t>
            </a:r>
            <a:br>
              <a:rPr lang="pt-BR" b="1" dirty="0" smtClean="0"/>
            </a:br>
            <a:r>
              <a:rPr lang="pt-BR" b="1" dirty="0" smtClean="0"/>
              <a:t> 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Desafios para efetivar os Planos:</a:t>
            </a:r>
            <a:br>
              <a:rPr lang="pt-BR" b="1" dirty="0" smtClean="0"/>
            </a:br>
            <a:r>
              <a:rPr lang="pt-BR" b="1" dirty="0" smtClean="0"/>
              <a:t>* Pressionar para que convênios e leis continuem em vigor e que os recursos sejam liberados já;</a:t>
            </a:r>
            <a:br>
              <a:rPr lang="pt-BR" b="1" dirty="0" smtClean="0"/>
            </a:br>
            <a:r>
              <a:rPr lang="pt-BR" b="1" dirty="0" smtClean="0"/>
              <a:t>* Capacitação de lideranças sociais para elaboração e monitoramento na execução dos Planos;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714375"/>
            <a:ext cx="7958166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* Fortalecer redes entre entidades, instituições e parceiros que construíram juntos os avanços nos últimos anos e defendem o saneamento como um direito de todos, para garantir que as políticas que acreditamos sejam executadas.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00034" y="1"/>
            <a:ext cx="8286808" cy="71435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Continuaremos nos organizando...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pic>
        <p:nvPicPr>
          <p:cNvPr id="5" name="Picture 2" descr="D:\Documentos\Imagens\el_11_congreso_de_conam_aprobo_plataforma_de_lucha_y_eligio_nueva_direccion_2011-2014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1071546"/>
            <a:ext cx="5638030" cy="377834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214289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4900" b="1" dirty="0" smtClean="0"/>
              <a:t>... e na luta das ruas!  </a:t>
            </a:r>
            <a:endParaRPr lang="pt-BR" sz="49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pic>
        <p:nvPicPr>
          <p:cNvPr id="5" name="Picture 11" descr="D:\Documentos\Imagens\manifestação 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1071546"/>
            <a:ext cx="5762640" cy="3834152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4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pic>
        <p:nvPicPr>
          <p:cNvPr id="1026" name="Picture 2" descr="http://www.pragmatismopolitico.com.br/wp-content/uploads/2016/04/manifestacoes-domingo-17-contra-golpe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928794" y="1000108"/>
            <a:ext cx="5629314" cy="312739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</p:pic>
      <p:sp>
        <p:nvSpPr>
          <p:cNvPr id="7" name="Retângulo 6"/>
          <p:cNvSpPr/>
          <p:nvPr/>
        </p:nvSpPr>
        <p:spPr>
          <a:xfrm>
            <a:off x="2643174" y="4143380"/>
            <a:ext cx="44470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 smtClean="0"/>
              <a:t>Muito obrigado!</a:t>
            </a:r>
            <a:endParaRPr lang="pt-BR" sz="4400" b="1" dirty="0"/>
          </a:p>
        </p:txBody>
      </p:sp>
      <p:sp>
        <p:nvSpPr>
          <p:cNvPr id="8" name="Retângulo 7"/>
          <p:cNvSpPr/>
          <p:nvPr/>
        </p:nvSpPr>
        <p:spPr>
          <a:xfrm>
            <a:off x="1785918" y="214290"/>
            <a:ext cx="605326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b="1" dirty="0" smtClean="0"/>
              <a:t>Democracia, sempre! </a:t>
            </a:r>
            <a:endParaRPr lang="pt-BR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500034" y="214290"/>
            <a:ext cx="77867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2800" b="1" dirty="0" smtClean="0"/>
          </a:p>
          <a:p>
            <a:pPr algn="ctr"/>
            <a:r>
              <a:rPr lang="pt-BR" sz="2800" b="1" dirty="0" smtClean="0"/>
              <a:t>Fernando </a:t>
            </a:r>
            <a:r>
              <a:rPr lang="pt-BR" sz="2800" b="1" dirty="0" err="1" smtClean="0"/>
              <a:t>Zasso</a:t>
            </a:r>
            <a:r>
              <a:rPr lang="pt-BR" sz="2800" b="1" dirty="0" smtClean="0"/>
              <a:t> </a:t>
            </a:r>
            <a:r>
              <a:rPr lang="pt-BR" sz="2800" b="1" dirty="0" err="1" smtClean="0"/>
              <a:t>Pigatto</a:t>
            </a:r>
            <a:r>
              <a:rPr lang="pt-BR" sz="2800" b="1" dirty="0" smtClean="0"/>
              <a:t> “Peixe”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smtClean="0"/>
              <a:t>Secretário Geral FEGAM-RS e CONAM</a:t>
            </a:r>
            <a:br>
              <a:rPr lang="pt-BR" sz="2800" b="1" dirty="0" smtClean="0"/>
            </a:br>
            <a:r>
              <a:rPr lang="pt-BR" sz="2800" b="1" dirty="0" smtClean="0"/>
              <a:t>Conselho Nacional de Saúde (CNS)</a:t>
            </a:r>
            <a:br>
              <a:rPr lang="pt-BR" sz="2800" b="1" dirty="0" smtClean="0"/>
            </a:br>
            <a:r>
              <a:rPr lang="pt-BR" sz="2800" b="1" dirty="0" smtClean="0"/>
              <a:t>Representante do CNS no </a:t>
            </a:r>
            <a:r>
              <a:rPr lang="pt-BR" sz="2800" b="1" dirty="0" err="1" smtClean="0"/>
              <a:t>GTI-Plansab</a:t>
            </a:r>
            <a:endParaRPr lang="pt-BR" sz="2800" b="1" dirty="0" smtClean="0"/>
          </a:p>
          <a:p>
            <a:pPr algn="ctr"/>
            <a:r>
              <a:rPr lang="pt-BR" sz="2800" b="1" dirty="0" smtClean="0"/>
              <a:t>Tecnólogo em Gestão Ambiental</a:t>
            </a:r>
          </a:p>
          <a:p>
            <a:pPr algn="ctr"/>
            <a:r>
              <a:rPr lang="pt-BR" sz="2800" b="1" dirty="0" err="1" smtClean="0"/>
              <a:t>Pós-graduando</a:t>
            </a:r>
            <a:r>
              <a:rPr lang="pt-BR" sz="2800" b="1" dirty="0" smtClean="0"/>
              <a:t> em Gestão, Licenciamento </a:t>
            </a:r>
          </a:p>
          <a:p>
            <a:pPr algn="ctr"/>
            <a:r>
              <a:rPr lang="pt-BR" sz="2800" b="1" dirty="0" smtClean="0"/>
              <a:t>e Auditoria Ambiental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err="1" smtClean="0"/>
              <a:t>E-mail</a:t>
            </a:r>
            <a:r>
              <a:rPr lang="pt-BR" sz="2800" b="1" dirty="0" smtClean="0"/>
              <a:t>: fernando_pigatto@yahoo.com.br</a:t>
            </a:r>
            <a:r>
              <a:rPr lang="pt-BR" sz="2800" dirty="0" smtClean="0"/>
              <a:t/>
            </a:r>
            <a:br>
              <a:rPr lang="pt-BR" sz="2800" dirty="0" smtClean="0"/>
            </a:br>
            <a:r>
              <a:rPr lang="pt-BR" sz="2800" b="1" dirty="0" smtClean="0"/>
              <a:t>Fones: 55.84023366 </a:t>
            </a:r>
            <a:r>
              <a:rPr lang="pt-BR" sz="2800" b="1" dirty="0" err="1" smtClean="0"/>
              <a:t>whatsapp</a:t>
            </a:r>
            <a:r>
              <a:rPr lang="pt-BR" sz="2800" b="1" dirty="0" smtClean="0"/>
              <a:t> / 55.96401876</a:t>
            </a:r>
            <a:endParaRPr lang="pt-B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sz="6000" b="1" i="1" dirty="0" smtClean="0"/>
              <a:t>O papel da participação social na elaboração dos Planos Municipais de Saneamento Básico </a:t>
            </a:r>
            <a:br>
              <a:rPr lang="pt-BR" sz="6000" b="1" i="1" dirty="0" smtClean="0"/>
            </a:br>
            <a:r>
              <a:rPr lang="pt-BR" sz="6000" b="1" i="1" dirty="0" smtClean="0"/>
              <a:t>e seus desafios</a:t>
            </a:r>
            <a:r>
              <a:rPr lang="pt-BR" sz="5400" b="1" dirty="0" smtClean="0"/>
              <a:t/>
            </a:r>
            <a:br>
              <a:rPr lang="pt-BR" sz="5400" b="1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2286000" y="2967335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pt-B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pic>
        <p:nvPicPr>
          <p:cNvPr id="10242" name="Picture 2" descr="http://www.cbm.mg.gov.br/Especifico_Cliente/18557587000108/Arquivos/images/0001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3042" y="714356"/>
            <a:ext cx="6000792" cy="4215556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pic>
        <p:nvPicPr>
          <p:cNvPr id="53252" name="Picture 4" descr="http://static.wixstatic.com/media/33684d_992983ed5d3a4c4fa916fe7b2b69f051.jpg/v1/fill/w_471,h_350,al_c,q_80,usm_0.66_1.00_0.01/33684d_992983ed5d3a4c4fa916fe7b2b69f051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14480" y="571480"/>
            <a:ext cx="5857916" cy="43530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5" name="Retângulo 4"/>
          <p:cNvSpPr/>
          <p:nvPr/>
        </p:nvSpPr>
        <p:spPr>
          <a:xfrm>
            <a:off x="571472" y="571480"/>
            <a:ext cx="785818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pt-BR" sz="4000" b="1" dirty="0" smtClean="0">
                <a:latin typeface="+mj-lt"/>
              </a:rPr>
              <a:t>CONDIÇÕES PARA A PARTICIPAÇÃO:</a:t>
            </a:r>
          </a:p>
          <a:p>
            <a:pPr algn="ctr">
              <a:buFont typeface="Arial" charset="0"/>
              <a:buChar char="•"/>
              <a:defRPr/>
            </a:pPr>
            <a:r>
              <a:rPr lang="pt-BR" sz="4000" b="1" dirty="0" smtClean="0">
                <a:latin typeface="+mj-lt"/>
              </a:rPr>
              <a:t> SOCIEDADE ORGANIZADA (Existir Associação de Moradores, sindicatos, igrejas, escolas,...);</a:t>
            </a:r>
          </a:p>
          <a:p>
            <a:pPr algn="ctr">
              <a:buFont typeface="Arial" charset="0"/>
              <a:buChar char="•"/>
              <a:defRPr/>
            </a:pPr>
            <a:r>
              <a:rPr lang="pt-BR" sz="4000" b="1" dirty="0" smtClean="0">
                <a:latin typeface="+mj-lt"/>
              </a:rPr>
              <a:t> VONTADE POLÍTICA (Acreditar)</a:t>
            </a:r>
          </a:p>
          <a:p>
            <a:pPr algn="ctr">
              <a:buFont typeface="Arial" charset="0"/>
              <a:buChar char="•"/>
              <a:defRPr/>
            </a:pPr>
            <a:r>
              <a:rPr lang="pt-BR" sz="4000" b="1" dirty="0" smtClean="0">
                <a:latin typeface="+mj-lt"/>
              </a:rPr>
              <a:t> ESPAÇOS DE PARTICIPAÇÃO (com poder de decisão e controle social).</a:t>
            </a:r>
            <a:endParaRPr lang="pt-BR" sz="40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8" name="Retângulo 7"/>
          <p:cNvSpPr/>
          <p:nvPr/>
        </p:nvSpPr>
        <p:spPr>
          <a:xfrm>
            <a:off x="500034" y="642918"/>
            <a:ext cx="8143932" cy="49552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b="1" dirty="0" smtClean="0">
                <a:latin typeface="+mj-lt"/>
              </a:rPr>
              <a:t>A participação popular é imprescindível para garantir planos municipais de saneamento que reflitam a realidade e que possam transformá-la de verdade.</a:t>
            </a:r>
          </a:p>
          <a:p>
            <a:pPr algn="ctr"/>
            <a:r>
              <a:rPr lang="pt-BR" sz="2800" dirty="0" smtClean="0">
                <a:latin typeface="+mj-lt"/>
              </a:rPr>
              <a:t> </a:t>
            </a:r>
            <a:endParaRPr lang="pt-BR" sz="28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714375"/>
            <a:ext cx="7772400" cy="28860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357158" y="571480"/>
            <a:ext cx="84296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 smtClean="0">
                <a:latin typeface="+mj-lt"/>
              </a:rPr>
              <a:t>A população que necessita de serviços de abastecimento de água potável, esgotamento sanitário, manejo de resíduos sólidos, drenagem das águas pluviais, tem o direito de participar das decisões, monitorar a execução, acompanhar os resultados e comemorar as conquistas do Plano Municipal de Saneamento.</a:t>
            </a:r>
            <a:r>
              <a:rPr lang="pt-BR" sz="1600" b="1" dirty="0" smtClean="0"/>
              <a:t/>
            </a:r>
            <a:br>
              <a:rPr lang="pt-BR" sz="1600" b="1" dirty="0" smtClean="0"/>
            </a:b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  <p:sp>
        <p:nvSpPr>
          <p:cNvPr id="12290" name="AutoShape 2" descr="blob:https%3A//web.whatsapp.com/a3a0cf00-6e73-4577-b1b6-02c995123dcd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2293" name="Picture 5" descr="D:\Documentos\Imagens\Uma semana de governo Temer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1071546"/>
            <a:ext cx="3929090" cy="3929090"/>
          </a:xfrm>
          <a:prstGeom prst="rect">
            <a:avLst/>
          </a:prstGeom>
          <a:noFill/>
        </p:spPr>
      </p:pic>
      <p:sp>
        <p:nvSpPr>
          <p:cNvPr id="6" name="Retângulo 5"/>
          <p:cNvSpPr/>
          <p:nvPr/>
        </p:nvSpPr>
        <p:spPr>
          <a:xfrm>
            <a:off x="714348" y="428604"/>
            <a:ext cx="78181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3200" b="1" dirty="0" smtClean="0"/>
              <a:t>No </a:t>
            </a:r>
            <a:r>
              <a:rPr lang="pt-BR" sz="3200" b="1" dirty="0" smtClean="0"/>
              <a:t>meio do caminho tinha... </a:t>
            </a:r>
            <a:r>
              <a:rPr lang="pt-BR" sz="3200" b="1" dirty="0" smtClean="0"/>
              <a:t>u</a:t>
            </a:r>
            <a:r>
              <a:rPr lang="pt-BR" sz="3200" b="1" dirty="0" smtClean="0"/>
              <a:t>m golpe!</a:t>
            </a:r>
            <a:r>
              <a:rPr lang="pt-BR" sz="2800" b="1" dirty="0" smtClean="0"/>
              <a:t> </a:t>
            </a:r>
            <a:endParaRPr lang="pt-B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85720" y="857232"/>
            <a:ext cx="8501122" cy="2886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Ministro das Cidades interino incentiva privatizações e </a:t>
            </a:r>
            <a:r>
              <a:rPr lang="pt-BR" b="1" dirty="0" err="1" smtClean="0"/>
              <a:t>PPP’s</a:t>
            </a:r>
            <a:r>
              <a:rPr lang="pt-BR" b="1" dirty="0" smtClean="0"/>
              <a:t>, revoga portarias MCMV e cancela reunião </a:t>
            </a:r>
            <a:r>
              <a:rPr lang="pt-BR" b="1" dirty="0" err="1" smtClean="0"/>
              <a:t>ConCidades</a:t>
            </a:r>
            <a:r>
              <a:rPr lang="pt-BR" b="1" dirty="0" smtClean="0"/>
              <a:t>.</a:t>
            </a:r>
            <a:br>
              <a:rPr lang="pt-BR" b="1" dirty="0" smtClean="0"/>
            </a:br>
            <a:r>
              <a:rPr lang="pt-BR" b="1" dirty="0" smtClean="0"/>
              <a:t>Ministro da Saúde interino fala em redimensionar (diminuir) tamanho do SUS, quer beneficiar planos de saúde e já acabou com o PAC </a:t>
            </a:r>
            <a:r>
              <a:rPr lang="pt-BR" b="1" dirty="0" err="1" smtClean="0"/>
              <a:t>Funasa</a:t>
            </a:r>
            <a:r>
              <a:rPr lang="pt-BR" b="1" dirty="0" smtClean="0"/>
              <a:t>.</a:t>
            </a:r>
            <a:endParaRPr lang="pt-BR" sz="5300" b="1" dirty="0" smtClean="0">
              <a:solidFill>
                <a:srgbClr val="FF0000"/>
              </a:solidFill>
            </a:endParaRPr>
          </a:p>
        </p:txBody>
      </p:sp>
      <p:pic>
        <p:nvPicPr>
          <p:cNvPr id="2052" name="Picture 3" descr="D:\Documentos\Imagens\LOGO CONA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43702" y="5072074"/>
            <a:ext cx="1000125" cy="100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 descr="D:\Documentos\Imagens\logo46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4414" y="4929198"/>
            <a:ext cx="3524250" cy="1181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673</TotalTime>
  <Words>134</Words>
  <Application>Microsoft Office PowerPoint</Application>
  <PresentationFormat>Apresentação na tela (4:3)</PresentationFormat>
  <Paragraphs>32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Tema do Office</vt:lpstr>
      <vt:lpstr>  Tema 13:  PANORAMA ATUAL DOS PLANOS DE SANEAMENTO NO BRASIL:  O QUE FAZER APÓS A EDIÇÃO DO DECRETO 8.629/2015?</vt:lpstr>
      <vt:lpstr>   O papel da participação social na elaboração dos Planos Municipais de Saneamento Básico  e seus desafios </vt:lpstr>
      <vt:lpstr>  </vt:lpstr>
      <vt:lpstr>  </vt:lpstr>
      <vt:lpstr>  </vt:lpstr>
      <vt:lpstr>  </vt:lpstr>
      <vt:lpstr>  </vt:lpstr>
      <vt:lpstr>Slide 8</vt:lpstr>
      <vt:lpstr> Ministro das Cidades interino incentiva privatizações e PPP’s, revoga portarias MCMV e cancela reunião ConCidades. Ministro da Saúde interino fala em redimensionar (diminuir) tamanho do SUS, quer beneficiar planos de saúde e já acabou com o PAC Funasa.</vt:lpstr>
      <vt:lpstr>  Algumas perguntas, para refletir:  * Como ficarão os convênios com a Assemae e outras instituições que visam qualificar gestores, técnicos e lideranças dos movimentos sociais para elaboração dos Planos Municipais de Saneamento?</vt:lpstr>
      <vt:lpstr>  * Terá liberação de recursos para elaboração de Planos? * Serão mantidas leis, decretos e regras sobre o controle social, já estabelecidas para liberar recursos? * Continuará sendo exigido que os Planos devem ser Participativos?   </vt:lpstr>
      <vt:lpstr>  Alguns desafios conjunturais: * Denunciar o golpe e restabelecer  a normalidade democrática; * Resistir à agenda privatista ultra- -neoliberal que não passou pela urna; * Mobilizar a sociedade para garantir as conquistas dos últimos anos.  </vt:lpstr>
      <vt:lpstr>  Desafios para efetivar os Planos: * Pressionar para que convênios e leis continuem em vigor e que os recursos sejam liberados já; * Capacitação de lideranças sociais para elaboração e monitoramento na execução dos Planos;</vt:lpstr>
      <vt:lpstr>  * Fortalecer redes entre entidades, instituições e parceiros que construíram juntos os avanços nos últimos anos e defendem o saneamento como um direito de todos, para garantir que as políticas que acreditamos sejam executadas.</vt:lpstr>
      <vt:lpstr> Continuaremos nos organizando...</vt:lpstr>
      <vt:lpstr>  ... e na luta das ruas!  </vt:lpstr>
      <vt:lpstr>  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Painel 3  Saneamento Ambiental: Políticas Integradas com Participação Social</dc:title>
  <dc:creator>Win7</dc:creator>
  <cp:lastModifiedBy>Win7</cp:lastModifiedBy>
  <cp:revision>74</cp:revision>
  <dcterms:created xsi:type="dcterms:W3CDTF">2015-05-24T11:11:55Z</dcterms:created>
  <dcterms:modified xsi:type="dcterms:W3CDTF">2016-05-19T03:00:10Z</dcterms:modified>
</cp:coreProperties>
</file>