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64" r:id="rId12"/>
    <p:sldId id="274" r:id="rId13"/>
    <p:sldId id="277" r:id="rId14"/>
    <p:sldId id="279" r:id="rId15"/>
    <p:sldId id="281" r:id="rId16"/>
    <p:sldId id="280" r:id="rId17"/>
    <p:sldId id="28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09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68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72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31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4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34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36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98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29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9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02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3A276-A5D8-451D-987C-4DC81D501E7E}" type="datetimeFigureOut">
              <a:rPr lang="pt-BR" smtClean="0"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F1E3-B5E2-48FF-8DDD-60B74FB01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49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096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75856" y="4010288"/>
            <a:ext cx="5080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Descubra as </a:t>
            </a:r>
            <a:r>
              <a:rPr lang="pt-BR" sz="4000" b="1" dirty="0" smtClean="0"/>
              <a:t>Vantagens </a:t>
            </a:r>
            <a:r>
              <a:rPr lang="pt-BR" sz="4000" b="1" dirty="0"/>
              <a:t>da TI como </a:t>
            </a:r>
            <a:r>
              <a:rPr lang="pt-BR" sz="4000" b="1" dirty="0" smtClean="0"/>
              <a:t>Serviço </a:t>
            </a:r>
            <a:r>
              <a:rPr lang="pt-BR" sz="4000" b="1" dirty="0"/>
              <a:t>no Saneamento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457890"/>
            <a:ext cx="911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Antonio de </a:t>
            </a:r>
            <a:r>
              <a:rPr lang="pt-BR" sz="2000" b="1" dirty="0" smtClean="0"/>
              <a:t>ARIMATEIA</a:t>
            </a:r>
            <a:r>
              <a:rPr lang="pt-BR" sz="2000" dirty="0" smtClean="0"/>
              <a:t> – Gerente de Desenvolvimento de Negócios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033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dailyhostnews.com/wp-content/uploads/2013/02/data2-lt-jw-eto-3573915-data2-pw-da-eto-3573915-data2-eh-dl-eto-3573915-images-saas-250x2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71" y="2924944"/>
            <a:ext cx="2479229" cy="240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5874" y="1916246"/>
            <a:ext cx="87806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571500" indent="-571500">
              <a:buFont typeface="Arial" panose="020B0604020202020204" pitchFamily="34" charset="0"/>
              <a:buChar char="•"/>
              <a:defRPr sz="3600">
                <a:latin typeface="Eras Demi ITC" panose="020B0805030504020804" pitchFamily="34" charset="0"/>
              </a:defRPr>
            </a:lvl1pPr>
            <a:lvl2pPr marL="1028700" lvl="1" indent="-571500">
              <a:buFont typeface="Arial" panose="020B0604020202020204" pitchFamily="34" charset="0"/>
              <a:buChar char="•"/>
              <a:defRPr sz="2400">
                <a:latin typeface="Eras Demi ITC" panose="020B0805030504020804" pitchFamily="34" charset="0"/>
              </a:defRPr>
            </a:lvl2pPr>
          </a:lstStyle>
          <a:p>
            <a:pPr marL="80963" indent="-269875"/>
            <a:r>
              <a:rPr lang="pt-BR" sz="3000" dirty="0" smtClean="0"/>
              <a:t>Foco e investimentos dedicados ao Negócio</a:t>
            </a:r>
          </a:p>
          <a:p>
            <a:pPr marL="80963" indent="-269875"/>
            <a:r>
              <a:rPr lang="pt-BR" sz="3000" dirty="0" smtClean="0"/>
              <a:t>Investimento </a:t>
            </a:r>
            <a:r>
              <a:rPr lang="pt-BR" sz="3000" dirty="0"/>
              <a:t>inicial reduzido ou inexistente</a:t>
            </a:r>
          </a:p>
          <a:p>
            <a:pPr marL="80963" indent="-269875"/>
            <a:r>
              <a:rPr lang="pt-BR" sz="3000" dirty="0"/>
              <a:t>Tempo de implantação reduzido</a:t>
            </a:r>
          </a:p>
          <a:p>
            <a:pPr marL="80963" indent="-269875"/>
            <a:r>
              <a:rPr lang="pt-BR" sz="3000" dirty="0" smtClean="0"/>
              <a:t>Seus dados estão mais seguros</a:t>
            </a:r>
          </a:p>
          <a:p>
            <a:pPr marL="80963" indent="-269875"/>
            <a:r>
              <a:rPr lang="pt-BR" sz="3000" dirty="0"/>
              <a:t>Escalabilidade ↑↓</a:t>
            </a:r>
          </a:p>
          <a:p>
            <a:pPr marL="80963" indent="-269875"/>
            <a:r>
              <a:rPr lang="pt-BR" sz="3000" dirty="0" smtClean="0"/>
              <a:t>TI reduzida e alinhada ao negócio</a:t>
            </a:r>
          </a:p>
          <a:p>
            <a:pPr marL="631825" lvl="1" indent="-187325"/>
            <a:r>
              <a:rPr lang="pt-BR" sz="2600" dirty="0" smtClean="0"/>
              <a:t>Gestão do </a:t>
            </a:r>
            <a:r>
              <a:rPr lang="pt-BR" sz="2600" dirty="0"/>
              <a:t>Portfólio de </a:t>
            </a:r>
            <a:r>
              <a:rPr lang="pt-BR" sz="2600" dirty="0" smtClean="0"/>
              <a:t>Serviços</a:t>
            </a:r>
          </a:p>
          <a:p>
            <a:pPr marL="631825" lvl="1" indent="-187325"/>
            <a:r>
              <a:rPr lang="pt-BR" sz="2600" dirty="0" smtClean="0"/>
              <a:t>Gestão da qualidade do serviço (SLA)</a:t>
            </a:r>
          </a:p>
          <a:p>
            <a:pPr marL="631825" lvl="1" indent="-187325"/>
            <a:r>
              <a:rPr lang="pt-BR" sz="2600" dirty="0" smtClean="0"/>
              <a:t>Busca de soluções que agreguem valor ao negócio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62242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lvl="1"/>
            <a:r>
              <a:rPr lang="pt-BR" dirty="0" smtClean="0"/>
              <a:t>TI COMO SERVIÇO VALE A PENA?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90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http://www.zillion.com.br/site/wp-content/uploads/2015/07/Data-center-seg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84" y="4863635"/>
            <a:ext cx="2998796" cy="2000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larpf.fr/img/LaRpf/articles/photos/450/Photo-du_co2_pour_climatis-4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274972"/>
            <a:ext cx="5687679" cy="2939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hoopa.com/images/overview/dcpnj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782472"/>
            <a:ext cx="5256584" cy="343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uropeandatahub.eu/var/fr/storage/images/header-data-center/631-11-fre-FR/Header-data-cent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2620" r="18026" b="3004"/>
          <a:stretch/>
        </p:blipFill>
        <p:spPr bwMode="auto">
          <a:xfrm>
            <a:off x="467543" y="2317553"/>
            <a:ext cx="7848873" cy="4025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1628800"/>
            <a:ext cx="86409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68288" indent="-268288">
              <a:buFont typeface="Arial" panose="020B0604020202020204" pitchFamily="34" charset="0"/>
              <a:buChar char="•"/>
              <a:defRPr sz="4000">
                <a:latin typeface="Eras Demi ITC" panose="020B0805030504020804" pitchFamily="34" charset="0"/>
              </a:defRPr>
            </a:lvl1pPr>
            <a:lvl2pPr marL="538163" lvl="1" indent="-269875">
              <a:buFont typeface="Arial" panose="020B0604020202020204" pitchFamily="34" charset="0"/>
              <a:buChar char="•"/>
              <a:defRPr sz="2800">
                <a:latin typeface="Eras Demi ITC" panose="020B0805030504020804" pitchFamily="34" charset="0"/>
              </a:defRPr>
            </a:lvl2pPr>
            <a:lvl3pPr marL="806450" lvl="2" indent="-268288">
              <a:buFont typeface="Arial" panose="020B0604020202020204" pitchFamily="34" charset="0"/>
              <a:buChar char="•"/>
              <a:defRPr sz="2200">
                <a:latin typeface="Eras Demi ITC" panose="020B0805030504020804" pitchFamily="34" charset="0"/>
              </a:defRPr>
            </a:lvl3pPr>
          </a:lstStyle>
          <a:p>
            <a:r>
              <a:rPr lang="pt-BR" dirty="0" smtClean="0"/>
              <a:t>Datacenter</a:t>
            </a:r>
            <a:endParaRPr lang="pt-BR" dirty="0"/>
          </a:p>
          <a:p>
            <a:pPr lvl="1"/>
            <a:r>
              <a:rPr lang="pt-BR" dirty="0" smtClean="0"/>
              <a:t>Eletricidade (grupo gerador, no break etc.)</a:t>
            </a:r>
            <a:endParaRPr lang="pt-BR" dirty="0"/>
          </a:p>
          <a:p>
            <a:pPr lvl="1"/>
            <a:r>
              <a:rPr lang="pt-BR" dirty="0" smtClean="0"/>
              <a:t>Temperatura e prevenção a incêndios</a:t>
            </a:r>
          </a:p>
          <a:p>
            <a:pPr lvl="1"/>
            <a:r>
              <a:rPr lang="pt-BR" dirty="0" smtClean="0"/>
              <a:t>Comunicação (gestão, escala etc.)</a:t>
            </a:r>
            <a:endParaRPr lang="pt-BR" dirty="0"/>
          </a:p>
          <a:p>
            <a:pPr lvl="1"/>
            <a:r>
              <a:rPr lang="pt-BR" dirty="0" smtClean="0"/>
              <a:t>Servidores (investimento, gestão, upgrade etc.)</a:t>
            </a:r>
            <a:endParaRPr lang="pt-BR" dirty="0"/>
          </a:p>
          <a:p>
            <a:pPr lvl="1"/>
            <a:r>
              <a:rPr lang="pt-BR" dirty="0" smtClean="0"/>
              <a:t>Backup (política, gestão, ampliação etc.)</a:t>
            </a:r>
            <a:endParaRPr lang="pt-BR" dirty="0"/>
          </a:p>
          <a:p>
            <a:pPr lvl="1"/>
            <a:r>
              <a:rPr lang="pt-BR" dirty="0" smtClean="0"/>
              <a:t>Segurança (investimento, atualização etc.)</a:t>
            </a:r>
            <a:endParaRPr lang="pt-BR" dirty="0"/>
          </a:p>
          <a:p>
            <a:pPr lvl="1"/>
            <a:r>
              <a:rPr lang="pt-BR" dirty="0" smtClean="0"/>
              <a:t>Licenciamentos (escolha, investimento, upgrade etc.)</a:t>
            </a:r>
            <a:endParaRPr lang="pt-BR" dirty="0"/>
          </a:p>
          <a:p>
            <a:pPr lvl="1"/>
            <a:r>
              <a:rPr lang="pt-BR" dirty="0"/>
              <a:t>Recursos </a:t>
            </a:r>
            <a:r>
              <a:rPr lang="pt-BR" dirty="0" smtClean="0"/>
              <a:t>Humanos (retenção, capacitação etc.)</a:t>
            </a:r>
            <a:endParaRPr lang="pt-BR" dirty="0"/>
          </a:p>
        </p:txBody>
      </p:sp>
      <p:pic>
        <p:nvPicPr>
          <p:cNvPr id="3090" name="Picture 18" descr="http://cdn2.hubspot.net/hub/264213/file-217356226-jpg/images/Data_Center_Image_-_Servers_2.jpg?t=1461333592603&amp;width=4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48" y="4032322"/>
            <a:ext cx="5109832" cy="2682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fogex-ict.com/images/demo/datacen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68672"/>
            <a:ext cx="4788532" cy="3078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62242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lvl="1"/>
            <a:r>
              <a:rPr lang="pt-BR" dirty="0" smtClean="0"/>
              <a:t>TI NÃO É TÃO COMPLEXA</a:t>
            </a:r>
            <a:endParaRPr lang="pt-BR" dirty="0"/>
          </a:p>
        </p:txBody>
      </p:sp>
      <p:pic>
        <p:nvPicPr>
          <p:cNvPr id="3092" name="Picture 20" descr="https://webhostinggeeks.com/blog/wp-content/uploads/2012/06/Tape-Librar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27" y="4468425"/>
            <a:ext cx="3186099" cy="238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www.x-formation.com/wp-content/uploads/2014/03/str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52" y="5155413"/>
            <a:ext cx="3411216" cy="167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desafetada.com.br/wp-content/uploads/2015/01/bigstock-Shocked-Computer-Nerd-152070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23971"/>
            <a:ext cx="3126334" cy="208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6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8" name="Picture 30" descr="http://plataforma.itscube.com.br/aplicativos/Loja/produtos/22/images/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0" t="16562" r="16653" b="11881"/>
          <a:stretch/>
        </p:blipFill>
        <p:spPr bwMode="auto">
          <a:xfrm>
            <a:off x="3059832" y="4422772"/>
            <a:ext cx="2114269" cy="23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2123729" y="3645024"/>
            <a:ext cx="3888432" cy="3136591"/>
            <a:chOff x="9388520" y="3068959"/>
            <a:chExt cx="2388075" cy="1835550"/>
          </a:xfrm>
        </p:grpSpPr>
        <p:pic>
          <p:nvPicPr>
            <p:cNvPr id="17" name="Picture 18" descr="https://www.agl.com.au/residential/energy-plans/electricity-and-gas-plans/price-and-contract-information/~/media/AGL/Residential/Images/Help%20and%20Support/Pricing%20Policy/Retailer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3" r="15947" b="5069"/>
            <a:stretch/>
          </p:blipFill>
          <p:spPr bwMode="auto">
            <a:xfrm>
              <a:off x="10338038" y="3068959"/>
              <a:ext cx="1438557" cy="183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s://www.ifactorinc.com/wp-content/uploads/2015/02/payment-copy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230" r="8035"/>
            <a:stretch/>
          </p:blipFill>
          <p:spPr bwMode="auto">
            <a:xfrm>
              <a:off x="9388520" y="3143564"/>
              <a:ext cx="949518" cy="1760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4" name="Picture 6" descr="http://www.matrixdobrasil.com.br/wp-content/uploads/2016/01/contact-center-multimedia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14" y="3212976"/>
            <a:ext cx="3737846" cy="31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https://encrypted-tbn3.gstatic.com/images?q=tbn:ANd9GcSG7JXdGLgzmFl17ASKcU8jfzrBcwTXftPJOB_1mmtzyLBF6Sfcr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2705" r="9758" b="4734"/>
          <a:stretch/>
        </p:blipFill>
        <p:spPr bwMode="auto">
          <a:xfrm>
            <a:off x="2274314" y="4039724"/>
            <a:ext cx="3089774" cy="28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http://cdho.com.br/wp-content/uploads/2015/11/b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03964"/>
            <a:ext cx="3094526" cy="212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62242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lvl="1"/>
            <a:r>
              <a:rPr lang="pt-BR" dirty="0" smtClean="0"/>
              <a:t>TI NÃO É TÃO COMPLEXA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5760" y="1556792"/>
            <a:ext cx="9018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68288" indent="-268288">
              <a:buFont typeface="Arial" panose="020B0604020202020204" pitchFamily="34" charset="0"/>
              <a:buChar char="•"/>
              <a:defRPr sz="4000">
                <a:latin typeface="Eras Demi ITC" panose="020B0805030504020804" pitchFamily="34" charset="0"/>
              </a:defRPr>
            </a:lvl1pPr>
            <a:lvl2pPr marL="538163" lvl="1" indent="-269875">
              <a:buFont typeface="Arial" panose="020B0604020202020204" pitchFamily="34" charset="0"/>
              <a:buChar char="•"/>
              <a:defRPr sz="2800">
                <a:latin typeface="Eras Demi ITC" panose="020B0805030504020804" pitchFamily="34" charset="0"/>
              </a:defRPr>
            </a:lvl2pPr>
            <a:lvl3pPr marL="806450" lvl="2" indent="-268288">
              <a:buFont typeface="Arial" panose="020B0604020202020204" pitchFamily="34" charset="0"/>
              <a:buChar char="•"/>
              <a:defRPr sz="2200">
                <a:latin typeface="Eras Demi ITC" panose="020B0805030504020804" pitchFamily="34" charset="0"/>
              </a:defRPr>
            </a:lvl3pPr>
          </a:lstStyle>
          <a:p>
            <a:r>
              <a:rPr lang="pt-BR" dirty="0" smtClean="0"/>
              <a:t>Gestão </a:t>
            </a:r>
            <a:r>
              <a:rPr lang="pt-BR" dirty="0"/>
              <a:t>C</a:t>
            </a:r>
            <a:r>
              <a:rPr lang="pt-BR" dirty="0" smtClean="0"/>
              <a:t>omercial</a:t>
            </a:r>
          </a:p>
          <a:p>
            <a:pPr lvl="1"/>
            <a:r>
              <a:rPr lang="pt-BR" dirty="0" smtClean="0"/>
              <a:t>Atendimento Presencial e Remoto (</a:t>
            </a:r>
            <a:r>
              <a:rPr lang="pt-BR" dirty="0" err="1" smtClean="0"/>
              <a:t>call</a:t>
            </a:r>
            <a:r>
              <a:rPr lang="pt-BR" dirty="0" smtClean="0"/>
              <a:t> center, web</a:t>
            </a:r>
            <a:r>
              <a:rPr lang="pt-BR" dirty="0"/>
              <a:t>, </a:t>
            </a:r>
            <a:r>
              <a:rPr lang="pt-BR" dirty="0" err="1" smtClean="0"/>
              <a:t>app</a:t>
            </a:r>
            <a:r>
              <a:rPr lang="pt-BR" dirty="0" smtClean="0"/>
              <a:t>, </a:t>
            </a:r>
            <a:r>
              <a:rPr lang="pt-BR" dirty="0" err="1" smtClean="0"/>
              <a:t>sms</a:t>
            </a:r>
            <a:r>
              <a:rPr lang="pt-BR" dirty="0" smtClean="0"/>
              <a:t> etc.)</a:t>
            </a:r>
            <a:endParaRPr lang="pt-BR" dirty="0"/>
          </a:p>
          <a:p>
            <a:pPr lvl="1"/>
            <a:r>
              <a:rPr lang="pt-BR" dirty="0" err="1"/>
              <a:t>Billing</a:t>
            </a:r>
            <a:r>
              <a:rPr lang="pt-BR" dirty="0"/>
              <a:t> </a:t>
            </a:r>
            <a:r>
              <a:rPr lang="pt-BR" dirty="0" smtClean="0"/>
              <a:t>(medição e cobrança)</a:t>
            </a:r>
          </a:p>
          <a:p>
            <a:pPr lvl="1"/>
            <a:r>
              <a:rPr lang="pt-BR" dirty="0" smtClean="0"/>
              <a:t>Inadimplência </a:t>
            </a:r>
            <a:r>
              <a:rPr lang="pt-BR" dirty="0"/>
              <a:t>(gestão e predição)</a:t>
            </a:r>
          </a:p>
          <a:p>
            <a:pPr lvl="1"/>
            <a:r>
              <a:rPr lang="pt-BR" dirty="0" smtClean="0"/>
              <a:t>Ordens de Serviço (ligações, religações)</a:t>
            </a:r>
          </a:p>
          <a:p>
            <a:pPr lvl="1"/>
            <a:r>
              <a:rPr lang="pt-BR" dirty="0" smtClean="0"/>
              <a:t>Business Intelligence (relatórios, planejamento)</a:t>
            </a:r>
          </a:p>
        </p:txBody>
      </p:sp>
    </p:spTree>
    <p:extLst>
      <p:ext uri="{BB962C8B-B14F-4D97-AF65-F5344CB8AC3E}">
        <p14:creationId xmlns:p14="http://schemas.microsoft.com/office/powerpoint/2010/main" val="19749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d1odugabhcp9u9.cloudfront.net/assets/MSI-Cable-Field-Workforce-Automation-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89" y="3437237"/>
            <a:ext cx="417216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backupnaweb.com.br/wp-content/uploads/2015/02/android-ios-window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19381"/>
            <a:ext cx="5400600" cy="1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62242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lvl="1"/>
            <a:r>
              <a:rPr lang="pt-BR" dirty="0" smtClean="0"/>
              <a:t>TI NÃO É TÃO COMPLEXA</a:t>
            </a:r>
            <a:endParaRPr lang="pt-BR" dirty="0"/>
          </a:p>
        </p:txBody>
      </p:sp>
      <p:pic>
        <p:nvPicPr>
          <p:cNvPr id="4106" name="Picture 10" descr="http://www.crestwood.com/images/uploads/blog-images/FieldOne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" b="3852"/>
          <a:stretch/>
        </p:blipFill>
        <p:spPr bwMode="auto">
          <a:xfrm>
            <a:off x="2233889" y="4397289"/>
            <a:ext cx="4750125" cy="2460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worklearnmobile.org/files/2014/04/guildresearch_banner-900x3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r="22141"/>
          <a:stretch/>
        </p:blipFill>
        <p:spPr bwMode="auto">
          <a:xfrm>
            <a:off x="2637567" y="4854667"/>
            <a:ext cx="3364808" cy="2011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25760" y="1645637"/>
            <a:ext cx="9018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68288" indent="-268288">
              <a:buFont typeface="Arial" panose="020B0604020202020204" pitchFamily="34" charset="0"/>
              <a:buChar char="•"/>
              <a:defRPr sz="4000">
                <a:latin typeface="Eras Demi ITC" panose="020B0805030504020804" pitchFamily="34" charset="0"/>
              </a:defRPr>
            </a:lvl1pPr>
            <a:lvl2pPr marL="538163" lvl="1" indent="-269875">
              <a:buFont typeface="Arial" panose="020B0604020202020204" pitchFamily="34" charset="0"/>
              <a:buChar char="•"/>
              <a:defRPr sz="2800">
                <a:latin typeface="Eras Demi ITC" panose="020B0805030504020804" pitchFamily="34" charset="0"/>
              </a:defRPr>
            </a:lvl2pPr>
            <a:lvl3pPr marL="806450" lvl="2" indent="-268288">
              <a:buFont typeface="Arial" panose="020B0604020202020204" pitchFamily="34" charset="0"/>
              <a:buChar char="•"/>
              <a:defRPr sz="2200">
                <a:latin typeface="Eras Demi ITC" panose="020B0805030504020804" pitchFamily="34" charset="0"/>
              </a:defRPr>
            </a:lvl3pPr>
          </a:lstStyle>
          <a:p>
            <a:r>
              <a:rPr lang="pt-BR" dirty="0" smtClean="0"/>
              <a:t>Mobilidade</a:t>
            </a:r>
          </a:p>
          <a:p>
            <a:pPr lvl="1"/>
            <a:r>
              <a:rPr lang="pt-BR" dirty="0" smtClean="0"/>
              <a:t>Que plataforma utilizar (Windows, Android, IOS)</a:t>
            </a:r>
          </a:p>
          <a:p>
            <a:pPr lvl="1"/>
            <a:r>
              <a:rPr lang="pt-BR" dirty="0" smtClean="0"/>
              <a:t>Gestão 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 err="1" smtClean="0"/>
              <a:t>line</a:t>
            </a:r>
            <a:r>
              <a:rPr lang="pt-BR" dirty="0" smtClean="0"/>
              <a:t> das equipes em campo e OS´s (produtividade, localização, status etc.)</a:t>
            </a:r>
          </a:p>
          <a:p>
            <a:pPr lvl="1"/>
            <a:r>
              <a:rPr lang="pt-BR" dirty="0" smtClean="0"/>
              <a:t>Validação e auditoria automáticas através de </a:t>
            </a:r>
            <a:r>
              <a:rPr lang="pt-BR" dirty="0" err="1" smtClean="0"/>
              <a:t>georeferenciamento</a:t>
            </a:r>
            <a:endParaRPr lang="pt-BR" dirty="0" smtClean="0"/>
          </a:p>
          <a:p>
            <a:pPr lvl="1"/>
            <a:r>
              <a:rPr lang="pt-BR" dirty="0" smtClean="0"/>
              <a:t>Usabilidade extrema = maior produtividade</a:t>
            </a:r>
          </a:p>
        </p:txBody>
      </p:sp>
    </p:spTree>
    <p:extLst>
      <p:ext uri="{BB962C8B-B14F-4D97-AF65-F5344CB8AC3E}">
        <p14:creationId xmlns:p14="http://schemas.microsoft.com/office/powerpoint/2010/main" val="7113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5760" y="1447031"/>
            <a:ext cx="90182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68288" indent="-268288">
              <a:buFont typeface="Arial" panose="020B0604020202020204" pitchFamily="34" charset="0"/>
              <a:buChar char="•"/>
              <a:defRPr sz="4000">
                <a:latin typeface="Eras Demi ITC" panose="020B0805030504020804" pitchFamily="34" charset="0"/>
              </a:defRPr>
            </a:lvl1pPr>
            <a:lvl2pPr marL="538163" lvl="1" indent="-269875">
              <a:buFont typeface="Arial" panose="020B0604020202020204" pitchFamily="34" charset="0"/>
              <a:buChar char="•"/>
              <a:defRPr sz="2800">
                <a:latin typeface="Eras Demi ITC" panose="020B0805030504020804" pitchFamily="34" charset="0"/>
              </a:defRPr>
            </a:lvl2pPr>
            <a:lvl3pPr marL="806450" lvl="2" indent="-268288">
              <a:buFont typeface="Arial" panose="020B0604020202020204" pitchFamily="34" charset="0"/>
              <a:buChar char="•"/>
              <a:defRPr sz="2200">
                <a:latin typeface="Eras Demi ITC" panose="020B0805030504020804" pitchFamily="34" charset="0"/>
              </a:defRPr>
            </a:lvl3pPr>
          </a:lstStyle>
          <a:p>
            <a:pPr marL="0" indent="0" algn="ctr">
              <a:buNone/>
            </a:pPr>
            <a:r>
              <a:rPr lang="pt-BR" sz="3600" dirty="0" smtClean="0"/>
              <a:t>Qual é um dos principais indicadores dentro da sua empresa?</a:t>
            </a:r>
          </a:p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UNIDADE CONSUMIDORA?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3600" dirty="0" smtClean="0"/>
              <a:t>O que você acha de ter a solução mais completa e robusta do setor pagando por unidade de consumo?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dirty="0" smtClean="0"/>
              <a:t>Vamos conversar?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768" y="740604"/>
            <a:ext cx="8838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marL="0" lvl="1"/>
            <a:r>
              <a:rPr lang="pt-BR" sz="3300" dirty="0" smtClean="0"/>
              <a:t>COMO A SONDA PODE ME AJUDAR? 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30652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5760" y="1772816"/>
            <a:ext cx="9018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68288" indent="-268288">
              <a:buFont typeface="Arial" panose="020B0604020202020204" pitchFamily="34" charset="0"/>
              <a:buChar char="•"/>
              <a:defRPr sz="4000">
                <a:latin typeface="Eras Demi ITC" panose="020B0805030504020804" pitchFamily="34" charset="0"/>
              </a:defRPr>
            </a:lvl1pPr>
            <a:lvl2pPr marL="538163" lvl="1" indent="-269875">
              <a:buFont typeface="Arial" panose="020B0604020202020204" pitchFamily="34" charset="0"/>
              <a:buChar char="•"/>
              <a:defRPr sz="2800">
                <a:latin typeface="Eras Demi ITC" panose="020B0805030504020804" pitchFamily="34" charset="0"/>
              </a:defRPr>
            </a:lvl2pPr>
            <a:lvl3pPr marL="806450" lvl="2" indent="-268288">
              <a:buFont typeface="Arial" panose="020B0604020202020204" pitchFamily="34" charset="0"/>
              <a:buChar char="•"/>
              <a:defRPr sz="2200">
                <a:latin typeface="Eras Demi ITC" panose="020B0805030504020804" pitchFamily="34" charset="0"/>
              </a:defRPr>
            </a:lvl3pPr>
          </a:lstStyle>
          <a:p>
            <a:pPr marL="0" indent="0" algn="ctr">
              <a:buNone/>
            </a:pPr>
            <a:r>
              <a:rPr lang="pt-BR" dirty="0" smtClean="0"/>
              <a:t>SIM!!!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dirty="0" smtClean="0"/>
              <a:t>Prefeituras, secretarias, autarquias etc. já contratam TI como serviço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dirty="0" smtClean="0"/>
              <a:t>Visite-nos em nosso estande</a:t>
            </a:r>
          </a:p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dirty="0"/>
              <a:t>S</a:t>
            </a:r>
            <a:r>
              <a:rPr lang="pt-BR" dirty="0" smtClean="0"/>
              <a:t>erá um prazer ajudá-lo </a:t>
            </a:r>
            <a:r>
              <a:rPr lang="pt-BR" smtClean="0"/>
              <a:t>a mudar </a:t>
            </a:r>
            <a:r>
              <a:rPr lang="pt-BR" dirty="0" smtClean="0"/>
              <a:t>sua realidade tecnológica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768" y="404664"/>
            <a:ext cx="8838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marL="0" lvl="1"/>
            <a:r>
              <a:rPr lang="pt-BR" sz="3300" dirty="0" smtClean="0"/>
              <a:t>MAS POSSO CONTRATAR TI COMO SERVIÇO?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14372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655676" y="2528900"/>
            <a:ext cx="5832648" cy="1800200"/>
            <a:chOff x="1655676" y="2780928"/>
            <a:chExt cx="5832648" cy="1800200"/>
          </a:xfrm>
        </p:grpSpPr>
        <p:sp>
          <p:nvSpPr>
            <p:cNvPr id="3" name="CaixaDeTexto 2"/>
            <p:cNvSpPr txBox="1"/>
            <p:nvPr/>
          </p:nvSpPr>
          <p:spPr>
            <a:xfrm>
              <a:off x="1655676" y="3996353"/>
              <a:ext cx="5832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 smtClean="0">
                  <a:solidFill>
                    <a:schemeClr val="accent1"/>
                  </a:solidFill>
                </a:rPr>
                <a:t>PERGUNTAS E RESPOSTAS</a:t>
              </a:r>
            </a:p>
          </p:txBody>
        </p:sp>
        <p:pic>
          <p:nvPicPr>
            <p:cNvPr id="5122" name="Picture 2" descr="C:\Users\dbrejao\Desktop\ic_live_help_black_48dp_2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2780928"/>
              <a:ext cx="1296144" cy="12961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01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6" y="4941168"/>
            <a:ext cx="7928396" cy="197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4" y="-27384"/>
            <a:ext cx="82233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1" y="3016824"/>
            <a:ext cx="7974221" cy="189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6" y="548680"/>
            <a:ext cx="7928396" cy="24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pic>
        <p:nvPicPr>
          <p:cNvPr id="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74" y="1998490"/>
            <a:ext cx="5373546" cy="2150590"/>
          </a:xfrm>
          <a:prstGeom prst="rect">
            <a:avLst/>
          </a:prstGeom>
        </p:spPr>
      </p:pic>
      <p:pic>
        <p:nvPicPr>
          <p:cNvPr id="5" name="3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" y="1197710"/>
            <a:ext cx="5251827" cy="1191254"/>
          </a:xfrm>
          <a:prstGeom prst="rect">
            <a:avLst/>
          </a:prstGeom>
        </p:spPr>
      </p:pic>
      <p:grpSp>
        <p:nvGrpSpPr>
          <p:cNvPr id="7" name="12 Grupo"/>
          <p:cNvGrpSpPr/>
          <p:nvPr/>
        </p:nvGrpSpPr>
        <p:grpSpPr>
          <a:xfrm>
            <a:off x="3563938" y="-27384"/>
            <a:ext cx="5559425" cy="6421438"/>
            <a:chOff x="3563938" y="-27384"/>
            <a:chExt cx="5559425" cy="6421438"/>
          </a:xfrm>
        </p:grpSpPr>
        <p:pic>
          <p:nvPicPr>
            <p:cNvPr id="8" name="6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-27384"/>
              <a:ext cx="5559425" cy="642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bandeira_argentin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775" y="4864100"/>
              <a:ext cx="666750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bandeira_brasil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75" y="3022600"/>
              <a:ext cx="666750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bandeira_chil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200" y="4029075"/>
              <a:ext cx="666750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bandeira_colombia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738" y="1728788"/>
              <a:ext cx="666750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bandeira_mexico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886" y="571277"/>
              <a:ext cx="665162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 descr="bandeira_uruguai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063" y="4454525"/>
              <a:ext cx="666750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267448" y="950690"/>
              <a:ext cx="5397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5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s-CL" sz="1000">
                  <a:solidFill>
                    <a:srgbClr val="7F7F7F"/>
                  </a:solidFill>
                  <a:cs typeface="Arial" charset="0"/>
                </a:rPr>
                <a:t>México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858122" y="1392237"/>
              <a:ext cx="7239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5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s-CL" sz="1000" dirty="0">
                  <a:solidFill>
                    <a:srgbClr val="7F7F7F"/>
                  </a:solidFill>
                  <a:cs typeface="Arial" charset="0"/>
                </a:rPr>
                <a:t>Costa Rica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5220072" y="1700808"/>
              <a:ext cx="5857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5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s-CL" sz="1000" dirty="0">
                  <a:solidFill>
                    <a:srgbClr val="7F7F7F"/>
                  </a:solidFill>
                  <a:cs typeface="Arial" charset="0"/>
                </a:rPr>
                <a:t>Panamá</a:t>
              </a: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5940152" y="3147442"/>
              <a:ext cx="4191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5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s-CL" sz="1000">
                  <a:solidFill>
                    <a:srgbClr val="7F7F7F"/>
                  </a:solidFill>
                  <a:cs typeface="Arial" charset="0"/>
                </a:rPr>
                <a:t>Peru</a:t>
              </a:r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7712075" y="2798763"/>
              <a:ext cx="47466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5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s-CL" sz="1000" dirty="0" err="1">
                  <a:solidFill>
                    <a:srgbClr val="7F7F7F"/>
                  </a:solidFill>
                  <a:cs typeface="Arial" charset="0"/>
                </a:rPr>
                <a:t>Brasil</a:t>
              </a:r>
              <a:endParaRPr lang="en-US" altLang="es-CL" sz="1000" dirty="0">
                <a:solidFill>
                  <a:srgbClr val="7F7F7F"/>
                </a:solidFill>
                <a:cs typeface="Arial" charset="0"/>
              </a:endParaRPr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6564313" y="3797300"/>
              <a:ext cx="4397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5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s-CL" sz="1000">
                  <a:solidFill>
                    <a:srgbClr val="7F7F7F"/>
                  </a:solidFill>
                  <a:cs typeface="Arial" charset="0"/>
                </a:rPr>
                <a:t>Chile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7751763" y="4232275"/>
              <a:ext cx="6080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5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s-CL" sz="1000">
                  <a:solidFill>
                    <a:srgbClr val="7F7F7F"/>
                  </a:solidFill>
                  <a:cs typeface="Arial" charset="0"/>
                </a:rPr>
                <a:t>Uruguay</a:t>
              </a:r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6775450" y="4651375"/>
              <a:ext cx="6731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5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s-CL" sz="1000" dirty="0">
                  <a:solidFill>
                    <a:srgbClr val="7F7F7F"/>
                  </a:solidFill>
                  <a:cs typeface="Arial" charset="0"/>
                </a:rPr>
                <a:t>Argentina</a:t>
              </a:r>
            </a:p>
          </p:txBody>
        </p:sp>
        <p:pic>
          <p:nvPicPr>
            <p:cNvPr id="23" name="8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744" y="1197710"/>
              <a:ext cx="628227" cy="456464"/>
            </a:xfrm>
            <a:prstGeom prst="rect">
              <a:avLst/>
            </a:prstGeom>
          </p:spPr>
        </p:pic>
        <p:pic>
          <p:nvPicPr>
            <p:cNvPr id="24" name="9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301" y="2413327"/>
              <a:ext cx="628227" cy="456464"/>
            </a:xfrm>
            <a:prstGeom prst="rect">
              <a:avLst/>
            </a:prstGeom>
          </p:spPr>
        </p:pic>
        <p:pic>
          <p:nvPicPr>
            <p:cNvPr id="25" name="10 Imagen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0037" y="3079769"/>
              <a:ext cx="628227" cy="456464"/>
            </a:xfrm>
            <a:prstGeom prst="rect">
              <a:avLst/>
            </a:prstGeom>
          </p:spPr>
        </p:pic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6189663" y="2097088"/>
              <a:ext cx="6604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5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s-CL" sz="1000">
                  <a:solidFill>
                    <a:srgbClr val="7F7F7F"/>
                  </a:solidFill>
                  <a:cs typeface="Arial" charset="0"/>
                </a:rPr>
                <a:t>Colômbia</a:t>
              </a: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5580112" y="2780928"/>
              <a:ext cx="6111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8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5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6A6A6"/>
                </a:buClr>
                <a:buFont typeface="Arial Narrow" pitchFamily="34" charset="0"/>
                <a:buChar char="→"/>
                <a:defRPr sz="20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s-CL" sz="1000" dirty="0">
                  <a:solidFill>
                    <a:srgbClr val="7F7F7F"/>
                  </a:solidFill>
                  <a:cs typeface="Arial" charset="0"/>
                </a:rPr>
                <a:t>Equador</a:t>
              </a:r>
            </a:p>
          </p:txBody>
        </p:sp>
        <p:pic>
          <p:nvPicPr>
            <p:cNvPr id="28" name="7 Imagen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388360"/>
              <a:ext cx="628227" cy="456464"/>
            </a:xfrm>
            <a:prstGeom prst="rect">
              <a:avLst/>
            </a:prstGeom>
          </p:spPr>
        </p:pic>
      </p:grpSp>
      <p:pic>
        <p:nvPicPr>
          <p:cNvPr id="29" name="15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11" y="5487293"/>
            <a:ext cx="3631637" cy="1366909"/>
          </a:xfrm>
          <a:prstGeom prst="rect">
            <a:avLst/>
          </a:prstGeom>
        </p:spPr>
      </p:pic>
      <p:pic>
        <p:nvPicPr>
          <p:cNvPr id="30" name="16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47" y="4232275"/>
            <a:ext cx="3662334" cy="1306346"/>
          </a:xfrm>
          <a:prstGeom prst="rect">
            <a:avLst/>
          </a:prstGeom>
        </p:spPr>
      </p:pic>
      <p:pic>
        <p:nvPicPr>
          <p:cNvPr id="31" name="Picture 4" descr="http://3.bp.blogspot.com/-atZkVeSSMME/T5RLH-rppnI/AAAAAAAAA7U/rJmNkfhkp-M/s1600/526px-Map_of_Brazil_with_flag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736304" cy="2725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502465" y="1866049"/>
            <a:ext cx="6517807" cy="1142069"/>
            <a:chOff x="502465" y="1866049"/>
            <a:chExt cx="6517807" cy="1142069"/>
          </a:xfrm>
        </p:grpSpPr>
        <p:sp>
          <p:nvSpPr>
            <p:cNvPr id="2" name="CaixaDeTexto 1"/>
            <p:cNvSpPr txBox="1"/>
            <p:nvPr/>
          </p:nvSpPr>
          <p:spPr>
            <a:xfrm>
              <a:off x="1195700" y="2237028"/>
              <a:ext cx="58245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pt-BR" sz="2600" dirty="0" smtClean="0">
                  <a:latin typeface="Eras Demi ITC" panose="020B0805030504020804" pitchFamily="34" charset="0"/>
                </a:rPr>
                <a:t>Tratamento de ÁGUA</a:t>
              </a:r>
            </a:p>
          </p:txBody>
        </p:sp>
        <p:pic>
          <p:nvPicPr>
            <p:cNvPr id="16" name="Picture 12" descr="http://portalfacilclientes.blob.core.windows.net/uploads/BARAODECOCAIS/imgOrig/%7BCC65AA46-E1EA-CAED-5AEE-B5EE08362BDA%7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4" t="47691" r="52493" b="4619"/>
            <a:stretch/>
          </p:blipFill>
          <p:spPr bwMode="auto">
            <a:xfrm>
              <a:off x="502465" y="1866049"/>
              <a:ext cx="1137683" cy="114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/>
          <p:cNvGrpSpPr/>
          <p:nvPr/>
        </p:nvGrpSpPr>
        <p:grpSpPr>
          <a:xfrm>
            <a:off x="514660" y="3090185"/>
            <a:ext cx="8017780" cy="1144159"/>
            <a:chOff x="514660" y="3090185"/>
            <a:chExt cx="8017780" cy="1144159"/>
          </a:xfrm>
        </p:grpSpPr>
        <p:pic>
          <p:nvPicPr>
            <p:cNvPr id="15" name="Picture 10" descr="http://portalfacilclientes.blob.core.windows.net/uploads/BARAODECOCAIS/imgOrig/%7BCC65AA46-E1EA-CAED-5AEE-B5EE08362BDA%7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61" t="47777" r="28268" b="4445"/>
            <a:stretch/>
          </p:blipFill>
          <p:spPr bwMode="auto">
            <a:xfrm>
              <a:off x="514660" y="3090185"/>
              <a:ext cx="1157675" cy="114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ixaDeTexto 24"/>
            <p:cNvSpPr txBox="1"/>
            <p:nvPr/>
          </p:nvSpPr>
          <p:spPr>
            <a:xfrm>
              <a:off x="1205244" y="3399383"/>
              <a:ext cx="73271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2pPr lvl="1">
                <a:defRPr sz="2400">
                  <a:latin typeface="Eras Demi ITC" panose="020B0805030504020804" pitchFamily="34" charset="0"/>
                </a:defRPr>
              </a:lvl2pPr>
            </a:lstStyle>
            <a:p>
              <a:pPr lvl="1"/>
              <a:r>
                <a:rPr lang="pt-BR" sz="2600" dirty="0"/>
                <a:t>Canalização e </a:t>
              </a:r>
              <a:r>
                <a:rPr lang="pt-BR" sz="2600" dirty="0" smtClean="0"/>
                <a:t>Tratamento </a:t>
              </a:r>
              <a:r>
                <a:rPr lang="pt-BR" sz="2600" dirty="0"/>
                <a:t>de ESGOTOS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76124" y="4282820"/>
            <a:ext cx="8272339" cy="1197374"/>
            <a:chOff x="476124" y="4282820"/>
            <a:chExt cx="8272339" cy="1197374"/>
          </a:xfrm>
        </p:grpSpPr>
        <p:pic>
          <p:nvPicPr>
            <p:cNvPr id="14" name="Picture 8" descr="http://portalfacilclientes.blob.core.windows.net/uploads/BARAODECOCAIS/imgOrig/%7BCC65AA46-E1EA-CAED-5AEE-B5EE08362BDA%7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16" r="52567" b="50000"/>
            <a:stretch/>
          </p:blipFill>
          <p:spPr bwMode="auto">
            <a:xfrm>
              <a:off x="476124" y="4282820"/>
              <a:ext cx="1135905" cy="1197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aixaDeTexto 25"/>
            <p:cNvSpPr txBox="1"/>
            <p:nvPr/>
          </p:nvSpPr>
          <p:spPr>
            <a:xfrm>
              <a:off x="1209598" y="4653136"/>
              <a:ext cx="75388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2pPr lvl="1">
                <a:defRPr sz="2400">
                  <a:latin typeface="Eras Demi ITC" panose="020B0805030504020804" pitchFamily="34" charset="0"/>
                </a:defRPr>
              </a:lvl2pPr>
            </a:lstStyle>
            <a:p>
              <a:pPr lvl="1"/>
              <a:r>
                <a:rPr lang="pt-BR" sz="2600" dirty="0"/>
                <a:t>Coleta e </a:t>
              </a:r>
              <a:r>
                <a:rPr lang="pt-BR" sz="2600" dirty="0" smtClean="0"/>
                <a:t>Tratamento </a:t>
              </a:r>
              <a:r>
                <a:rPr lang="pt-BR" sz="2600" dirty="0"/>
                <a:t>de RESÍDUOS SÓLIDOS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67544" y="5480194"/>
            <a:ext cx="8064896" cy="1189166"/>
            <a:chOff x="467544" y="5480194"/>
            <a:chExt cx="8064896" cy="1189166"/>
          </a:xfrm>
        </p:grpSpPr>
        <p:pic>
          <p:nvPicPr>
            <p:cNvPr id="13" name="Picture 6" descr="http://portalfacilclientes.blob.core.windows.net/uploads/BARAODECOCAIS/imgOrig/%7BCC65AA46-E1EA-CAED-5AEE-B5EE08362BDA%7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28831" b="50343"/>
            <a:stretch/>
          </p:blipFill>
          <p:spPr bwMode="auto">
            <a:xfrm>
              <a:off x="467544" y="5480194"/>
              <a:ext cx="1144485" cy="1189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aixaDeTexto 26"/>
            <p:cNvSpPr txBox="1"/>
            <p:nvPr/>
          </p:nvSpPr>
          <p:spPr>
            <a:xfrm>
              <a:off x="1205244" y="5847655"/>
              <a:ext cx="73271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2pPr lvl="1">
                <a:defRPr sz="2400">
                  <a:latin typeface="Eras Demi ITC" panose="020B0805030504020804" pitchFamily="34" charset="0"/>
                </a:defRPr>
              </a:lvl2pPr>
            </a:lstStyle>
            <a:p>
              <a:pPr lvl="1"/>
              <a:r>
                <a:rPr lang="pt-BR" sz="2600" dirty="0"/>
                <a:t>DRENAGEM Pluvial e LIMPEZA P</a:t>
              </a:r>
              <a:r>
                <a:rPr lang="pt-BR" sz="2600" dirty="0" smtClean="0"/>
                <a:t>ública </a:t>
              </a:r>
              <a:endParaRPr lang="pt-BR" sz="2600" dirty="0"/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827584" y="62068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36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QUAL É O MEU NEGÓCIO?</a:t>
            </a:r>
          </a:p>
        </p:txBody>
      </p:sp>
    </p:spTree>
    <p:extLst>
      <p:ext uri="{BB962C8B-B14F-4D97-AF65-F5344CB8AC3E}">
        <p14:creationId xmlns:p14="http://schemas.microsoft.com/office/powerpoint/2010/main" val="5231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7448"/>
            <a:ext cx="9144000" cy="383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572000" y="1988840"/>
            <a:ext cx="2808312" cy="12961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499992" y="4625752"/>
            <a:ext cx="2808312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983760" y="3185592"/>
            <a:ext cx="2160240" cy="675456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99592" y="76644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lvl="1"/>
            <a:r>
              <a:rPr lang="pt-BR" dirty="0"/>
              <a:t>QUAIS SÃO MEUS DESAFIOS?</a:t>
            </a:r>
          </a:p>
        </p:txBody>
      </p:sp>
    </p:spTree>
    <p:extLst>
      <p:ext uri="{BB962C8B-B14F-4D97-AF65-F5344CB8AC3E}">
        <p14:creationId xmlns:p14="http://schemas.microsoft.com/office/powerpoint/2010/main" val="20243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5592"/>
            <a:ext cx="9143999" cy="500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62068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lvl="1"/>
            <a:r>
              <a:rPr lang="pt-BR" dirty="0"/>
              <a:t>QUAIS SÃO MEUS DESAFIOS?</a:t>
            </a:r>
          </a:p>
        </p:txBody>
      </p:sp>
      <p:sp>
        <p:nvSpPr>
          <p:cNvPr id="7" name="Elipse 6"/>
          <p:cNvSpPr/>
          <p:nvPr/>
        </p:nvSpPr>
        <p:spPr>
          <a:xfrm>
            <a:off x="-1116632" y="1772816"/>
            <a:ext cx="6984776" cy="25202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5851249" y="1916832"/>
            <a:ext cx="2837747" cy="4448241"/>
            <a:chOff x="5851249" y="2221119"/>
            <a:chExt cx="2837747" cy="4448241"/>
          </a:xfrm>
        </p:grpSpPr>
        <p:pic>
          <p:nvPicPr>
            <p:cNvPr id="9" name="Picture 2" descr="http://sergiorochareporter.com.br/wp-content/uploads/poluicao1-640x30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38" r="17151"/>
            <a:stretch/>
          </p:blipFill>
          <p:spPr bwMode="auto">
            <a:xfrm>
              <a:off x="6228184" y="2221119"/>
              <a:ext cx="2460812" cy="21396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5851249" y="4361036"/>
              <a:ext cx="28065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2pPr lvl="1">
                <a:defRPr sz="2400">
                  <a:latin typeface="Eras Demi ITC" panose="020B0805030504020804" pitchFamily="34" charset="0"/>
                </a:defRPr>
              </a:lvl2pPr>
            </a:lstStyle>
            <a:p>
              <a:pPr lvl="1" algn="ctr"/>
              <a:r>
                <a:rPr lang="pt-BR" dirty="0"/>
                <a:t>Menos </a:t>
              </a:r>
              <a:r>
                <a:rPr lang="pt-BR" dirty="0" smtClean="0"/>
                <a:t>50</a:t>
              </a:r>
              <a:r>
                <a:rPr lang="pt-BR" dirty="0"/>
                <a:t>% das </a:t>
              </a:r>
              <a:r>
                <a:rPr lang="pt-BR" dirty="0" smtClean="0"/>
                <a:t>residências </a:t>
              </a:r>
              <a:r>
                <a:rPr lang="pt-BR" dirty="0"/>
                <a:t>brasileiras são atendidas por rede de esgoto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99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396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62068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lvl="1"/>
            <a:r>
              <a:rPr lang="pt-BR" dirty="0"/>
              <a:t>QUAIS SÃO MEUS DESAFIOS?</a:t>
            </a:r>
          </a:p>
        </p:txBody>
      </p:sp>
      <p:sp>
        <p:nvSpPr>
          <p:cNvPr id="7" name="Elipse 6"/>
          <p:cNvSpPr/>
          <p:nvPr/>
        </p:nvSpPr>
        <p:spPr>
          <a:xfrm>
            <a:off x="-612576" y="1988840"/>
            <a:ext cx="4032448" cy="2376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2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6"/>
          <a:stretch/>
        </p:blipFill>
        <p:spPr bwMode="auto">
          <a:xfrm>
            <a:off x="1" y="2428274"/>
            <a:ext cx="9144000" cy="313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27584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lvl="1"/>
            <a:r>
              <a:rPr lang="pt-BR" dirty="0"/>
              <a:t>QUAIS SÃO MEUS DESAFIOS?</a:t>
            </a:r>
          </a:p>
        </p:txBody>
      </p:sp>
      <p:sp>
        <p:nvSpPr>
          <p:cNvPr id="8" name="Elipse 7"/>
          <p:cNvSpPr/>
          <p:nvPr/>
        </p:nvSpPr>
        <p:spPr>
          <a:xfrm>
            <a:off x="-216532" y="2060848"/>
            <a:ext cx="5220580" cy="12961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-249906" y="4631886"/>
            <a:ext cx="9574433" cy="12961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2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it.com.br/wp-content/uploads/2016/04/staffIT_Ipswitch-817x404_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7"/>
          <a:stretch/>
        </p:blipFill>
        <p:spPr bwMode="auto">
          <a:xfrm>
            <a:off x="1677449" y="3562237"/>
            <a:ext cx="5751753" cy="32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7584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lvl="1"/>
            <a:r>
              <a:rPr lang="pt-BR" dirty="0"/>
              <a:t>TI É O MEU NEGÓCIO?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" y="1700808"/>
            <a:ext cx="91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4400" dirty="0" smtClean="0">
                <a:latin typeface="Eras Demi ITC" panose="020B0805030504020804" pitchFamily="34" charset="0"/>
              </a:rPr>
              <a:t>Não!!!!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2795373"/>
            <a:ext cx="91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4400" dirty="0" smtClean="0">
                <a:latin typeface="Eras Demi ITC" panose="020B0805030504020804" pitchFamily="34" charset="0"/>
              </a:rPr>
              <a:t>Mas é MUITO importante pra mim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8673" y="4718754"/>
            <a:ext cx="91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t-BR" sz="4400" dirty="0" smtClean="0">
                <a:latin typeface="Eras Demi ITC" panose="020B0805030504020804" pitchFamily="34" charset="0"/>
              </a:rPr>
              <a:t>Mas exige cada vez mais recursos financeiros, técnicos e humanos</a:t>
            </a:r>
          </a:p>
        </p:txBody>
      </p:sp>
      <p:pic>
        <p:nvPicPr>
          <p:cNvPr id="1028" name="Picture 4" descr="https://www.infrascale.com/wp-content/uploads/png/header_what-does-it-complexity-cost_draft_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t="4860" r="12173" b="4325"/>
          <a:stretch/>
        </p:blipFill>
        <p:spPr bwMode="auto">
          <a:xfrm>
            <a:off x="876776" y="1628728"/>
            <a:ext cx="7390450" cy="2664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3-sa-east-1.amazonaws.com/sensediafiles/marketing/newsletter/2014/1214/as-apis-que-voce-precisa-conhecer-utilitarios-e-saas-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5780457" y="3287944"/>
            <a:ext cx="3363543" cy="357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731580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36195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Eras Demi ITC" panose="020B0805030504020804" pitchFamily="34" charset="0"/>
              </a:rPr>
              <a:t>Contratar/Alugar QUALQUER produto/solução como SERVIÇO!!!</a:t>
            </a:r>
          </a:p>
          <a:p>
            <a:pPr marL="174625" indent="-268288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Eras Demi ITC" panose="020B0805030504020804" pitchFamily="34" charset="0"/>
              </a:rPr>
              <a:t>Modelo </a:t>
            </a:r>
            <a:r>
              <a:rPr lang="pt-BR" sz="3200" dirty="0">
                <a:latin typeface="Eras Demi ITC" panose="020B0805030504020804" pitchFamily="34" charset="0"/>
              </a:rPr>
              <a:t>praticado no Brasil há 20 anos</a:t>
            </a:r>
          </a:p>
          <a:p>
            <a:pPr marL="174625" indent="-268288">
              <a:buFont typeface="Arial" panose="020B0604020202020204" pitchFamily="34" charset="0"/>
              <a:buChar char="•"/>
            </a:pPr>
            <a:r>
              <a:rPr lang="pt-BR" sz="3200" dirty="0">
                <a:latin typeface="Eras Demi ITC" panose="020B0805030504020804" pitchFamily="34" charset="0"/>
              </a:rPr>
              <a:t>Ainda há muitos paradigmas</a:t>
            </a:r>
          </a:p>
          <a:p>
            <a:pPr marL="901700" lvl="2" indent="-269875">
              <a:buFont typeface="Arial" panose="020B0604020202020204" pitchFamily="34" charset="0"/>
              <a:buChar char="•"/>
            </a:pPr>
            <a:r>
              <a:rPr lang="pt-BR" sz="2800" dirty="0">
                <a:latin typeface="Eras Demi ITC" panose="020B0805030504020804" pitchFamily="34" charset="0"/>
              </a:rPr>
              <a:t>E o meu dado?</a:t>
            </a:r>
          </a:p>
          <a:p>
            <a:pPr marL="901700" lvl="2" indent="-269875">
              <a:buFont typeface="Arial" panose="020B0604020202020204" pitchFamily="34" charset="0"/>
              <a:buChar char="•"/>
            </a:pPr>
            <a:r>
              <a:rPr lang="pt-BR" sz="2800" dirty="0">
                <a:latin typeface="Eras Demi ITC" panose="020B0805030504020804" pitchFamily="34" charset="0"/>
              </a:rPr>
              <a:t>É seguro?</a:t>
            </a:r>
          </a:p>
          <a:p>
            <a:pPr marL="901700" lvl="2" indent="-269875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Eras Demi ITC" panose="020B0805030504020804" pitchFamily="34" charset="0"/>
              </a:rPr>
              <a:t>Suporte remoto funciona?</a:t>
            </a:r>
            <a:endParaRPr lang="pt-BR" sz="2800" dirty="0">
              <a:latin typeface="Eras Demi ITC" panose="020B0805030504020804" pitchFamily="34" charset="0"/>
            </a:endParaRPr>
          </a:p>
          <a:p>
            <a:pPr marL="901700" lvl="2" indent="-269875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Eras Demi ITC" panose="020B0805030504020804" pitchFamily="34" charset="0"/>
              </a:rPr>
              <a:t>Não é </a:t>
            </a:r>
            <a:r>
              <a:rPr lang="pt-BR" sz="2800" dirty="0">
                <a:latin typeface="Eras Demi ITC" panose="020B0805030504020804" pitchFamily="34" charset="0"/>
              </a:rPr>
              <a:t>mais </a:t>
            </a:r>
            <a:r>
              <a:rPr lang="pt-BR" sz="2800" dirty="0" smtClean="0">
                <a:latin typeface="Eras Demi ITC" panose="020B0805030504020804" pitchFamily="34" charset="0"/>
              </a:rPr>
              <a:t>caro?</a:t>
            </a:r>
            <a:endParaRPr lang="pt-BR" sz="2800" dirty="0">
              <a:latin typeface="Eras Demi ITC" panose="020B08050305040208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491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27584" y="54868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2pPr lvl="1" algn="ctr">
              <a:defRPr sz="3600">
                <a:solidFill>
                  <a:srgbClr val="7030A0"/>
                </a:solidFill>
                <a:latin typeface="Eras Demi ITC" panose="020B0805030504020804" pitchFamily="34" charset="0"/>
              </a:defRPr>
            </a:lvl2pPr>
          </a:lstStyle>
          <a:p>
            <a:pPr lvl="1"/>
            <a:r>
              <a:rPr lang="pt-BR" dirty="0" smtClean="0"/>
              <a:t>O QUE É TI COMO SERVIÇO?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8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452</Words>
  <Application>Microsoft Office PowerPoint</Application>
  <PresentationFormat>Apresentação na tela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Larissa Nayara Ferreira</dc:creator>
  <cp:lastModifiedBy>Antonio de Arimateia dos Santos Silva</cp:lastModifiedBy>
  <cp:revision>55</cp:revision>
  <dcterms:created xsi:type="dcterms:W3CDTF">2016-04-18T18:46:03Z</dcterms:created>
  <dcterms:modified xsi:type="dcterms:W3CDTF">2016-05-16T19:14:40Z</dcterms:modified>
</cp:coreProperties>
</file>