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79" r:id="rId3"/>
    <p:sldId id="258" r:id="rId4"/>
    <p:sldId id="260" r:id="rId5"/>
    <p:sldId id="271" r:id="rId6"/>
    <p:sldId id="266" r:id="rId7"/>
    <p:sldId id="263" r:id="rId8"/>
    <p:sldId id="280" r:id="rId9"/>
    <p:sldId id="281" r:id="rId10"/>
    <p:sldId id="264" r:id="rId11"/>
    <p:sldId id="268" r:id="rId12"/>
    <p:sldId id="269" r:id="rId13"/>
    <p:sldId id="270" r:id="rId14"/>
    <p:sldId id="261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9A26"/>
    <a:srgbClr val="7AB3A7"/>
    <a:srgbClr val="CCAC7F"/>
    <a:srgbClr val="00B7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1197" y="5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69643-E426-4912-8B20-6332BFA83545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FC70-E6EE-422E-9114-3CC6F00C9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8735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69643-E426-4912-8B20-6332BFA83545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FC70-E6EE-422E-9114-3CC6F00C9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8803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69643-E426-4912-8B20-6332BFA83545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FC70-E6EE-422E-9114-3CC6F00C9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0566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69643-E426-4912-8B20-6332BFA83545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FC70-E6EE-422E-9114-3CC6F00C9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24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69643-E426-4912-8B20-6332BFA83545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FC70-E6EE-422E-9114-3CC6F00C9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80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69643-E426-4912-8B20-6332BFA83545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FC70-E6EE-422E-9114-3CC6F00C9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658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69643-E426-4912-8B20-6332BFA83545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FC70-E6EE-422E-9114-3CC6F00C9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401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69643-E426-4912-8B20-6332BFA83545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FC70-E6EE-422E-9114-3CC6F00C9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0251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69643-E426-4912-8B20-6332BFA83545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FC70-E6EE-422E-9114-3CC6F00C9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2981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69643-E426-4912-8B20-6332BFA83545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FC70-E6EE-422E-9114-3CC6F00C9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45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69643-E426-4912-8B20-6332BFA83545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9FC70-E6EE-422E-9114-3CC6F00C9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6860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69643-E426-4912-8B20-6332BFA83545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9FC70-E6EE-422E-9114-3CC6F00C9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732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0205D-C8A9-43D3-A604-69068CADA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" y="1981781"/>
            <a:ext cx="3427730" cy="2324576"/>
          </a:xfrm>
        </p:spPr>
        <p:txBody>
          <a:bodyPr>
            <a:normAutofit fontScale="90000"/>
          </a:bodyPr>
          <a:lstStyle/>
          <a:p>
            <a:r>
              <a:rPr lang="pt-BR" dirty="0"/>
              <a:t>Mini Curso – Tarifas elétricas e eficiência eletromecânica em instalações elevatórias</a:t>
            </a:r>
            <a:br>
              <a:rPr lang="pt-BR" dirty="0"/>
            </a:br>
            <a:br>
              <a:rPr lang="pt-BR" dirty="0"/>
            </a:br>
            <a:r>
              <a:rPr lang="pt-BR" dirty="0"/>
              <a:t>19.06.2017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CF65DE5-BCE9-4F4C-A8D9-AD751911C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688" y="1200969"/>
            <a:ext cx="5042060" cy="2875337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01D81AB-A801-4012-B28F-D9C0C1092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4" y="5536929"/>
            <a:ext cx="7798995" cy="90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5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9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82143" y="2942951"/>
            <a:ext cx="7886700" cy="994172"/>
          </a:xfrm>
        </p:spPr>
        <p:txBody>
          <a:bodyPr>
            <a:noAutofit/>
          </a:bodyPr>
          <a:lstStyle/>
          <a:p>
            <a:r>
              <a:rPr lang="pt-BR" sz="3200" dirty="0"/>
              <a:t>Disponível em</a:t>
            </a:r>
            <a:br>
              <a:rPr lang="pt-BR" sz="3200" dirty="0"/>
            </a:br>
            <a:r>
              <a:rPr lang="pt-BR" sz="3200" dirty="0"/>
              <a:t> </a:t>
            </a:r>
            <a:br>
              <a:rPr lang="pt-BR" sz="3200" dirty="0"/>
            </a:br>
            <a:br>
              <a:rPr lang="pt-BR" sz="3200" dirty="0"/>
            </a:br>
            <a:r>
              <a:rPr lang="pt-BR" sz="3200" dirty="0"/>
              <a:t>www.cidades.gov.br/</a:t>
            </a:r>
            <a:br>
              <a:rPr lang="pt-BR" sz="3200" dirty="0"/>
            </a:br>
            <a:r>
              <a:rPr lang="pt-BR" sz="3200" dirty="0"/>
              <a:t>saneamento-cidades/</a:t>
            </a:r>
            <a:r>
              <a:rPr lang="pt-BR" sz="3200" dirty="0" err="1"/>
              <a:t>proeesa</a:t>
            </a:r>
            <a:r>
              <a:rPr lang="pt-BR" sz="3200" dirty="0"/>
              <a:t>/</a:t>
            </a:r>
            <a:br>
              <a:rPr lang="pt-BR" sz="3200" dirty="0"/>
            </a:br>
            <a:endParaRPr lang="pt-BR" sz="32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62839" t="14389" r="20834" b="4074"/>
          <a:stretch/>
        </p:blipFill>
        <p:spPr>
          <a:xfrm>
            <a:off x="628650" y="1317937"/>
            <a:ext cx="3078626" cy="432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5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500"/>
    </mc:Choice>
    <mc:Fallback xmlns="">
      <p:transition spd="slow" advClick="0" advTm="35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7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472543" y="3213461"/>
            <a:ext cx="7886700" cy="994172"/>
          </a:xfrm>
        </p:spPr>
        <p:txBody>
          <a:bodyPr>
            <a:noAutofit/>
          </a:bodyPr>
          <a:lstStyle/>
          <a:p>
            <a:r>
              <a:rPr lang="pt-BR" sz="3200" dirty="0"/>
              <a:t>Disponível em</a:t>
            </a:r>
            <a:br>
              <a:rPr lang="pt-BR" sz="3200" dirty="0"/>
            </a:br>
            <a:r>
              <a:rPr lang="pt-BR" sz="3200" dirty="0"/>
              <a:t> </a:t>
            </a:r>
            <a:br>
              <a:rPr lang="pt-BR" sz="3200" dirty="0"/>
            </a:br>
            <a:r>
              <a:rPr lang="pt-BR" sz="3200" dirty="0"/>
              <a:t>http://www.procel.gov.br/</a:t>
            </a:r>
            <a:br>
              <a:rPr lang="pt-BR" sz="3200" dirty="0"/>
            </a:br>
            <a:br>
              <a:rPr lang="pt-BR" sz="3200" dirty="0"/>
            </a:br>
            <a:r>
              <a:rPr lang="pt-BR" sz="3200" dirty="0"/>
              <a:t>www.cidades.gov.br/</a:t>
            </a:r>
            <a:br>
              <a:rPr lang="pt-BR" sz="3200" dirty="0"/>
            </a:br>
            <a:r>
              <a:rPr lang="pt-BR" sz="3200" dirty="0"/>
              <a:t>saneamento-cidades/</a:t>
            </a:r>
            <a:r>
              <a:rPr lang="pt-BR" sz="3200" dirty="0" err="1"/>
              <a:t>proeesa</a:t>
            </a:r>
            <a:r>
              <a:rPr lang="pt-BR" sz="3200" dirty="0"/>
              <a:t>/</a:t>
            </a:r>
            <a:br>
              <a:rPr lang="pt-BR" sz="3200" dirty="0"/>
            </a:br>
            <a:endParaRPr lang="pt-BR" sz="32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67723" t="13118" r="17693" b="12808"/>
          <a:stretch/>
        </p:blipFill>
        <p:spPr>
          <a:xfrm>
            <a:off x="410145" y="1531089"/>
            <a:ext cx="2704530" cy="386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1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500"/>
    </mc:Choice>
    <mc:Fallback xmlns="">
      <p:transition spd="slow" advClick="0" advTm="35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7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386443" y="2973431"/>
            <a:ext cx="7886700" cy="994172"/>
          </a:xfrm>
        </p:spPr>
        <p:txBody>
          <a:bodyPr>
            <a:noAutofit/>
          </a:bodyPr>
          <a:lstStyle/>
          <a:p>
            <a:r>
              <a:rPr lang="pt-BR" sz="3200" dirty="0"/>
              <a:t>Disponível em</a:t>
            </a:r>
            <a:br>
              <a:rPr lang="pt-BR" sz="3200" dirty="0"/>
            </a:br>
            <a:r>
              <a:rPr lang="pt-BR" sz="3200" dirty="0"/>
              <a:t> </a:t>
            </a:r>
            <a:br>
              <a:rPr lang="pt-BR" sz="3200" dirty="0"/>
            </a:br>
            <a:r>
              <a:rPr lang="pt-BR" sz="3200" dirty="0"/>
              <a:t>http://www.procel.gov.br/</a:t>
            </a:r>
            <a:br>
              <a:rPr lang="pt-BR" sz="3200" dirty="0"/>
            </a:br>
            <a:br>
              <a:rPr lang="pt-BR" sz="3200" dirty="0"/>
            </a:br>
            <a:r>
              <a:rPr lang="pt-BR" sz="3200" dirty="0"/>
              <a:t>www.cidades.gov.br/</a:t>
            </a:r>
            <a:br>
              <a:rPr lang="pt-BR" sz="3200" dirty="0"/>
            </a:br>
            <a:r>
              <a:rPr lang="pt-BR" sz="3200" dirty="0"/>
              <a:t>saneamento-cidades/</a:t>
            </a:r>
            <a:r>
              <a:rPr lang="pt-BR" sz="3200" dirty="0" err="1"/>
              <a:t>proeesa</a:t>
            </a:r>
            <a:r>
              <a:rPr lang="pt-BR" sz="3200" dirty="0"/>
              <a:t>/</a:t>
            </a:r>
            <a:br>
              <a:rPr lang="pt-BR" sz="3200" dirty="0"/>
            </a:br>
            <a:endParaRPr lang="pt-BR" sz="32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68333" t="25402" r="18959" b="11480"/>
          <a:stretch/>
        </p:blipFill>
        <p:spPr>
          <a:xfrm>
            <a:off x="5642549" y="1417320"/>
            <a:ext cx="2708427" cy="37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500"/>
    </mc:Choice>
    <mc:Fallback xmlns="">
      <p:transition spd="slow" advClick="0" advTm="35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3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110718" y="2819126"/>
            <a:ext cx="7886700" cy="994172"/>
          </a:xfrm>
        </p:spPr>
        <p:txBody>
          <a:bodyPr>
            <a:noAutofit/>
          </a:bodyPr>
          <a:lstStyle/>
          <a:p>
            <a:r>
              <a:rPr lang="pt-BR" sz="2800" dirty="0"/>
              <a:t>Disponível em</a:t>
            </a:r>
            <a:br>
              <a:rPr lang="pt-BR" sz="2800" dirty="0"/>
            </a:br>
            <a:r>
              <a:rPr lang="pt-BR" sz="2800" dirty="0"/>
              <a:t> </a:t>
            </a:r>
            <a:br>
              <a:rPr lang="pt-BR" sz="2800" dirty="0"/>
            </a:br>
            <a:br>
              <a:rPr lang="pt-BR" sz="2800" dirty="0"/>
            </a:br>
            <a:r>
              <a:rPr lang="pt-BR" sz="2800" dirty="0"/>
              <a:t>https://publications.iadb.org/</a:t>
            </a:r>
            <a:br>
              <a:rPr lang="pt-BR" sz="2800" dirty="0"/>
            </a:br>
            <a:br>
              <a:rPr lang="pt-BR" sz="2800" dirty="0"/>
            </a:br>
            <a:r>
              <a:rPr lang="pt-BR" sz="2800" dirty="0"/>
              <a:t>www.cidades.gov.br/</a:t>
            </a:r>
            <a:br>
              <a:rPr lang="pt-BR" sz="2800" dirty="0"/>
            </a:br>
            <a:r>
              <a:rPr lang="pt-BR" sz="2800" dirty="0"/>
              <a:t>saneamento-cidades/</a:t>
            </a:r>
            <a:r>
              <a:rPr lang="pt-BR" sz="2800" dirty="0" err="1"/>
              <a:t>proeesa</a:t>
            </a:r>
            <a:r>
              <a:rPr lang="pt-BR" sz="2800" dirty="0"/>
              <a:t>/</a:t>
            </a:r>
            <a:br>
              <a:rPr lang="pt-BR" sz="2800" dirty="0"/>
            </a:br>
            <a:endParaRPr 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65938" t="12223" r="16771" b="6666"/>
          <a:stretch/>
        </p:blipFill>
        <p:spPr>
          <a:xfrm>
            <a:off x="546849" y="1339636"/>
            <a:ext cx="2996451" cy="39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0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500"/>
    </mc:Choice>
    <mc:Fallback xmlns="">
      <p:transition spd="slow" advClick="0" advTm="35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C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2"/>
          <a:srcRect l="62813" t="13704" r="20989" b="4814"/>
          <a:stretch/>
        </p:blipFill>
        <p:spPr>
          <a:xfrm>
            <a:off x="5372101" y="1028699"/>
            <a:ext cx="3286124" cy="4649178"/>
          </a:xfrm>
          <a:prstGeom prst="rect">
            <a:avLst/>
          </a:prstGeom>
        </p:spPr>
      </p:pic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338818" y="2742926"/>
            <a:ext cx="7886700" cy="994172"/>
          </a:xfrm>
        </p:spPr>
        <p:txBody>
          <a:bodyPr>
            <a:noAutofit/>
          </a:bodyPr>
          <a:lstStyle/>
          <a:p>
            <a:r>
              <a:rPr lang="pt-BR" sz="3200" dirty="0"/>
              <a:t>Disponível em</a:t>
            </a:r>
            <a:br>
              <a:rPr lang="pt-BR" sz="3200" dirty="0"/>
            </a:br>
            <a:r>
              <a:rPr lang="pt-BR" sz="3200" dirty="0"/>
              <a:t> </a:t>
            </a:r>
            <a:br>
              <a:rPr lang="pt-BR" sz="3200" dirty="0"/>
            </a:br>
            <a:br>
              <a:rPr lang="pt-BR" sz="3200" dirty="0"/>
            </a:br>
            <a:r>
              <a:rPr lang="pt-BR" sz="3200" dirty="0"/>
              <a:t>www.cidades.gov.br/</a:t>
            </a:r>
            <a:br>
              <a:rPr lang="pt-BR" sz="3200" dirty="0"/>
            </a:br>
            <a:r>
              <a:rPr lang="pt-BR" sz="3200" dirty="0"/>
              <a:t>saneamento-cidades/</a:t>
            </a:r>
            <a:r>
              <a:rPr lang="pt-BR" sz="3200" dirty="0" err="1"/>
              <a:t>proeesa</a:t>
            </a:r>
            <a:r>
              <a:rPr lang="pt-BR" sz="3200" dirty="0"/>
              <a:t>/</a:t>
            </a:r>
            <a:br>
              <a:rPr lang="pt-BR" sz="3200" dirty="0"/>
            </a:b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9654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500"/>
    </mc:Choice>
    <mc:Fallback xmlns="">
      <p:transition spd="slow" advClick="0" advTm="35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9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626" y="2942950"/>
            <a:ext cx="3514725" cy="994172"/>
          </a:xfrm>
        </p:spPr>
        <p:txBody>
          <a:bodyPr>
            <a:noAutofit/>
          </a:bodyPr>
          <a:lstStyle/>
          <a:p>
            <a:r>
              <a:rPr lang="pt-BR" sz="3600" dirty="0"/>
              <a:t>Disponível em</a:t>
            </a:r>
            <a:br>
              <a:rPr lang="pt-BR" sz="3600" dirty="0"/>
            </a:br>
            <a:r>
              <a:rPr lang="pt-BR" sz="3600" dirty="0"/>
              <a:t> </a:t>
            </a:r>
            <a:br>
              <a:rPr lang="pt-BR" sz="3600" dirty="0"/>
            </a:br>
            <a:br>
              <a:rPr lang="pt-BR" sz="3600" dirty="0"/>
            </a:br>
            <a:r>
              <a:rPr lang="pt-BR" sz="3600" dirty="0"/>
              <a:t>www.cidades.gov.br/</a:t>
            </a:r>
            <a:br>
              <a:rPr lang="pt-BR" sz="3600" dirty="0"/>
            </a:br>
            <a:r>
              <a:rPr lang="pt-BR" sz="3600" dirty="0"/>
              <a:t>saneamento-cidades/</a:t>
            </a:r>
            <a:r>
              <a:rPr lang="pt-BR" sz="3600" dirty="0" err="1"/>
              <a:t>proeesa</a:t>
            </a:r>
            <a:r>
              <a:rPr lang="pt-BR" sz="3600" dirty="0"/>
              <a:t>/</a:t>
            </a:r>
            <a:br>
              <a:rPr lang="pt-BR" sz="3600" dirty="0"/>
            </a:br>
            <a:endParaRPr lang="pt-BR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67551" t="14340" r="16511" b="27617"/>
          <a:stretch/>
        </p:blipFill>
        <p:spPr>
          <a:xfrm>
            <a:off x="200025" y="1200928"/>
            <a:ext cx="4371975" cy="447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2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500"/>
    </mc:Choice>
    <mc:Fallback xmlns="">
      <p:transition spd="slow" advClick="0" advTm="35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9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65986" t="11485" r="16888" b="7893"/>
          <a:stretch/>
        </p:blipFill>
        <p:spPr>
          <a:xfrm>
            <a:off x="457200" y="988754"/>
            <a:ext cx="3703320" cy="4903351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886326" y="2943344"/>
            <a:ext cx="4143374" cy="19001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/>
              <a:t>Disponível em</a:t>
            </a:r>
            <a:br>
              <a:rPr lang="pt-BR" sz="3600" dirty="0"/>
            </a:br>
            <a:r>
              <a:rPr lang="pt-BR" sz="3600" dirty="0"/>
              <a:t> </a:t>
            </a:r>
            <a:br>
              <a:rPr lang="pt-BR" sz="3600" dirty="0"/>
            </a:br>
            <a:r>
              <a:rPr lang="pt-BR" sz="3600" dirty="0"/>
              <a:t>https://www.ifc.org</a:t>
            </a:r>
          </a:p>
          <a:p>
            <a:br>
              <a:rPr lang="pt-BR" sz="3600" dirty="0"/>
            </a:br>
            <a:r>
              <a:rPr lang="pt-BR" sz="3600" dirty="0"/>
              <a:t>www.cidades.gov.br/</a:t>
            </a:r>
            <a:br>
              <a:rPr lang="pt-BR" sz="3600" dirty="0"/>
            </a:br>
            <a:r>
              <a:rPr lang="pt-BR" sz="3600" dirty="0"/>
              <a:t>saneamento-cidades/</a:t>
            </a:r>
            <a:r>
              <a:rPr lang="pt-BR" sz="3600" dirty="0" err="1"/>
              <a:t>proeesa</a:t>
            </a:r>
            <a:r>
              <a:rPr lang="pt-BR" sz="3600" dirty="0"/>
              <a:t>/</a:t>
            </a:r>
            <a:br>
              <a:rPr lang="pt-BR" sz="3600" dirty="0"/>
            </a:b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4356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500"/>
    </mc:Choice>
    <mc:Fallback xmlns="">
      <p:transition spd="slow" advClick="0" advTm="35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500F0-69AA-4261-83C5-A53EFD9F0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B911D9-0FC0-466D-9FAB-6F822A61C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D854526-8B50-4B71-B06A-713C76BCC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20077" r="34828" b="6513"/>
          <a:stretch/>
        </p:blipFill>
        <p:spPr>
          <a:xfrm>
            <a:off x="691713" y="862534"/>
            <a:ext cx="7254108" cy="513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5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7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63021" t="15000" r="21250" b="4444"/>
          <a:stretch/>
        </p:blipFill>
        <p:spPr>
          <a:xfrm>
            <a:off x="982717" y="1171575"/>
            <a:ext cx="3074933" cy="4429125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4282168" y="2708636"/>
            <a:ext cx="4577352" cy="994172"/>
          </a:xfrm>
        </p:spPr>
        <p:txBody>
          <a:bodyPr>
            <a:normAutofit fontScale="90000"/>
          </a:bodyPr>
          <a:lstStyle/>
          <a:p>
            <a:r>
              <a:rPr lang="pt-BR" dirty="0"/>
              <a:t>Disponível em</a:t>
            </a:r>
            <a:br>
              <a:rPr lang="pt-BR" dirty="0"/>
            </a:br>
            <a:r>
              <a:rPr lang="pt-BR" dirty="0"/>
              <a:t> </a:t>
            </a:r>
            <a:br>
              <a:rPr lang="pt-BR" dirty="0"/>
            </a:br>
            <a:br>
              <a:rPr lang="pt-BR" dirty="0"/>
            </a:br>
            <a:r>
              <a:rPr lang="pt-BR" dirty="0"/>
              <a:t>www.cidades.gov.br/</a:t>
            </a:r>
            <a:br>
              <a:rPr lang="pt-BR" dirty="0"/>
            </a:br>
            <a:r>
              <a:rPr lang="pt-BR" dirty="0"/>
              <a:t>saneamento-cidades/</a:t>
            </a:r>
            <a:r>
              <a:rPr lang="pt-BR" dirty="0" err="1"/>
              <a:t>proeesa</a:t>
            </a:r>
            <a:r>
              <a:rPr lang="pt-BR" dirty="0"/>
              <a:t>/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36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500"/>
    </mc:Choice>
    <mc:Fallback xmlns="">
      <p:transition spd="slow" advClick="0" advTm="35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3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/>
          <a:srcRect l="66667" t="11626" r="17178" b="7275"/>
          <a:stretch/>
        </p:blipFill>
        <p:spPr>
          <a:xfrm>
            <a:off x="714043" y="1520749"/>
            <a:ext cx="2543507" cy="3590925"/>
          </a:xfrm>
          <a:prstGeom prst="rect">
            <a:avLst/>
          </a:prstGeom>
        </p:spPr>
      </p:pic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110718" y="2819126"/>
            <a:ext cx="4789442" cy="994172"/>
          </a:xfrm>
        </p:spPr>
        <p:txBody>
          <a:bodyPr>
            <a:noAutofit/>
          </a:bodyPr>
          <a:lstStyle/>
          <a:p>
            <a:r>
              <a:rPr lang="pt-BR" sz="3200" dirty="0"/>
              <a:t>Disponível em</a:t>
            </a:r>
            <a:br>
              <a:rPr lang="pt-BR" sz="3200" dirty="0"/>
            </a:br>
            <a:r>
              <a:rPr lang="pt-BR" sz="3200" dirty="0"/>
              <a:t> </a:t>
            </a:r>
            <a:br>
              <a:rPr lang="pt-BR" sz="3200" dirty="0"/>
            </a:br>
            <a:br>
              <a:rPr lang="pt-BR" sz="3200" dirty="0"/>
            </a:br>
            <a:r>
              <a:rPr lang="pt-BR" sz="3200" dirty="0"/>
              <a:t>http://www.procel.gov.br/</a:t>
            </a:r>
            <a:br>
              <a:rPr lang="pt-BR" sz="3200" dirty="0"/>
            </a:br>
            <a:br>
              <a:rPr lang="pt-BR" sz="3200" dirty="0"/>
            </a:br>
            <a:r>
              <a:rPr lang="pt-BR" sz="3200" dirty="0"/>
              <a:t>www.cidades.gov.br/</a:t>
            </a:r>
            <a:br>
              <a:rPr lang="pt-BR" sz="3200" dirty="0"/>
            </a:br>
            <a:r>
              <a:rPr lang="pt-BR" sz="3200" dirty="0"/>
              <a:t>saneamento-cidades/</a:t>
            </a:r>
            <a:r>
              <a:rPr lang="pt-BR" sz="3200" dirty="0" err="1"/>
              <a:t>proeesa</a:t>
            </a:r>
            <a:r>
              <a:rPr lang="pt-BR" sz="3200" dirty="0"/>
              <a:t>/</a:t>
            </a:r>
            <a:br>
              <a:rPr lang="pt-BR" sz="3200" dirty="0"/>
            </a:b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10910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500"/>
    </mc:Choice>
    <mc:Fallback xmlns="">
      <p:transition spd="slow" advClick="0" advTm="35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C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338818" y="2742926"/>
            <a:ext cx="3414032" cy="994172"/>
          </a:xfrm>
          <a:solidFill>
            <a:srgbClr val="CCAC7F"/>
          </a:solidFill>
        </p:spPr>
        <p:txBody>
          <a:bodyPr>
            <a:noAutofit/>
          </a:bodyPr>
          <a:lstStyle/>
          <a:p>
            <a:r>
              <a:rPr lang="pt-BR" sz="2800" dirty="0"/>
              <a:t>Disponível em</a:t>
            </a:r>
            <a:br>
              <a:rPr lang="pt-BR" sz="2800" dirty="0"/>
            </a:br>
            <a:r>
              <a:rPr lang="pt-BR" sz="2800" dirty="0"/>
              <a:t> </a:t>
            </a:r>
            <a:br>
              <a:rPr lang="pt-BR" sz="2800" dirty="0"/>
            </a:br>
            <a:br>
              <a:rPr lang="pt-BR" sz="2800" dirty="0"/>
            </a:br>
            <a:r>
              <a:rPr lang="pt-BR" sz="2800" dirty="0"/>
              <a:t>www.cidades.gov.br/</a:t>
            </a:r>
            <a:br>
              <a:rPr lang="pt-BR" sz="2800" dirty="0"/>
            </a:br>
            <a:r>
              <a:rPr lang="pt-BR" sz="2800" dirty="0"/>
              <a:t>saneamento-cidades/</a:t>
            </a:r>
            <a:r>
              <a:rPr lang="pt-BR" sz="2800" dirty="0" err="1"/>
              <a:t>proeesa</a:t>
            </a:r>
            <a:r>
              <a:rPr lang="pt-BR" sz="2800" dirty="0"/>
              <a:t>/</a:t>
            </a:r>
            <a:br>
              <a:rPr lang="pt-BR" sz="2800" dirty="0"/>
            </a:br>
            <a:endParaRPr lang="pt-BR" sz="2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65868" t="15591" r="16973" b="26817"/>
          <a:stretch/>
        </p:blipFill>
        <p:spPr>
          <a:xfrm>
            <a:off x="3949408" y="1023316"/>
            <a:ext cx="5070767" cy="478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500"/>
    </mc:Choice>
    <mc:Fallback xmlns="">
      <p:transition spd="slow" advClick="0" advTm="35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C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66667" t="12945" r="17222" b="16657"/>
          <a:stretch/>
        </p:blipFill>
        <p:spPr>
          <a:xfrm>
            <a:off x="4892040" y="948690"/>
            <a:ext cx="4034790" cy="4958618"/>
          </a:xfrm>
          <a:prstGeom prst="rect">
            <a:avLst/>
          </a:prstGeom>
        </p:spPr>
      </p:pic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338818" y="2742926"/>
            <a:ext cx="7886700" cy="994172"/>
          </a:xfrm>
        </p:spPr>
        <p:txBody>
          <a:bodyPr>
            <a:noAutofit/>
          </a:bodyPr>
          <a:lstStyle/>
          <a:p>
            <a:r>
              <a:rPr lang="pt-BR" sz="2800" dirty="0"/>
              <a:t>Disponível em</a:t>
            </a:r>
            <a:br>
              <a:rPr lang="pt-BR" sz="2800" dirty="0"/>
            </a:br>
            <a:r>
              <a:rPr lang="pt-BR" sz="2800" dirty="0"/>
              <a:t> </a:t>
            </a:r>
            <a:br>
              <a:rPr lang="pt-BR" sz="2800" dirty="0"/>
            </a:br>
            <a:br>
              <a:rPr lang="pt-BR" sz="2800" dirty="0"/>
            </a:br>
            <a:r>
              <a:rPr lang="pt-BR" sz="2800" dirty="0"/>
              <a:t>www.abesco.com.br/</a:t>
            </a:r>
            <a:br>
              <a:rPr lang="pt-BR" sz="2800" dirty="0"/>
            </a:br>
            <a:br>
              <a:rPr lang="pt-BR" sz="2800" dirty="0"/>
            </a:br>
            <a:r>
              <a:rPr lang="pt-BR" sz="2800" dirty="0"/>
              <a:t>www.cidades.gov.br/</a:t>
            </a:r>
            <a:br>
              <a:rPr lang="pt-BR" sz="2800" dirty="0"/>
            </a:br>
            <a:r>
              <a:rPr lang="pt-BR" sz="2800" dirty="0"/>
              <a:t>saneamento-cidades/</a:t>
            </a:r>
            <a:r>
              <a:rPr lang="pt-BR" sz="2800" dirty="0" err="1"/>
              <a:t>proeesa</a:t>
            </a:r>
            <a:r>
              <a:rPr lang="pt-BR" sz="2800" dirty="0"/>
              <a:t>/</a:t>
            </a:r>
            <a:br>
              <a:rPr lang="pt-BR" sz="2800" dirty="0"/>
            </a:b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07242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500"/>
    </mc:Choice>
    <mc:Fallback xmlns="">
      <p:transition spd="slow" advClick="0" advTm="35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9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68958" t="16666" r="18125" b="21174"/>
          <a:stretch/>
        </p:blipFill>
        <p:spPr>
          <a:xfrm>
            <a:off x="361951" y="1011585"/>
            <a:ext cx="3686174" cy="4989166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 bwMode="auto">
          <a:xfrm>
            <a:off x="4433888" y="1181466"/>
            <a:ext cx="4086225" cy="26431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Disponível </a:t>
            </a:r>
            <a:r>
              <a:rPr lang="pt-BR" sz="3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 http://www.aneel.gov.br/publicacoes</a:t>
            </a:r>
          </a:p>
        </p:txBody>
      </p:sp>
    </p:spTree>
    <p:extLst>
      <p:ext uri="{BB962C8B-B14F-4D97-AF65-F5344CB8AC3E}">
        <p14:creationId xmlns:p14="http://schemas.microsoft.com/office/powerpoint/2010/main" val="139165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500"/>
    </mc:Choice>
    <mc:Fallback xmlns="">
      <p:transition spd="slow" advClick="0" advTm="35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60205D-C8A9-43D3-A604-69068CADA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803" y="1154813"/>
            <a:ext cx="3841757" cy="3203306"/>
          </a:xfrm>
        </p:spPr>
        <p:txBody>
          <a:bodyPr>
            <a:normAutofit fontScale="90000"/>
          </a:bodyPr>
          <a:lstStyle/>
          <a:p>
            <a:r>
              <a:rPr lang="pt-BR" dirty="0"/>
              <a:t>Mini Curso </a:t>
            </a:r>
            <a:br>
              <a:rPr lang="pt-BR" dirty="0"/>
            </a:br>
            <a:r>
              <a:rPr lang="pt-BR" dirty="0"/>
              <a:t>Chamadas públicas de distribuidoras elétricas </a:t>
            </a:r>
            <a:br>
              <a:rPr lang="pt-BR" dirty="0"/>
            </a:br>
            <a:br>
              <a:rPr lang="pt-BR" dirty="0"/>
            </a:br>
            <a:r>
              <a:rPr lang="pt-BR" dirty="0"/>
              <a:t>PEE da ANEEL</a:t>
            </a:r>
            <a:br>
              <a:rPr lang="pt-BR" dirty="0"/>
            </a:br>
            <a:br>
              <a:rPr lang="pt-BR" dirty="0"/>
            </a:br>
            <a:r>
              <a:rPr lang="pt-BR" dirty="0"/>
              <a:t>21.06.2017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CF65DE5-BCE9-4F4C-A8D9-AD751911C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3" y="1318798"/>
            <a:ext cx="5042060" cy="2875337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01D81AB-A801-4012-B28F-D9C0C1092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4" y="5435329"/>
            <a:ext cx="7798995" cy="90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500F0-69AA-4261-83C5-A53EFD9F0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B911D9-0FC0-466D-9FAB-6F822A61C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D854526-8B50-4B71-B06A-713C76BCC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20077" r="34828" b="6513"/>
          <a:stretch/>
        </p:blipFill>
        <p:spPr>
          <a:xfrm>
            <a:off x="691713" y="862534"/>
            <a:ext cx="7254108" cy="513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</TotalTime>
  <Words>48</Words>
  <Application>Microsoft Office PowerPoint</Application>
  <PresentationFormat>Apresentação na tela (4:3)</PresentationFormat>
  <Paragraphs>15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do Office</vt:lpstr>
      <vt:lpstr>Mini Curso – Tarifas elétricas e eficiência eletromecânica em instalações elevatórias  19.06.2017</vt:lpstr>
      <vt:lpstr>Apresentação do PowerPoint</vt:lpstr>
      <vt:lpstr>Disponível em    www.cidades.gov.br/ saneamento-cidades/proeesa/ </vt:lpstr>
      <vt:lpstr>Disponível em    http://www.procel.gov.br/  www.cidades.gov.br/ saneamento-cidades/proeesa/ </vt:lpstr>
      <vt:lpstr>Disponível em    www.cidades.gov.br/ saneamento-cidades/proeesa/ </vt:lpstr>
      <vt:lpstr>Disponível em    www.abesco.com.br/  www.cidades.gov.br/ saneamento-cidades/proeesa/ </vt:lpstr>
      <vt:lpstr>Apresentação do PowerPoint</vt:lpstr>
      <vt:lpstr>Mini Curso  Chamadas públicas de distribuidoras elétricas   PEE da ANEEL  21.06.2017</vt:lpstr>
      <vt:lpstr>Apresentação do PowerPoint</vt:lpstr>
      <vt:lpstr>Disponível em    www.cidades.gov.br/ saneamento-cidades/proeesa/ </vt:lpstr>
      <vt:lpstr>Disponível em   http://www.procel.gov.br/  www.cidades.gov.br/ saneamento-cidades/proeesa/ </vt:lpstr>
      <vt:lpstr>Disponível em   http://www.procel.gov.br/  www.cidades.gov.br/ saneamento-cidades/proeesa/ </vt:lpstr>
      <vt:lpstr>Disponível em    https://publications.iadb.org/  www.cidades.gov.br/ saneamento-cidades/proeesa/ </vt:lpstr>
      <vt:lpstr>Disponível em    www.cidades.gov.br/ saneamento-cidades/proeesa/ </vt:lpstr>
      <vt:lpstr>Disponível em    www.cidades.gov.br/ saneamento-cidades/proeesa/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Seminario Nacional - Capa</dc:title>
  <dc:creator>Rita Cavaleiro</dc:creator>
  <cp:lastModifiedBy>Rita Cavaleiro de Ferreira</cp:lastModifiedBy>
  <cp:revision>24</cp:revision>
  <dcterms:created xsi:type="dcterms:W3CDTF">2016-11-17T16:55:39Z</dcterms:created>
  <dcterms:modified xsi:type="dcterms:W3CDTF">2017-06-21T08:29:14Z</dcterms:modified>
</cp:coreProperties>
</file>