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95" r:id="rId4"/>
    <p:sldId id="304" r:id="rId5"/>
    <p:sldId id="296" r:id="rId6"/>
    <p:sldId id="299" r:id="rId7"/>
    <p:sldId id="306" r:id="rId8"/>
    <p:sldId id="307" r:id="rId9"/>
    <p:sldId id="300" r:id="rId10"/>
    <p:sldId id="308" r:id="rId11"/>
    <p:sldId id="301" r:id="rId12"/>
    <p:sldId id="292" r:id="rId13"/>
    <p:sldId id="297" r:id="rId14"/>
    <p:sldId id="302" r:id="rId15"/>
    <p:sldId id="30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99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7" name="CaixaDeTexto 5"/>
          <p:cNvSpPr txBox="1">
            <a:spLocks noChangeArrowheads="1"/>
          </p:cNvSpPr>
          <p:nvPr userDrawn="1"/>
        </p:nvSpPr>
        <p:spPr bwMode="auto">
          <a:xfrm>
            <a:off x="395286" y="1523665"/>
            <a:ext cx="8353425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 defTabSz="914400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200" b="1" dirty="0">
                <a:solidFill>
                  <a:srgbClr val="5B9BD5">
                    <a:lumMod val="50000"/>
                  </a:srgbClr>
                </a:solidFill>
              </a:rPr>
              <a:t>DIRETORIA EXECUTIVA DA SANASA</a:t>
            </a:r>
            <a:endParaRPr lang="pt-BR" sz="1200" b="1" dirty="0">
              <a:solidFill>
                <a:srgbClr val="5B9BD5">
                  <a:lumMod val="50000"/>
                </a:srgbClr>
              </a:solidFill>
              <a:ea typeface="MS PGothic" charset="0"/>
              <a:cs typeface="MS PGothic" charset="0"/>
            </a:endParaRPr>
          </a:p>
          <a:p>
            <a:pPr marL="144000" algn="ctr" defTabSz="914400">
              <a:spcBef>
                <a:spcPts val="300"/>
              </a:spcBef>
              <a:spcAft>
                <a:spcPts val="300"/>
              </a:spcAft>
            </a:pPr>
            <a:r>
              <a:rPr lang="pt-BR" sz="1200" b="1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- </a:t>
            </a:r>
            <a:r>
              <a:rPr lang="pt-BR" sz="1200" dirty="0" err="1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Manuelito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 P. Magalhães Júnior</a:t>
            </a:r>
          </a:p>
          <a:p>
            <a:pPr marL="144000" algn="ctr" defTabSz="914400">
              <a:spcBef>
                <a:spcPts val="300"/>
              </a:spcBef>
              <a:spcAft>
                <a:spcPts val="300"/>
              </a:spcAft>
            </a:pPr>
            <a:r>
              <a:rPr lang="pt-BR" sz="1200" b="1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Procurador Geral 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200" dirty="0" err="1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Rander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 Augusto Andrade</a:t>
            </a:r>
          </a:p>
          <a:p>
            <a:pPr marL="144000" algn="ctr" defTabSz="914400">
              <a:spcBef>
                <a:spcPts val="300"/>
              </a:spcBef>
              <a:spcAft>
                <a:spcPts val="300"/>
              </a:spcAft>
            </a:pPr>
            <a:r>
              <a:rPr lang="pt-BR" sz="1200" b="1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– Eduardo </a:t>
            </a:r>
            <a:r>
              <a:rPr lang="pt-BR" sz="1200" dirty="0" err="1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Betenjane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 Romano</a:t>
            </a:r>
            <a:endParaRPr lang="pt-BR" sz="1200" b="1" dirty="0">
              <a:solidFill>
                <a:srgbClr val="5B9BD5">
                  <a:lumMod val="50000"/>
                </a:srgbClr>
              </a:solidFill>
              <a:ea typeface="MS PGothic" charset="0"/>
              <a:cs typeface="MS PGothic" charset="0"/>
            </a:endParaRPr>
          </a:p>
          <a:p>
            <a:pPr marL="144000" algn="ctr" defTabSz="914400">
              <a:spcBef>
                <a:spcPts val="300"/>
              </a:spcBef>
              <a:spcAft>
                <a:spcPts val="300"/>
              </a:spcAft>
            </a:pPr>
            <a:r>
              <a:rPr lang="pt-BR" sz="1200" b="1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200" b="1" dirty="0">
              <a:solidFill>
                <a:srgbClr val="5B9BD5">
                  <a:lumMod val="50000"/>
                </a:srgbClr>
              </a:solidFill>
              <a:ea typeface="MS PGothic" charset="0"/>
              <a:cs typeface="MS PGothic" charset="0"/>
            </a:endParaRPr>
          </a:p>
          <a:p>
            <a:pPr marL="144000" algn="ctr" defTabSz="914400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sz="1200" b="1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–</a:t>
            </a:r>
            <a:r>
              <a:rPr lang="pt-BR" sz="1200" b="1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 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algn="ctr" defTabSz="914400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sz="1200" b="1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– Fernando Sérgio </a:t>
            </a:r>
            <a:r>
              <a:rPr lang="pt-BR" sz="1200" dirty="0" err="1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Mancilha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 Neves</a:t>
            </a:r>
          </a:p>
          <a:p>
            <a:pPr marL="144000" algn="ctr" defTabSz="914400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sz="1200" b="1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200" dirty="0">
                <a:solidFill>
                  <a:srgbClr val="5B9BD5">
                    <a:lumMod val="50000"/>
                  </a:srgbClr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defTabSz="914400">
              <a:spcBef>
                <a:spcPts val="300"/>
              </a:spcBef>
              <a:spcAft>
                <a:spcPts val="300"/>
              </a:spcAft>
            </a:pPr>
            <a:endParaRPr lang="pt-BR" sz="1200" b="1" dirty="0">
              <a:solidFill>
                <a:srgbClr val="5B9BD5">
                  <a:lumMod val="50000"/>
                </a:srgbClr>
              </a:solidFill>
            </a:endParaRPr>
          </a:p>
          <a:p>
            <a:pPr marL="144000" algn="ctr" defTabSz="914400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>
                <a:solidFill>
                  <a:srgbClr val="5B9BD5">
                    <a:lumMod val="50000"/>
                  </a:srgbClr>
                </a:solidFill>
              </a:rPr>
              <a:t>www.sanasa.com.br    3735 5000</a:t>
            </a:r>
            <a:endParaRPr lang="pt-BR" sz="160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421333" y="1158240"/>
            <a:ext cx="7772400" cy="3078480"/>
          </a:xfrm>
        </p:spPr>
        <p:txBody>
          <a:bodyPr>
            <a:normAutofit fontScale="90000"/>
          </a:bodyPr>
          <a:lstStyle/>
          <a:p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br>
              <a:rPr lang="pt-BR" sz="4800" b="1" dirty="0"/>
            </a:br>
            <a:endParaRPr lang="pt-BR" sz="4800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79504" y="4290424"/>
            <a:ext cx="2903628" cy="165576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t-BR" sz="3400" dirty="0"/>
              <a:t>Autores:</a:t>
            </a:r>
          </a:p>
          <a:p>
            <a:pPr algn="just"/>
            <a:r>
              <a:rPr lang="pt-BR" sz="3400" dirty="0"/>
              <a:t>José Geraldo Ferreira</a:t>
            </a:r>
          </a:p>
          <a:p>
            <a:pPr algn="just"/>
            <a:r>
              <a:rPr lang="pt-BR" sz="3400" dirty="0"/>
              <a:t>Ana Lúcia Floriano Rosa Vieira</a:t>
            </a:r>
          </a:p>
          <a:p>
            <a:pPr algn="just"/>
            <a:r>
              <a:rPr lang="pt-BR" sz="3400" dirty="0"/>
              <a:t>Luis Antonio dos Santos</a:t>
            </a:r>
          </a:p>
          <a:p>
            <a:pPr algn="just"/>
            <a:r>
              <a:rPr lang="pt-BR" sz="3400" dirty="0"/>
              <a:t>Wellington Cabral João</a:t>
            </a:r>
          </a:p>
          <a:p>
            <a:pPr algn="l"/>
            <a:endParaRPr lang="pt-BR" dirty="0"/>
          </a:p>
        </p:txBody>
      </p:sp>
      <p:pic>
        <p:nvPicPr>
          <p:cNvPr id="1026" name="Picture 2" descr="2 Via SANASA Campinas - A segunda via de sua conta de água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02" y="5482899"/>
            <a:ext cx="1661531" cy="8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feito de Campinas recebe presidente da AFPESP e discute o futuro da  Unidade Cultural e Esportiva Campinas - AFPE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0" y="5438956"/>
            <a:ext cx="1605777" cy="9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75920" y="1270000"/>
            <a:ext cx="78841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AMPLIAÇÃO DO CONCEITO DE USO RACIONAL DA ÁGUA: PROPOSTA PARA A EDUCAÇÃO AMBIENTAL NO SANEAMENTO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Trabalhos com um viés amplo do Uso Racional da Água, como o que ocorre com o Programa CASA ,é magnifico e apaixonante, que não deixa quem nela se aventura desistir. Aprende-se e conhece muito e melhor uma cidade, o saneamento e a realidade dos munícipes, é estimulante o fato de fazer mais e melhor o seu ofício, pois neste trabalho fica muito claro que estamos servindo a uma comunidade, e que este serviço tem por meta garantir a qualidade e o bem estar de inúmeras vidas, mesmo que em muitos momentos eles não enxerguem.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5"/>
            <a:ext cx="7272808" cy="4320480"/>
          </a:xfrm>
        </p:spPr>
        <p:txBody>
          <a:bodyPr>
            <a:normAutofit fontScale="92500"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SANTOS, L. A.; e Cols. (2019). Educação Ambiental Através da Ludicidade: Uma Proposta para o Saneamento; Exposição de Experiências Municipais em Saneamento, Cuiabá - MT. 49ª. Assembleia Nacional da ASSEMAE. 2019, 14p.</a:t>
            </a:r>
          </a:p>
          <a:p>
            <a:pPr algn="just"/>
            <a:r>
              <a:rPr lang="pt-BR" dirty="0"/>
              <a:t>VIEIRA, A. L. F. R.; e Cols. (2017). Ciclo da Água no Saneamento - Oficina com laboratórios móveis de uso consciente da água e lançamento de esgoto; In: XXI EXPOSIÇÃO DE EXPERIÊNCIAS MUNICIPAIS EM SANEAMENTO, Campinas – SP. 47ª. Assembleia Nacional da ASSEMAE. 2017, 12p. </a:t>
            </a: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1346" y="1380023"/>
            <a:ext cx="7272808" cy="432048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Agradecimentos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b="1" dirty="0"/>
              <a:t>Agradeço a equipe do Programa CASA da SANASA,	em especial a Ana Lúcia e José Geraldo, aos colaboradores da SANASA e todos os envolvidos para realização da ASSEMAE.	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l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1918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/>
              <a:t>OBRIGADO!</a:t>
            </a:r>
          </a:p>
          <a:p>
            <a:pPr algn="l"/>
            <a:endParaRPr lang="pt-BR" b="1" dirty="0"/>
          </a:p>
          <a:p>
            <a:pPr algn="l"/>
            <a:r>
              <a:rPr lang="pt-BR" b="1" dirty="0"/>
              <a:t>Luis Antonio dos Santos</a:t>
            </a:r>
          </a:p>
          <a:p>
            <a:pPr algn="l"/>
            <a:r>
              <a:rPr lang="pt-BR" b="1" dirty="0"/>
              <a:t>programacasa@sanasa.com.br</a:t>
            </a: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08" y="4594022"/>
            <a:ext cx="2833635" cy="135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150471" y="443480"/>
            <a:ext cx="8796760" cy="80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>
              <a:buSzPct val="95000"/>
              <a:buFont typeface="Corbel" pitchFamily="34" charset="0"/>
              <a:buNone/>
            </a:pPr>
            <a:r>
              <a:rPr lang="pt-BR" sz="1400" b="1" dirty="0">
                <a:solidFill>
                  <a:srgbClr val="5B9BD5">
                    <a:lumMod val="50000"/>
                  </a:srgbClr>
                </a:solidFill>
              </a:rPr>
              <a:t>Nome</a:t>
            </a:r>
          </a:p>
          <a:p>
            <a:pPr algn="ctr" defTabSz="914400" eaLnBrk="1" hangingPunct="1">
              <a:buSzPct val="95000"/>
              <a:buFont typeface="Corbel" pitchFamily="34" charset="0"/>
              <a:buNone/>
            </a:pPr>
            <a:r>
              <a:rPr lang="pt-BR" sz="1400" b="1" dirty="0">
                <a:solidFill>
                  <a:srgbClr val="5B9BD5">
                    <a:lumMod val="50000"/>
                  </a:srgbClr>
                </a:solidFill>
              </a:rPr>
              <a:t>Cargo/Função</a:t>
            </a:r>
          </a:p>
          <a:p>
            <a:pPr algn="ctr" defTabSz="914400" eaLnBrk="1" hangingPunct="1">
              <a:buSzPct val="95000"/>
              <a:buFont typeface="Corbel" pitchFamily="34" charset="0"/>
              <a:buNone/>
            </a:pPr>
            <a:r>
              <a:rPr lang="pt-BR" sz="1400" b="1" dirty="0">
                <a:solidFill>
                  <a:srgbClr val="5B9BD5">
                    <a:lumMod val="50000"/>
                  </a:srgbClr>
                </a:solidFill>
              </a:rPr>
              <a:t>Telefone • e-mail</a:t>
            </a:r>
          </a:p>
        </p:txBody>
      </p:sp>
    </p:spTree>
    <p:extLst>
      <p:ext uri="{BB962C8B-B14F-4D97-AF65-F5344CB8AC3E}">
        <p14:creationId xmlns:p14="http://schemas.microsoft.com/office/powerpoint/2010/main" val="219199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O presente trabalho expõe a evolução do conceito de Uso Racional da Água (URA) ocorrida durante a realização pelos educadores ambientais do Programa REAGUA (2012-2016) e do Programa CASA (2016 até hoje), ambos realizados na SANASA, Concessionária de Água de Campinas. O trabalho, também, destaca a relevância desta evolução para os trabalhos de Educação Ambiental (EA) da Concessionária, para um trabalho sócio técnico.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/>
              <a:t>Os trabalhos realizados, hoje, buscam apresentar aos munícipes, que estes também são protagonistas no sistema e não, apenas, meros usuários. O conceito de URA ampliado somando o Uso Responsável da Água e o Lançamento Consciente do Esgoto,  enriquece e auxilia a compreensão dos usuários de sua relevância na dinâmica do saneamento. Esta perspectiva pode ajudar as pessoas a entenderem a relevância de todos no cuidado coletivo da água em todas as suas formas.</a:t>
            </a:r>
          </a:p>
        </p:txBody>
      </p:sp>
    </p:spTree>
    <p:extLst>
      <p:ext uri="{BB962C8B-B14F-4D97-AF65-F5344CB8AC3E}">
        <p14:creationId xmlns:p14="http://schemas.microsoft.com/office/powerpoint/2010/main" val="144969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18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b="1" dirty="0">
                <a:solidFill>
                  <a:schemeClr val="tx1"/>
                </a:solidFill>
              </a:rPr>
              <a:t>Objetivo e Objetivos Específicos</a:t>
            </a:r>
          </a:p>
          <a:p>
            <a:pPr algn="l"/>
            <a:r>
              <a:rPr lang="pt-BR" sz="2400" b="1" dirty="0">
                <a:solidFill>
                  <a:schemeClr val="tx1"/>
                </a:solidFill>
              </a:rPr>
              <a:t>O objetivo </a:t>
            </a:r>
            <a:r>
              <a:rPr lang="pt-BR" sz="2400" dirty="0">
                <a:solidFill>
                  <a:schemeClr val="tx1"/>
                </a:solidFill>
              </a:rPr>
              <a:t>deste trabalho é o de apresentar como se deu a evolução dos trabalhos que partiram durante a realização do REAGUA (2012 – 2016) com enfoque na redução de desperdício de água, para a perspectiva do ciclo que a água desenvolve em todo o saneamento municipal.</a:t>
            </a:r>
          </a:p>
          <a:p>
            <a:pPr algn="l"/>
            <a:r>
              <a:rPr lang="pt-BR" b="1" dirty="0"/>
              <a:t>Objetivo Específico </a:t>
            </a:r>
            <a:r>
              <a:rPr lang="pt-BR" dirty="0"/>
              <a:t>é mostrar que todos podemos ganhar com essa perspectiva e com práticas de sensibilização em todo o ciclo que a água desenvolve no saneamento.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Em 2012, iniciou-se o </a:t>
            </a:r>
            <a:r>
              <a:rPr lang="pt-BR" dirty="0"/>
              <a:t>Programa de Uso Racional da Água em Escolas Públicas – REAGUA que contemplou 200 escolas públicas do município e teve como objetivo a redução de consumo em no mínimo 25%, utilizando tecnologias da Engenharia e da EA, ao final a redução chegou a 60,9%.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Projeto financiado a fundo perdido pelo Banco Mundial destinado a regiões com criticidade hídrica e que foi realizado pelos próprios funcionários da SANASA.</a:t>
            </a:r>
          </a:p>
        </p:txBody>
      </p: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Em 2016, com o final do </a:t>
            </a:r>
            <a:r>
              <a:rPr lang="pt-BR" dirty="0"/>
              <a:t>Programa  REAGUA a equipe de EA iniciou um novo projeto através da junção de suas ações de uso responsável da água, com a equipe de lançamento consciente de esgoto que pertencia a outra coordenadoria. Surgiu assim o Programa Ciclo da Água no Saneamento – CASA.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9653"/>
            <a:ext cx="3224463" cy="241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20200608_103356518_HD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22" y="4439653"/>
            <a:ext cx="4308192" cy="241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3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dirty="0"/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Em 2016, iniciou-se apenas com a exposição das unidades móveis  em escolas, mas aos poucos, graças à sua versatilidade</a:t>
            </a:r>
            <a:r>
              <a:rPr lang="pt-BR" dirty="0"/>
              <a:t>, </a:t>
            </a:r>
            <a:r>
              <a:rPr lang="pt-BR" sz="2400" dirty="0">
                <a:solidFill>
                  <a:schemeClr val="tx1"/>
                </a:solidFill>
              </a:rPr>
              <a:t> as exposições passaram a ser direcionadas a outros locais tendo como primícia a ideia de que onde há pessoas há clientes para o Programa CASA.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Aos poucos as atividades foram ampliadas e adicionados ao Programa com palestras e cursos.  </a:t>
            </a:r>
            <a:endParaRPr lang="pt-BR" dirty="0"/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1" y="1842340"/>
            <a:ext cx="3090109" cy="147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1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Em 2019, período </a:t>
            </a:r>
            <a:r>
              <a:rPr lang="pt-BR" sz="2400" dirty="0" err="1">
                <a:solidFill>
                  <a:schemeClr val="tx1"/>
                </a:solidFill>
              </a:rPr>
              <a:t>pré</a:t>
            </a:r>
            <a:r>
              <a:rPr lang="pt-BR" dirty="0"/>
              <a:t>-</a:t>
            </a:r>
            <a:r>
              <a:rPr lang="pt-BR" sz="2400" dirty="0">
                <a:solidFill>
                  <a:schemeClr val="tx1"/>
                </a:solidFill>
              </a:rPr>
              <a:t>pandemia, as atividades desenvolvidas pelo Programa CASA se direcionava a públicos diversos. Destacamos trabalhos realizados em locais com alto Índice de Manutenção Corretiva de Esgoto - IMCE.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01" y="3176338"/>
            <a:ext cx="5119321" cy="3280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r>
              <a:rPr lang="pt-BR" dirty="0"/>
              <a:t>Resultados atividades de </a:t>
            </a:r>
            <a:r>
              <a:rPr lang="pt-BR" b="1" dirty="0"/>
              <a:t>2022</a:t>
            </a:r>
            <a:r>
              <a:rPr lang="pt-BR" dirty="0"/>
              <a:t>, estão todas ligadas ao mau uso da rede de esgoto e seus impactos.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31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817</Words>
  <Application>Microsoft Office PowerPoint</Application>
  <PresentationFormat>Apresentação na tela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Tema do Office</vt:lpstr>
      <vt:lpstr>2_Personalizar design</vt:lpstr>
      <vt:lpstr>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Visual</cp:lastModifiedBy>
  <cp:revision>44</cp:revision>
  <dcterms:created xsi:type="dcterms:W3CDTF">2022-04-25T15:52:50Z</dcterms:created>
  <dcterms:modified xsi:type="dcterms:W3CDTF">2022-05-11T17:04:29Z</dcterms:modified>
</cp:coreProperties>
</file>