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4" r:id="rId14"/>
    <p:sldId id="268" r:id="rId15"/>
    <p:sldId id="269" r:id="rId16"/>
    <p:sldId id="270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103"/>
  </p:normalViewPr>
  <p:slideViewPr>
    <p:cSldViewPr>
      <p:cViewPr>
        <p:scale>
          <a:sx n="100" d="100"/>
          <a:sy n="100" d="100"/>
        </p:scale>
        <p:origin x="-124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6EFD5-341A-4A18-ABDE-D7AC1982C93D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5F9E8-A9BE-44CC-A4C5-CB14D7D0CA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1EB6-FACC-4756-9053-3618C73DF0DF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5083-CA98-4900-818A-F16C5BFBE41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66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4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84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9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56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04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28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80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38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15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4149080"/>
            <a:ext cx="6768752" cy="864096"/>
          </a:xfrm>
        </p:spPr>
        <p:txBody>
          <a:bodyPr/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836712"/>
            <a:ext cx="3888432" cy="50405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Kozuka Gothic Pr6N EL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tema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0"/>
          </p:nvPr>
        </p:nvSpPr>
        <p:spPr>
          <a:xfrm>
            <a:off x="251520" y="2492896"/>
            <a:ext cx="8568952" cy="3600400"/>
          </a:xfrm>
        </p:spPr>
        <p:txBody>
          <a:bodyPr>
            <a:normAutofit/>
          </a:bodyPr>
          <a:lstStyle>
            <a:lvl1pPr algn="ctr">
              <a:defRPr sz="24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628775"/>
            <a:ext cx="8569325" cy="720725"/>
          </a:xfrm>
        </p:spPr>
        <p:txBody>
          <a:bodyPr/>
          <a:lstStyle>
            <a:lvl1pPr marL="0" indent="0" algn="ctr">
              <a:buNone/>
              <a:defRPr b="1" i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195338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64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16/05/16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8397-931F-4DA4-89D9-F5F76F1E7A9D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6394-F364-483C-A343-780E57F0487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3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22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1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6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8397-931F-4DA4-89D9-F5F76F1E7A9D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6394-F364-483C-A343-780E57F0487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09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8397-931F-4DA4-89D9-F5F76F1E7A9D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6394-F364-483C-A343-780E57F0487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54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F4FF-A2C4-47DE-91C8-CF8218E5D1B2}" type="datetimeFigureOut">
              <a:rPr lang="pt-BR" smtClean="0"/>
              <a:pPr/>
              <a:t>16/05/16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04AC-6593-44AF-AFEA-D869DFF9EEBA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2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"/>
            <a:ext cx="9144000" cy="68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5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67544" y="3284984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GESTÃO COMPARTILHADA DE VAZÕES PARA ABASTECIMENTO PÚBLICO NA BACIA DO RIO PEREQUÊ COM ABORDAGEM DOS ASPECTOS REGULATÓRIOS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60766" y="6143644"/>
            <a:ext cx="856895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effectLst/>
              </a:rPr>
              <a:t>JARAGUÁ DO SUL – 16 A 19 DE MAIO DE 2016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643570" y="714356"/>
            <a:ext cx="2697485" cy="1728000"/>
            <a:chOff x="6000760" y="785794"/>
            <a:chExt cx="2697485" cy="1728000"/>
          </a:xfrm>
        </p:grpSpPr>
        <p:sp>
          <p:nvSpPr>
            <p:cNvPr id="7" name="Retângulo 6"/>
            <p:cNvSpPr/>
            <p:nvPr/>
          </p:nvSpPr>
          <p:spPr>
            <a:xfrm>
              <a:off x="6000760" y="785794"/>
              <a:ext cx="2696400" cy="17280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785794"/>
              <a:ext cx="2697485" cy="17263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152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5" name="Retângulo 4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tângulo 6"/>
          <p:cNvSpPr/>
          <p:nvPr/>
        </p:nvSpPr>
        <p:spPr>
          <a:xfrm>
            <a:off x="285720" y="1142984"/>
            <a:ext cx="7848872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chemeClr val="bg1"/>
                </a:solidFill>
              </a:rPr>
              <a:t>Realização de reunião promovida pelo Comitê da Bacia, em 9 de janeiro de 2014, na sede da  FACCI de Itapema, para harmonizar discussão de disputas judiciais em curso entre as duas prestadoras de serviços, com relação à abertura de barreiras que não permitiam a chegada de água nas tomadas de água da CASAN.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</a:rPr>
              <a:t>Reuniões promovidas pela SDS para discussão dos termos das portarias de outorga com a participação da ARIS. </a:t>
            </a:r>
          </a:p>
        </p:txBody>
      </p:sp>
      <p:pic>
        <p:nvPicPr>
          <p:cNvPr id="13" name="Picture 11" descr="reunião comite tijucas  conflito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013072"/>
            <a:ext cx="2032000" cy="15411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" name="Picture 12" descr="reunião comite tijucas  conflito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000372"/>
            <a:ext cx="2091055" cy="15665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5" name="Picture 13" descr="reunião comite tijucas  conflito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27" y="3009262"/>
            <a:ext cx="2074545" cy="15576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080" y="4568161"/>
            <a:ext cx="90973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Reunião na sede da FACCI de Itapema para discussão de conflitos entre os prestadores de serviços e outras providências em curso</a:t>
            </a:r>
            <a:endParaRPr kumimoji="0" lang="pt-B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4" descr="20140903_1522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69" y="4857760"/>
            <a:ext cx="3124200" cy="1752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8" name="Picture 15" descr="20140903_15220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17" y="4857760"/>
            <a:ext cx="3107055" cy="17443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200452" y="6600237"/>
            <a:ext cx="66832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Reunião convocada</a:t>
            </a:r>
            <a:r>
              <a:rPr kumimoji="0" lang="pt-BR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pela SDS </a:t>
            </a:r>
            <a:r>
              <a:rPr kumimoji="0" lang="pt-B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para discussão da portaria de outorga de uso da água no </a:t>
            </a:r>
            <a:r>
              <a:rPr kumimoji="0" lang="pt-BR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Perequê</a:t>
            </a:r>
            <a:endParaRPr kumimoji="0" lang="pt-B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5" name="Retângulo 4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115616" y="7647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DESTAQUES DE ATAS DE REUNIÕES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ata 3ª reunião comissão interdisciplinar dez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124744"/>
            <a:ext cx="6315075" cy="742950"/>
          </a:xfrm>
          <a:prstGeom prst="rect">
            <a:avLst/>
          </a:prstGeom>
        </p:spPr>
      </p:pic>
      <p:pic>
        <p:nvPicPr>
          <p:cNvPr id="8" name="Picture 7" descr="trecho ata 1 -09jan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56984" cy="274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recho ata 3 -20dez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8988731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Quadro 6"/>
          <p:cNvSpPr/>
          <p:nvPr/>
        </p:nvSpPr>
        <p:spPr>
          <a:xfrm>
            <a:off x="-1" y="1772816"/>
            <a:ext cx="9096235" cy="1561306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0" y="5085184"/>
            <a:ext cx="9324528" cy="10801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5" name="Retângulo 4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115616" y="7647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DESTAQUES DE ATAS DE REUNIÕES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58532" cy="129614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717032"/>
            <a:ext cx="9114159" cy="2532484"/>
          </a:xfrm>
          <a:prstGeom prst="rect">
            <a:avLst/>
          </a:prstGeom>
        </p:spPr>
      </p:pic>
      <p:sp>
        <p:nvSpPr>
          <p:cNvPr id="13" name="Quadro 12"/>
          <p:cNvSpPr/>
          <p:nvPr/>
        </p:nvSpPr>
        <p:spPr>
          <a:xfrm>
            <a:off x="30857" y="3573016"/>
            <a:ext cx="9077647" cy="100811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/>
          <p:cNvSpPr/>
          <p:nvPr/>
        </p:nvSpPr>
        <p:spPr>
          <a:xfrm>
            <a:off x="0" y="1988840"/>
            <a:ext cx="9144000" cy="10081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0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5" name="Retângulo 4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115616" y="8994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DESTAQUES DE ATAS DE REUNIÕES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Captura de Tela 2016-05-17 às 00.11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99972"/>
            <a:ext cx="8820472" cy="748908"/>
          </a:xfrm>
          <a:prstGeom prst="rect">
            <a:avLst/>
          </a:prstGeom>
        </p:spPr>
      </p:pic>
      <p:pic>
        <p:nvPicPr>
          <p:cNvPr id="7" name="Picture 6" descr="Captura de Tela 2016-05-17 às 00.12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563"/>
            <a:ext cx="9036496" cy="731453"/>
          </a:xfrm>
          <a:prstGeom prst="rect">
            <a:avLst/>
          </a:prstGeom>
        </p:spPr>
      </p:pic>
      <p:pic>
        <p:nvPicPr>
          <p:cNvPr id="8" name="Picture 7" descr="Captura de Tela 2016-05-17 às 00.21.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386"/>
            <a:ext cx="9144000" cy="10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5" name="Retângulo 4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ixaDeTexto 6"/>
          <p:cNvSpPr txBox="1"/>
          <p:nvPr/>
        </p:nvSpPr>
        <p:spPr>
          <a:xfrm>
            <a:off x="142844" y="100010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5720" y="1597871"/>
            <a:ext cx="7848872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Emissão das Portarias SDS nº 24, nº 28 e nº 109, todas de 2014;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</a:rPr>
              <a:t> Implantação de estrutura de controle e medição da vazão captada por cada prestador.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837826"/>
            <a:ext cx="4473863" cy="252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8731" y="2837826"/>
            <a:ext cx="4473863" cy="252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40848" y="5330896"/>
            <a:ext cx="7579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Estrutura para medição e controle das vazões outorgadas para abastecimento público</a:t>
            </a:r>
            <a:endParaRPr kumimoji="0" 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5" name="Retângulo 4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8280" y="3571876"/>
            <a:ext cx="3600000" cy="27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05" y="3571876"/>
            <a:ext cx="4793423" cy="27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201" y="6282673"/>
            <a:ext cx="35782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Derivação que segue para captação de Porto</a:t>
            </a:r>
            <a:r>
              <a:rPr kumimoji="0" lang="pt-BR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Belo</a:t>
            </a:r>
            <a:endParaRPr kumimoji="0" lang="pt-BR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7007" y="6274979"/>
            <a:ext cx="3817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Conversores dos macro medidores de água bruta</a:t>
            </a:r>
            <a:endParaRPr kumimoji="0" lang="pt-BR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5720" y="1214422"/>
            <a:ext cx="7848872" cy="20621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Portaria SDS nº 24 </a:t>
            </a:r>
            <a:r>
              <a:rPr lang="pt-BR" sz="1600" b="1" dirty="0">
                <a:solidFill>
                  <a:schemeClr val="bg1"/>
                </a:solidFill>
              </a:rPr>
              <a:t>outorga o direito de uso dos recursos hídricos à Companhia Águas de Itapema para captação em seção do Rio </a:t>
            </a:r>
            <a:r>
              <a:rPr lang="pt-BR" sz="1600" b="1" dirty="0" err="1">
                <a:solidFill>
                  <a:schemeClr val="bg1"/>
                </a:solidFill>
              </a:rPr>
              <a:t>Perequê</a:t>
            </a:r>
            <a:r>
              <a:rPr lang="pt-BR" sz="1600" b="1" dirty="0">
                <a:solidFill>
                  <a:schemeClr val="bg1"/>
                </a:solidFill>
              </a:rPr>
              <a:t>, com coordenadas 27° 08’ 45’’ S e 48° 38’ 32’’ W e vazão instantânea máxima de 200 l/s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</a:rPr>
              <a:t> A Portaria SDS nº 028/2014 outorga o direito de uso dos recursos hídricos à Companhia Catarinense de Águas e Saneamento para captação em seção do Rio </a:t>
            </a:r>
            <a:r>
              <a:rPr lang="pt-BR" sz="1600" b="1" dirty="0" err="1">
                <a:solidFill>
                  <a:schemeClr val="bg1"/>
                </a:solidFill>
              </a:rPr>
              <a:t>Perequê</a:t>
            </a:r>
            <a:r>
              <a:rPr lang="pt-BR" sz="1600" b="1" dirty="0">
                <a:solidFill>
                  <a:schemeClr val="bg1"/>
                </a:solidFill>
              </a:rPr>
              <a:t>, com coordenadas 27° 08’ 44,25’’ S e 48° 37’ 25,45’’ W e vazão instantânea máxima de 147 l/s.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5" name="Retângulo 4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tângulo 6"/>
          <p:cNvSpPr/>
          <p:nvPr/>
        </p:nvSpPr>
        <p:spPr>
          <a:xfrm>
            <a:off x="395536" y="1345992"/>
            <a:ext cx="7848872" cy="1938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Cabe destacar que a Portaria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SDS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N. 109/2014, de </a:t>
            </a:r>
            <a:r>
              <a:rPr lang="pt-BR" sz="2000" b="1" dirty="0">
                <a:solidFill>
                  <a:schemeClr val="bg1"/>
                </a:solidFill>
              </a:rPr>
              <a:t>outorga o direito de uso dos recursos hídricos que estabeleceu a condicionante para a vazão ecológica que deve permanecer no leito do rio para a preservação </a:t>
            </a:r>
            <a:r>
              <a:rPr lang="pt-BR" sz="2000" b="1" dirty="0" smtClean="0">
                <a:solidFill>
                  <a:schemeClr val="bg1"/>
                </a:solidFill>
              </a:rPr>
              <a:t>do bioma local, </a:t>
            </a:r>
            <a:r>
              <a:rPr lang="pt-BR" sz="2000" b="1" dirty="0">
                <a:solidFill>
                  <a:schemeClr val="bg1"/>
                </a:solidFill>
              </a:rPr>
              <a:t>tendo como referência 30 % da vazão de estiagem Q7,10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</a:rPr>
              <a:t> 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3717032"/>
            <a:ext cx="7848872" cy="286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000" b="1" dirty="0" smtClean="0">
                <a:solidFill>
                  <a:schemeClr val="bg1"/>
                </a:solidFill>
              </a:rPr>
              <a:t>omentários </a:t>
            </a:r>
            <a:r>
              <a:rPr lang="pt-BR" sz="2000" b="1" dirty="0">
                <a:solidFill>
                  <a:schemeClr val="bg1"/>
                </a:solidFill>
              </a:rPr>
              <a:t>finais – a solução formal através das portarias outorgadas não elimina a condição de que a bacia de contribuição do rio </a:t>
            </a:r>
            <a:r>
              <a:rPr lang="pt-BR" sz="2000" b="1" dirty="0" err="1">
                <a:solidFill>
                  <a:schemeClr val="bg1"/>
                </a:solidFill>
              </a:rPr>
              <a:t>Perequê</a:t>
            </a:r>
            <a:r>
              <a:rPr lang="pt-BR" sz="2000" b="1" dirty="0">
                <a:solidFill>
                  <a:schemeClr val="bg1"/>
                </a:solidFill>
              </a:rPr>
              <a:t> não atende as demandas em períodos de escassez e certamente </a:t>
            </a:r>
            <a:r>
              <a:rPr lang="pt-BR" sz="2000" b="1" dirty="0" smtClean="0">
                <a:solidFill>
                  <a:schemeClr val="bg1"/>
                </a:solidFill>
              </a:rPr>
              <a:t>mesmo com a condicionante do </a:t>
            </a:r>
            <a:r>
              <a:rPr lang="pt-BR" sz="2000" b="1" dirty="0">
                <a:solidFill>
                  <a:schemeClr val="bg1"/>
                </a:solidFill>
              </a:rPr>
              <a:t>aumento da reservação de água bruta, alternativas de transposição de água de outras bacias vizinhas devem ser estudadas como é o caso da captação no rio Tijucas que é o manancial mais próximo da região </a:t>
            </a:r>
            <a:r>
              <a:rPr lang="pt-BR" sz="2000" b="1" dirty="0" smtClean="0">
                <a:solidFill>
                  <a:schemeClr val="bg1"/>
                </a:solidFill>
              </a:rPr>
              <a:t>afetada e com disponibilidade suficiente.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67544" y="3140968"/>
            <a:ext cx="7848872" cy="432048"/>
          </a:xfrm>
        </p:spPr>
        <p:txBody>
          <a:bodyPr>
            <a:noAutofit/>
          </a:bodyPr>
          <a:lstStyle/>
          <a:p>
            <a:pPr algn="ctr"/>
            <a:r>
              <a:rPr lang="pt-BR" sz="2400" dirty="0"/>
              <a:t>AUTORES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60766" y="6385318"/>
            <a:ext cx="856895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>
                <a:effectLst/>
              </a:rPr>
              <a:t>JARAGUÁ DO SUL – 16 A 19 DE MAIO DE 2016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643570" y="714356"/>
            <a:ext cx="2697485" cy="1728000"/>
            <a:chOff x="6000760" y="785794"/>
            <a:chExt cx="2697485" cy="1728000"/>
          </a:xfrm>
        </p:grpSpPr>
        <p:sp>
          <p:nvSpPr>
            <p:cNvPr id="7" name="Retângulo 6"/>
            <p:cNvSpPr/>
            <p:nvPr/>
          </p:nvSpPr>
          <p:spPr>
            <a:xfrm>
              <a:off x="6000760" y="785794"/>
              <a:ext cx="2696400" cy="17280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19" descr="Logo46Assembleia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785794"/>
              <a:ext cx="2697485" cy="17263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87833" y="3573016"/>
            <a:ext cx="7848872" cy="2810693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dirty="0">
                <a:solidFill>
                  <a:schemeClr val="bg1"/>
                </a:solidFill>
                <a:effectLst/>
              </a:rPr>
              <a:t>Ciro Loureiro Rocha </a:t>
            </a:r>
            <a:r>
              <a:rPr lang="pt-BR" sz="1200" dirty="0">
                <a:solidFill>
                  <a:schemeClr val="bg1"/>
                </a:solidFill>
                <a:effectLst/>
              </a:rPr>
              <a:t>- Engenheiro Civil e Sanitarista pela Escola de Engenharia da Universidade Federal (RS), Especialização em Hidrologia Aplicada (IPH/UFRGS) e Mestre em Engenharia Ambiental (UFSC). Coordenador de Normatização da ARIS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effectLst/>
              </a:rPr>
              <a:t>Ricardo Martins </a:t>
            </a:r>
            <a:r>
              <a:rPr lang="pt-B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pt-B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Engenheiro Sanitarista-Ambiental pela Universidade Federal de Santa Catarina. Diretor de Regulação da ARIS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effectLst/>
              </a:rPr>
              <a:t>Lucas  Vincent Lopes de Barros </a:t>
            </a:r>
            <a:r>
              <a:rPr lang="pt-B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- Engenheiro Sanitarista-Ambiental pela Universidade Federal de Santa Catarina. Pós-graduando em Gestão Ambiental pela Universidade Federal do Paraná. Engenheiro  da ARIS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effectLst/>
              </a:rPr>
              <a:t>Daniel </a:t>
            </a:r>
            <a:r>
              <a:rPr lang="pt-BR" sz="1600" dirty="0" err="1">
                <a:solidFill>
                  <a:schemeClr val="bg1"/>
                </a:solidFill>
                <a:effectLst/>
              </a:rPr>
              <a:t>Antonio</a:t>
            </a:r>
            <a:r>
              <a:rPr lang="pt-BR" sz="1600" dirty="0">
                <a:solidFill>
                  <a:schemeClr val="bg1"/>
                </a:solidFill>
                <a:effectLst/>
              </a:rPr>
              <a:t> </a:t>
            </a:r>
            <a:r>
              <a:rPr lang="pt-BR" sz="1600" dirty="0" err="1">
                <a:solidFill>
                  <a:schemeClr val="bg1"/>
                </a:solidFill>
                <a:effectLst/>
              </a:rPr>
              <a:t>Narzetti</a:t>
            </a:r>
            <a:r>
              <a:rPr lang="pt-BR" sz="1600" dirty="0">
                <a:solidFill>
                  <a:schemeClr val="bg1"/>
                </a:solidFill>
                <a:effectLst/>
              </a:rPr>
              <a:t> </a:t>
            </a:r>
            <a:r>
              <a:rPr lang="pt-B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- Economista pela Universidade Federal de Santa Catarina (UFSC), Tecnólogo em Sistemas Eletrônicos pelo Instituto Federal de Santa Catarina (IF-SC). Consultor Econômico na Facilita Assessoria Econômica e Projetos</a:t>
            </a:r>
          </a:p>
        </p:txBody>
      </p:sp>
    </p:spTree>
    <p:extLst>
      <p:ext uri="{BB962C8B-B14F-4D97-AF65-F5344CB8AC3E}">
        <p14:creationId xmlns:p14="http://schemas.microsoft.com/office/powerpoint/2010/main" val="135275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5028" y="2044005"/>
            <a:ext cx="7848872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Estudo de caso de usos conflitantes de recursos hídricos em que foi aplicada a mediação regulatória.</a:t>
            </a:r>
            <a:endParaRPr lang="pt-BR" sz="6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6" name="Retângulo 5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tângulo 7"/>
          <p:cNvSpPr/>
          <p:nvPr/>
        </p:nvSpPr>
        <p:spPr>
          <a:xfrm>
            <a:off x="285720" y="3972831"/>
            <a:ext cx="7848872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geral:</a:t>
            </a:r>
          </a:p>
          <a:p>
            <a:pPr algn="just"/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Atender demandas conflitantes em período de escassez hídrica na bacia do </a:t>
            </a:r>
            <a:r>
              <a:rPr lang="pt-B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Perequê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6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34" y="114298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Introdução/Objetivos</a:t>
            </a:r>
          </a:p>
        </p:txBody>
      </p:sp>
    </p:spTree>
    <p:extLst>
      <p:ext uri="{BB962C8B-B14F-4D97-AF65-F5344CB8AC3E}">
        <p14:creationId xmlns:p14="http://schemas.microsoft.com/office/powerpoint/2010/main" val="360664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6" name="Retângulo 5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8115" y="1071546"/>
            <a:ext cx="4282447" cy="54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280152" y="6464369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Localização da sub-bacia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43438" y="1514291"/>
            <a:ext cx="435775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sub-bacia do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Perequê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está inserida nos territórios de Porto Belo e Itapema, que fazem parte da região denominada Costa Esmeralda.</a:t>
            </a:r>
            <a:endParaRPr lang="pt-BR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43438" y="5211561"/>
            <a:ext cx="435775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Turismo intenso e grande população flutuante. </a:t>
            </a:r>
            <a:endParaRPr lang="pt-BR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43438" y="3357562"/>
            <a:ext cx="435775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Fornece água bruta que, após tratamento, abastece os municípios de Itapema, Porto Belo e Bombinhas (Fig. 2). </a:t>
            </a:r>
            <a:endParaRPr lang="pt-BR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4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6" name="Retângulo 5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029396"/>
            <a:ext cx="4890677" cy="54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0" y="6429396"/>
            <a:ext cx="535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Caracterização física da sub-bacia e localização das captações de água bruta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4942" y="1303600"/>
            <a:ext cx="3786214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Sub-bacia de ocupação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semiurbana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com baixa densidade de drenagem e fator de forma bem próximo  do circular. </a:t>
            </a:r>
            <a:endParaRPr lang="pt-BR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14942" y="2998693"/>
            <a:ext cx="3786214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altitude mínima da bacia = 0 m, enquanto a máxima= 640 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814" y="3929066"/>
            <a:ext cx="3786342" cy="252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5393728" y="6429397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Mapa </a:t>
            </a:r>
            <a:r>
              <a:rPr lang="pt-B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hipsométrico</a:t>
            </a:r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sub-bacia do </a:t>
            </a:r>
            <a:r>
              <a:rPr lang="pt-B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Perequê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4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6" name="Retângulo 5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78806"/>
              </p:ext>
            </p:extLst>
          </p:nvPr>
        </p:nvGraphicFramePr>
        <p:xfrm>
          <a:off x="1763688" y="1357298"/>
          <a:ext cx="5380080" cy="857256"/>
        </p:xfrm>
        <a:graphic>
          <a:graphicData uri="http://schemas.openxmlformats.org/drawingml/2006/table">
            <a:tbl>
              <a:tblPr/>
              <a:tblGrid>
                <a:gridCol w="1721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4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40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pt-BR" sz="1100" b="1" baseline="-25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MLT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(média de longo termo)</a:t>
                      </a:r>
                      <a:endParaRPr lang="pt-BR" sz="11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pt-BR" sz="1100" b="1" baseline="-25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90</a:t>
                      </a:r>
                      <a:endParaRPr lang="pt-BR" sz="11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pt-BR" sz="1100" b="1" baseline="-25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95</a:t>
                      </a:r>
                      <a:endParaRPr lang="pt-BR" sz="11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pt-BR" sz="1100" b="1" baseline="-25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98</a:t>
                      </a:r>
                      <a:endParaRPr lang="pt-BR" sz="11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Qoutorgável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(40% da Q</a:t>
                      </a:r>
                      <a:r>
                        <a:rPr lang="pt-BR" sz="1100" b="1" baseline="-25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98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BR" sz="11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723,89</a:t>
                      </a: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347,47</a:t>
                      </a: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289,56</a:t>
                      </a: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238,88</a:t>
                      </a: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95,55</a:t>
                      </a: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960983"/>
            <a:ext cx="731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Vazões (l/s) estimadas no Rio </a:t>
            </a:r>
            <a:r>
              <a:rPr lang="pt-B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Perequê</a:t>
            </a: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 referência à captação de água bruta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5720" y="2214554"/>
            <a:ext cx="8572560" cy="20313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Grave estiagem assolou a região na temporada de verão 2013/2014, culminando em sério conflito pelos usos da água. </a:t>
            </a:r>
          </a:p>
          <a:p>
            <a:pPr algn="just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situação pluviométrica crítica diminuiu drasticamente a vazão do rio </a:t>
            </a:r>
            <a:r>
              <a:rPr lang="pt-B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Perequê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 resultou no quase esvaziamento das lagoas de acumulação de água bruta das prestadoras dos serviços de abastecimento de água que atendem os três municípios.</a:t>
            </a:r>
            <a:endParaRPr lang="pt-BR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0" y="4261569"/>
            <a:ext cx="4031459" cy="22637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60" y="4260944"/>
            <a:ext cx="4019944" cy="22644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500098" y="650083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Nível crítico da lagoa de acumulação de água bruta de Itapema (esq.) e na tomada de água de Porto Belo (dir.).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4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6" name="Retângulo 5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71546"/>
            <a:ext cx="3429176" cy="234962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142844" y="3429000"/>
            <a:ext cx="3786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Nível crítico na lagoa de acumulação de água bruta de Porto Belo (SIA Porto Belo/Bombinhas)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2844" y="392906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e métodos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4282" y="4572008"/>
            <a:ext cx="7848872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Ações regulatórias da área de saneamento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discussão do conflito junto ao Comitê de Bacia Hidrográfica do rio Tijucas.</a:t>
            </a:r>
            <a:endParaRPr lang="pt-BR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4282" y="5643578"/>
            <a:ext cx="7848872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Criação de grupo de trabalho para discussão e encaminhamento das questões do conflito e definição de ações preventivas para situações de crise.</a:t>
            </a:r>
            <a:endParaRPr lang="pt-BR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57686" y="1571612"/>
            <a:ext cx="3786214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Ainda, a bacia sofre extenso uso pela rizicultura, sendo que cerca de 400 ha (de um total de 6.693 da bacia) são ocupados pela atividade.</a:t>
            </a:r>
          </a:p>
        </p:txBody>
      </p:sp>
    </p:spTree>
    <p:extLst>
      <p:ext uri="{BB962C8B-B14F-4D97-AF65-F5344CB8AC3E}">
        <p14:creationId xmlns:p14="http://schemas.microsoft.com/office/powerpoint/2010/main" val="360664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6" name="Retângulo 5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tângulo 4"/>
          <p:cNvSpPr/>
          <p:nvPr/>
        </p:nvSpPr>
        <p:spPr>
          <a:xfrm>
            <a:off x="285720" y="1142984"/>
            <a:ext cx="7848872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Comitê da Bacia do rio Tijucas contratou estudo para verificar alternativas de fontes e programas que pudessem solucionar o problema do déficit de produção hídrica na bacia.</a:t>
            </a:r>
            <a:endParaRPr lang="pt-BR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reunião asssemble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51" y="2071678"/>
            <a:ext cx="3309447" cy="19976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0" y="4096084"/>
            <a:ext cx="932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Chamada  do Comitê da Bacia Hidrográfica do Tijucas - apresentação de estudos de alternativas de adução de água bruta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SC037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05" y="4429132"/>
            <a:ext cx="3877945" cy="21926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1785918" y="6604084"/>
            <a:ext cx="609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Reunião do Comitê Tijucas para apresentação de estudos na Bacia do </a:t>
            </a:r>
            <a:r>
              <a:rPr lang="pt-BR" sz="1200" b="1" dirty="0" err="1">
                <a:solidFill>
                  <a:schemeClr val="bg1"/>
                </a:solidFill>
              </a:rPr>
              <a:t>Perequê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4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342082" y="125394"/>
            <a:ext cx="1016000" cy="660400"/>
            <a:chOff x="5072066" y="214290"/>
            <a:chExt cx="1016000" cy="660400"/>
          </a:xfrm>
        </p:grpSpPr>
        <p:sp>
          <p:nvSpPr>
            <p:cNvPr id="6" name="Retângulo 5"/>
            <p:cNvSpPr/>
            <p:nvPr/>
          </p:nvSpPr>
          <p:spPr>
            <a:xfrm>
              <a:off x="5072066" y="214290"/>
              <a:ext cx="1015200" cy="65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19" descr="Logo46Assembleia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6" y="214290"/>
              <a:ext cx="1016000" cy="66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tângulo 4"/>
          <p:cNvSpPr/>
          <p:nvPr/>
        </p:nvSpPr>
        <p:spPr>
          <a:xfrm>
            <a:off x="285720" y="1142984"/>
            <a:ext cx="7848872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Firmado TAC com o órgão ambiental de Itapema para que os rizicultores usem o manancial para suprir as lavouras apenas no período de setembro a outubro.</a:t>
            </a:r>
          </a:p>
          <a:p>
            <a:pPr algn="just"/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Reuniões e Realização de visitas técnicas às regiões afetadas pela crise hídrica.</a:t>
            </a:r>
            <a:endParaRPr lang="pt-BR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71702" y="4429132"/>
            <a:ext cx="5020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Reunião do Grupo de Acompanhamento na sede do Comitê Tijucas</a:t>
            </a: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57356" y="6500834"/>
            <a:ext cx="535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Inspeção e visitas técnicas na bacia do rio </a:t>
            </a:r>
            <a:r>
              <a:rPr lang="pt-BR" sz="1200" b="1" dirty="0" err="1">
                <a:solidFill>
                  <a:schemeClr val="bg1"/>
                </a:solidFill>
              </a:rPr>
              <a:t>Perequê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reunião gt comite de bacia tijuca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643182"/>
            <a:ext cx="2358719" cy="17242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Picture 10" descr="reunião gt comite de bacia tijuca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643182"/>
            <a:ext cx="2514834" cy="172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3" name="Pictur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855654"/>
            <a:ext cx="2792289" cy="15737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4809088"/>
            <a:ext cx="2874914" cy="162030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Picture 3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23" y="4803068"/>
            <a:ext cx="2885595" cy="162632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0664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3592</TotalTime>
  <Words>1117</Words>
  <Application>Microsoft Macintosh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ARIS</dc:creator>
  <cp:lastModifiedBy>Ciro Loureiro Rrocha</cp:lastModifiedBy>
  <cp:revision>174</cp:revision>
  <cp:lastPrinted>2016-05-04T13:45:41Z</cp:lastPrinted>
  <dcterms:created xsi:type="dcterms:W3CDTF">2014-10-12T12:45:18Z</dcterms:created>
  <dcterms:modified xsi:type="dcterms:W3CDTF">2016-05-17T03:26:34Z</dcterms:modified>
</cp:coreProperties>
</file>