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47"/>
  </p:notesMasterIdLst>
  <p:sldIdLst>
    <p:sldId id="256" r:id="rId2"/>
    <p:sldId id="268" r:id="rId3"/>
    <p:sldId id="292" r:id="rId4"/>
    <p:sldId id="293" r:id="rId5"/>
    <p:sldId id="290" r:id="rId6"/>
    <p:sldId id="289" r:id="rId7"/>
    <p:sldId id="297" r:id="rId8"/>
    <p:sldId id="305" r:id="rId9"/>
    <p:sldId id="309" r:id="rId10"/>
    <p:sldId id="319" r:id="rId11"/>
    <p:sldId id="282" r:id="rId12"/>
    <p:sldId id="283" r:id="rId13"/>
    <p:sldId id="311" r:id="rId14"/>
    <p:sldId id="303" r:id="rId15"/>
    <p:sldId id="302" r:id="rId16"/>
    <p:sldId id="304" r:id="rId17"/>
    <p:sldId id="308" r:id="rId18"/>
    <p:sldId id="312" r:id="rId19"/>
    <p:sldId id="310" r:id="rId20"/>
    <p:sldId id="318" r:id="rId21"/>
    <p:sldId id="314" r:id="rId22"/>
    <p:sldId id="258" r:id="rId23"/>
    <p:sldId id="269" r:id="rId24"/>
    <p:sldId id="263" r:id="rId25"/>
    <p:sldId id="261" r:id="rId26"/>
    <p:sldId id="262" r:id="rId27"/>
    <p:sldId id="264" r:id="rId28"/>
    <p:sldId id="265" r:id="rId29"/>
    <p:sldId id="325" r:id="rId30"/>
    <p:sldId id="320" r:id="rId31"/>
    <p:sldId id="321" r:id="rId32"/>
    <p:sldId id="322" r:id="rId33"/>
    <p:sldId id="323" r:id="rId34"/>
    <p:sldId id="326" r:id="rId35"/>
    <p:sldId id="327" r:id="rId36"/>
    <p:sldId id="328" r:id="rId37"/>
    <p:sldId id="324" r:id="rId38"/>
    <p:sldId id="329" r:id="rId39"/>
    <p:sldId id="330" r:id="rId40"/>
    <p:sldId id="331" r:id="rId41"/>
    <p:sldId id="270" r:id="rId42"/>
    <p:sldId id="266" r:id="rId43"/>
    <p:sldId id="271" r:id="rId44"/>
    <p:sldId id="272" r:id="rId45"/>
    <p:sldId id="273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70" d="100"/>
          <a:sy n="70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B828C-B498-4A7D-8BB4-AB256489C0FE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64372-0CE5-408A-835D-1D5580E2F52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08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36196" name="Espaço Reservado para Número de Slide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fld id="{27AFBD6B-3FD9-4C1C-8BAE-BEF47EFE17B4}" type="slidenum">
              <a:rPr lang="pt-BR" sz="1200" smtClean="0"/>
              <a:pPr>
                <a:defRPr/>
              </a:pPr>
              <a:t>3</a:t>
            </a:fld>
            <a:endParaRPr lang="pt-BR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50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8649F33-63DE-43FB-8A77-7B686B047EED}" type="slidenum">
              <a:rPr lang="pt-BR" altLang="pt-BR" smtClean="0"/>
              <a:pPr/>
              <a:t>18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58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414E8EE-BA4A-4CD3-BF73-E6EE51CFDC0A}" type="slidenum">
              <a:rPr lang="en-US" altLang="pt-BR" smtClean="0">
                <a:ea typeface="MS PGothic" pitchFamily="34" charset="-128"/>
              </a:rPr>
              <a:pPr/>
              <a:t>19</a:t>
            </a:fld>
            <a:endParaRPr lang="en-US" altLang="pt-BR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58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414E8EE-BA4A-4CD3-BF73-E6EE51CFDC0A}" type="slidenum">
              <a:rPr lang="en-US" altLang="pt-BR" smtClean="0">
                <a:ea typeface="MS PGothic" pitchFamily="34" charset="-128"/>
              </a:rPr>
              <a:pPr/>
              <a:t>20</a:t>
            </a:fld>
            <a:endParaRPr lang="en-US" altLang="pt-BR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83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589303C-9FBD-4D42-8CA0-3C08CCB4EC5D}" type="slidenum">
              <a:rPr lang="pt-BR" altLang="pt-BR" smtClean="0">
                <a:latin typeface="Arial" charset="0"/>
              </a:rPr>
              <a:pPr/>
              <a:t>34</a:t>
            </a:fld>
            <a:endParaRPr lang="pt-BR" alt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54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B104572-8980-4F5C-ABC7-29C6658E8662}" type="slidenum">
              <a:rPr lang="pt-BR" altLang="pt-BR" smtClean="0"/>
              <a:pPr/>
              <a:t>35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55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EAB641F-80D8-46A2-8409-B4BC5D12CBF7}" type="slidenum">
              <a:rPr lang="pt-BR" altLang="pt-BR" smtClean="0"/>
              <a:pPr/>
              <a:t>36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  <p:sp>
        <p:nvSpPr>
          <p:cNvPr id="137220" name="Espaço Reservado para Número de Slide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fld id="{B956062E-F993-4180-8511-3FE73E1D6F07}" type="slidenum">
              <a:rPr lang="en-US" sz="1200" smtClean="0"/>
              <a:pPr>
                <a:defRPr/>
              </a:pPr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73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153F4E7-BDF7-47A3-B0B2-DE39CEDBB921}" type="slidenum">
              <a:rPr lang="pt-BR" altLang="pt-BR" smtClean="0">
                <a:latin typeface="Arial" charset="0"/>
              </a:rPr>
              <a:pPr/>
              <a:t>5</a:t>
            </a:fld>
            <a:endParaRPr lang="pt-BR" alt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72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C7EE7A0-27AC-4739-B3B5-0D8ED31D7B24}" type="slidenum">
              <a:rPr lang="pt-BR" altLang="pt-BR" smtClean="0">
                <a:latin typeface="Arial" charset="0"/>
              </a:rPr>
              <a:pPr/>
              <a:t>6</a:t>
            </a:fld>
            <a:endParaRPr lang="pt-BR" altLang="pt-B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57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4358B1-8663-4EC1-BA4F-8445AC5A6D37}" type="slidenum">
              <a:rPr lang="en-US" altLang="pt-BR" smtClean="0">
                <a:ea typeface="MS PGothic" pitchFamily="34" charset="-128"/>
              </a:rPr>
              <a:pPr/>
              <a:t>9</a:t>
            </a:fld>
            <a:endParaRPr lang="en-US" altLang="pt-BR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1566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0FD98F92-6468-4544-AC5E-E740A966E542}" type="slidenum">
              <a:rPr lang="pt-BR" altLang="pt-BR" sz="1200" smtClean="0"/>
              <a:pPr/>
              <a:t>11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1577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6F2FFE1-F612-4901-A87F-BE27A8229430}" type="slidenum">
              <a:rPr lang="pt-BR" altLang="pt-BR" sz="1200" smtClean="0"/>
              <a:pPr/>
              <a:t>12</a:t>
            </a:fld>
            <a:endParaRPr lang="pt-BR" altLang="pt-BR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65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6B81B6A-A904-4FFE-9E7E-30371A5EE517}" type="slidenum">
              <a:rPr lang="pt-BR" altLang="pt-BR" smtClean="0"/>
              <a:pPr/>
              <a:t>13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56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5E95BE2-7453-41C3-9419-178A918C9137}" type="slidenum">
              <a:rPr lang="pt-BR" altLang="pt-BR" smtClean="0"/>
              <a:pPr/>
              <a:t>17</a:t>
            </a:fld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3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89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2720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068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9461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835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490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58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89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99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44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23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15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38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66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00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D90E6-3063-4F65-A304-58C8FF0F5EED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03B005-BB0B-4A8A-98B6-533062759D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75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12921" y="3126751"/>
            <a:ext cx="94732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400" b="1" dirty="0"/>
              <a:t>USO DO SOLO URBANO E ALTERAÇÕES NO RIO PRINCIPAL DA</a:t>
            </a:r>
          </a:p>
          <a:p>
            <a:r>
              <a:rPr lang="pt-BR" sz="2400" b="1" dirty="0"/>
              <a:t>BACIA HIDROGRÁFICA DO RIO CAMARAJIPE, SALVADOR - BAHIA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20472" y="678413"/>
            <a:ext cx="5733026" cy="571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XX Exposição de Experiências Municipais em Saneamento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 16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19 de maio de 2016 – Jaraguá do Sul - SC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7" descr="Logo46Assemble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1" y="777988"/>
            <a:ext cx="1634124" cy="106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901559" y="4496246"/>
            <a:ext cx="6096000" cy="15298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Victoria Silvia Guimarães de </a:t>
            </a:r>
            <a:r>
              <a:rPr lang="pt-BR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Oliveira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Nícholas</a:t>
            </a:r>
            <a:r>
              <a:rPr lang="pt-BR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Carvalho de Almeida Costa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Luiz </a:t>
            </a: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Roberto Santos </a:t>
            </a:r>
            <a:r>
              <a:rPr lang="pt-BR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Moraes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Patrícia </a:t>
            </a: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</a:rPr>
              <a:t>Campos Borja</a:t>
            </a:r>
            <a:endParaRPr lang="pt-BR" sz="1600" dirty="0"/>
          </a:p>
        </p:txBody>
      </p:sp>
      <p:pic>
        <p:nvPicPr>
          <p:cNvPr id="1028" name="Picture 4" descr="https://www.ufba.br/sites/devportal.ufba.br/files/brasao_uf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42" y="517471"/>
            <a:ext cx="949959" cy="146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553498" y="1982354"/>
            <a:ext cx="158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Universidade Federal da Bahia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04307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 recentes práticas do Poder Local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0197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asamentoJoNandaRiachoSeixos 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9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asamentoJoNandaRiachoSeixos 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CasamentoJoNandaRiachoSeixos 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" y="1350794"/>
            <a:ext cx="6028635" cy="373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02" y="1350794"/>
            <a:ext cx="6105098" cy="378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910" y="5863296"/>
            <a:ext cx="1145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 morte do Rio </a:t>
            </a:r>
            <a:r>
              <a:rPr lang="pt-BR" sz="3200" dirty="0"/>
              <a:t>Dos </a:t>
            </a:r>
            <a:r>
              <a:rPr lang="pt-BR" sz="3200" dirty="0" smtClean="0"/>
              <a:t>Seixos,Salvador-Bahia 2005 e 2016</a:t>
            </a:r>
            <a:endParaRPr lang="pt-BR" sz="3200" dirty="0"/>
          </a:p>
        </p:txBody>
      </p:sp>
      <p:sp>
        <p:nvSpPr>
          <p:cNvPr id="6" name="Oval 5"/>
          <p:cNvSpPr/>
          <p:nvPr/>
        </p:nvSpPr>
        <p:spPr>
          <a:xfrm rot="2007678">
            <a:off x="2085759" y="988116"/>
            <a:ext cx="1735493" cy="4506613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/>
          <p:cNvSpPr/>
          <p:nvPr/>
        </p:nvSpPr>
        <p:spPr>
          <a:xfrm rot="2007678">
            <a:off x="7669968" y="988116"/>
            <a:ext cx="1735493" cy="4506613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2652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19"/>
          <a:stretch/>
        </p:blipFill>
        <p:spPr bwMode="auto">
          <a:xfrm>
            <a:off x="328034" y="531841"/>
            <a:ext cx="5724458" cy="525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3" r="35716" b="1"/>
          <a:stretch/>
        </p:blipFill>
        <p:spPr bwMode="auto">
          <a:xfrm>
            <a:off x="6025196" y="520957"/>
            <a:ext cx="5443717" cy="526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1255" y="6169060"/>
            <a:ext cx="1069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 morte do Rio Lucaia,Salvador-Bahia2005 e 2016</a:t>
            </a:r>
            <a:endParaRPr lang="pt-BR" sz="3200" dirty="0"/>
          </a:p>
        </p:txBody>
      </p:sp>
      <p:sp>
        <p:nvSpPr>
          <p:cNvPr id="3" name="Oval 2"/>
          <p:cNvSpPr/>
          <p:nvPr/>
        </p:nvSpPr>
        <p:spPr>
          <a:xfrm>
            <a:off x="8609510" y="539508"/>
            <a:ext cx="1735493" cy="5431103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/>
          <p:cNvSpPr/>
          <p:nvPr/>
        </p:nvSpPr>
        <p:spPr>
          <a:xfrm>
            <a:off x="3452931" y="507242"/>
            <a:ext cx="1735493" cy="5431103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6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0" y="2190902"/>
            <a:ext cx="5704765" cy="3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7" y="2190902"/>
            <a:ext cx="5574251" cy="345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4085" y="5950424"/>
            <a:ext cx="9621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A morte do rio das Pedras-Salvador-Bahia, 2005 - 2016</a:t>
            </a:r>
            <a:endParaRPr lang="pt-BR" sz="2800" dirty="0"/>
          </a:p>
        </p:txBody>
      </p:sp>
      <p:sp>
        <p:nvSpPr>
          <p:cNvPr id="5" name="Oval 4"/>
          <p:cNvSpPr/>
          <p:nvPr/>
        </p:nvSpPr>
        <p:spPr>
          <a:xfrm rot="5860789">
            <a:off x="2240029" y="961911"/>
            <a:ext cx="1735493" cy="5508617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/>
          <p:cNvSpPr/>
          <p:nvPr/>
        </p:nvSpPr>
        <p:spPr>
          <a:xfrm rot="5860789">
            <a:off x="8248879" y="1114311"/>
            <a:ext cx="1735493" cy="5508617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47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E3EE81-ECA5-4062-98B6-31AACBAAAA19}" type="datetime1">
              <a:rPr lang="pt-BR" altLang="pt-BR" smtClean="0"/>
              <a:pPr/>
              <a:t>17/05/2016</a:t>
            </a:fld>
            <a:endParaRPr lang="pt-BR" altLang="pt-BR" smtClean="0"/>
          </a:p>
        </p:txBody>
      </p:sp>
      <p:pic>
        <p:nvPicPr>
          <p:cNvPr id="72707" name="Picture 2" descr="Mat 15 -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01600"/>
            <a:ext cx="11819467" cy="66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8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2852352-1631-4C17-B41B-0466E0CDA5FC}" type="datetime1">
              <a:rPr lang="pt-BR" altLang="pt-BR" smtClean="0"/>
              <a:pPr/>
              <a:t>17/05/2016</a:t>
            </a:fld>
            <a:endParaRPr lang="pt-BR" altLang="pt-BR" smtClean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t="10652" r="16780" b="7686"/>
          <a:stretch>
            <a:fillRect/>
          </a:stretch>
        </p:blipFill>
        <p:spPr bwMode="auto">
          <a:xfrm>
            <a:off x="0" y="0"/>
            <a:ext cx="9505951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7486651" y="1"/>
            <a:ext cx="47053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400" b="1">
                <a:latin typeface="Garamond" pitchFamily="18" charset="0"/>
              </a:rPr>
              <a:t>Layout do Sistema de </a:t>
            </a:r>
          </a:p>
          <a:p>
            <a:pPr algn="ctr">
              <a:spcBef>
                <a:spcPct val="50000"/>
              </a:spcBef>
            </a:pPr>
            <a:r>
              <a:rPr lang="pt-BR" altLang="pt-BR" sz="2400" b="1">
                <a:latin typeface="Garamond" pitchFamily="18" charset="0"/>
              </a:rPr>
              <a:t>Esgotamento Sanitário de Salvador</a:t>
            </a:r>
            <a:endParaRPr lang="en-US" altLang="pt-BR" sz="2400" b="1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30000" r="5000" b="50000"/>
          <a:stretch>
            <a:fillRect/>
          </a:stretch>
        </p:blipFill>
        <p:spPr bwMode="auto">
          <a:xfrm>
            <a:off x="1077384" y="0"/>
            <a:ext cx="471381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53999" r="5000" b="25000"/>
          <a:stretch>
            <a:fillRect/>
          </a:stretch>
        </p:blipFill>
        <p:spPr bwMode="auto">
          <a:xfrm>
            <a:off x="6915151" y="0"/>
            <a:ext cx="4663016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62000" r="3125" b="13000"/>
          <a:stretch>
            <a:fillRect/>
          </a:stretch>
        </p:blipFill>
        <p:spPr bwMode="auto">
          <a:xfrm>
            <a:off x="1320800" y="2286000"/>
            <a:ext cx="44704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67000" r="5000" b="14000"/>
          <a:stretch>
            <a:fillRect/>
          </a:stretch>
        </p:blipFill>
        <p:spPr bwMode="auto">
          <a:xfrm>
            <a:off x="6906684" y="2312988"/>
            <a:ext cx="47752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67999" r="5624" b="13000"/>
          <a:stretch>
            <a:fillRect/>
          </a:stretch>
        </p:blipFill>
        <p:spPr bwMode="auto">
          <a:xfrm>
            <a:off x="1219200" y="4686300"/>
            <a:ext cx="4572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61000" r="4375" b="17999"/>
          <a:stretch>
            <a:fillRect/>
          </a:stretch>
        </p:blipFill>
        <p:spPr bwMode="auto">
          <a:xfrm>
            <a:off x="6936317" y="4557714"/>
            <a:ext cx="46736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04801" y="1447800"/>
            <a:ext cx="492443" cy="5215592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pt-BR" sz="2000" dirty="0">
                <a:latin typeface="Arial" charset="0"/>
              </a:rPr>
              <a:t>Santos e outros, 2010</a:t>
            </a:r>
          </a:p>
        </p:txBody>
      </p:sp>
    </p:spTree>
    <p:extLst>
      <p:ext uri="{BB962C8B-B14F-4D97-AF65-F5344CB8AC3E}">
        <p14:creationId xmlns:p14="http://schemas.microsoft.com/office/powerpoint/2010/main" val="12092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1068" y="629736"/>
            <a:ext cx="11864453" cy="625555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100" dirty="0">
                <a:latin typeface="Arial" panose="020B0604020202020204" pitchFamily="34" charset="0"/>
              </a:rPr>
              <a:t>Nas cidades brasileiras a problemática do manejo das águas pluviais tem se ampliado em abrangência e magnitude. </a:t>
            </a:r>
            <a:endParaRPr lang="pt-BR" sz="2100" dirty="0" smtClean="0"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100" dirty="0" smtClean="0">
                <a:latin typeface="Arial" panose="020B0604020202020204" pitchFamily="34" charset="0"/>
              </a:rPr>
              <a:t>Tem </a:t>
            </a:r>
            <a:r>
              <a:rPr lang="pt-BR" sz="2100" dirty="0">
                <a:latin typeface="Arial" panose="020B0604020202020204" pitchFamily="34" charset="0"/>
              </a:rPr>
              <a:t>sido prática intervenções diretas na malha hídrica com obras de retificações e canalizações que visam, além de ampliar a ocupação das áreas marginais, aumentar a capacidade de escoamento. </a:t>
            </a:r>
            <a:endParaRPr lang="pt-BR" sz="2100" dirty="0" smtClean="0"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100" dirty="0" smtClean="0">
                <a:latin typeface="Arial" panose="020B0604020202020204" pitchFamily="34" charset="0"/>
              </a:rPr>
              <a:t>E</a:t>
            </a:r>
            <a:r>
              <a:rPr lang="pt-BR" sz="2100" dirty="0" smtClean="0">
                <a:latin typeface="Arial" panose="020B0604020202020204" pitchFamily="34" charset="0"/>
              </a:rPr>
              <a:t>ssas </a:t>
            </a:r>
            <a:r>
              <a:rPr lang="pt-BR" sz="2100" dirty="0">
                <a:latin typeface="Arial" panose="020B0604020202020204" pitchFamily="34" charset="0"/>
              </a:rPr>
              <a:t>medidas, além de custosas, apenas transferem o problema para jusante, </a:t>
            </a:r>
            <a:r>
              <a:rPr lang="pt-BR" sz="2100" dirty="0" smtClean="0">
                <a:latin typeface="Arial" panose="020B0604020202020204" pitchFamily="34" charset="0"/>
              </a:rPr>
              <a:t>contribuindo </a:t>
            </a:r>
            <a:r>
              <a:rPr lang="pt-BR" sz="2100" dirty="0">
                <a:latin typeface="Arial" panose="020B0604020202020204" pitchFamily="34" charset="0"/>
              </a:rPr>
              <a:t>para o aumento da magnitude e da frequência das inundações (TUCCI, 2003; BOTELHO e SILVA, 2004; BOTELHO, 2011; BINDA e FRITZEN, 2012). </a:t>
            </a:r>
            <a:endParaRPr lang="pt-BR" sz="2100" dirty="0" smtClean="0"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100" dirty="0" smtClean="0"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100" dirty="0" smtClean="0">
                <a:latin typeface="Arial" panose="020B0604020202020204" pitchFamily="34" charset="0"/>
              </a:rPr>
              <a:t>A descaracterização dos </a:t>
            </a:r>
            <a:r>
              <a:rPr lang="pt-BR" sz="2100" dirty="0">
                <a:latin typeface="Arial" panose="020B0604020202020204" pitchFamily="34" charset="0"/>
              </a:rPr>
              <a:t>leitos dos corpos hídricos </a:t>
            </a:r>
            <a:r>
              <a:rPr lang="pt-BR" sz="2100" dirty="0" smtClean="0">
                <a:latin typeface="Arial" panose="020B0604020202020204" pitchFamily="34" charset="0"/>
              </a:rPr>
              <a:t>tem sido uma prática e faz </a:t>
            </a:r>
            <a:r>
              <a:rPr lang="pt-BR" sz="2100" dirty="0">
                <a:latin typeface="Arial" panose="020B0604020202020204" pitchFamily="34" charset="0"/>
              </a:rPr>
              <a:t>com que </a:t>
            </a:r>
            <a:r>
              <a:rPr lang="pt-BR" sz="2100" dirty="0" smtClean="0">
                <a:latin typeface="Arial" panose="020B0604020202020204" pitchFamily="34" charset="0"/>
              </a:rPr>
              <a:t>estes percam </a:t>
            </a:r>
            <a:r>
              <a:rPr lang="pt-BR" sz="2100" dirty="0">
                <a:latin typeface="Arial" panose="020B0604020202020204" pitchFamily="34" charset="0"/>
              </a:rPr>
              <a:t>suas características </a:t>
            </a:r>
            <a:r>
              <a:rPr lang="pt-BR" sz="2100" dirty="0" smtClean="0">
                <a:latin typeface="Arial" panose="020B0604020202020204" pitchFamily="34" charset="0"/>
              </a:rPr>
              <a:t>naturais (</a:t>
            </a:r>
            <a:r>
              <a:rPr lang="pt-BR" sz="2100" dirty="0">
                <a:latin typeface="Arial" panose="020B0604020202020204" pitchFamily="34" charset="0"/>
              </a:rPr>
              <a:t>VIEIRA; CUNHA, 2006). </a:t>
            </a:r>
            <a:endParaRPr lang="pt-BR" sz="2100" dirty="0">
              <a:effectLst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74481" y="199222"/>
            <a:ext cx="2292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30000" r="5000" b="50000"/>
          <a:stretch>
            <a:fillRect/>
          </a:stretch>
        </p:blipFill>
        <p:spPr bwMode="auto">
          <a:xfrm>
            <a:off x="1077384" y="0"/>
            <a:ext cx="471381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53999" r="5000" b="25000"/>
          <a:stretch>
            <a:fillRect/>
          </a:stretch>
        </p:blipFill>
        <p:spPr bwMode="auto">
          <a:xfrm>
            <a:off x="6915151" y="0"/>
            <a:ext cx="4663016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62000" r="3125" b="13000"/>
          <a:stretch>
            <a:fillRect/>
          </a:stretch>
        </p:blipFill>
        <p:spPr bwMode="auto">
          <a:xfrm>
            <a:off x="1320800" y="2286000"/>
            <a:ext cx="44704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67000" r="5000" b="14000"/>
          <a:stretch>
            <a:fillRect/>
          </a:stretch>
        </p:blipFill>
        <p:spPr bwMode="auto">
          <a:xfrm>
            <a:off x="6906684" y="2312988"/>
            <a:ext cx="47752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67999" r="5624" b="13000"/>
          <a:stretch>
            <a:fillRect/>
          </a:stretch>
        </p:blipFill>
        <p:spPr bwMode="auto">
          <a:xfrm>
            <a:off x="1219200" y="4686300"/>
            <a:ext cx="4572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61000" r="4375" b="17999"/>
          <a:stretch>
            <a:fillRect/>
          </a:stretch>
        </p:blipFill>
        <p:spPr bwMode="auto">
          <a:xfrm>
            <a:off x="6936317" y="4557714"/>
            <a:ext cx="46736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04801" y="1447800"/>
            <a:ext cx="492443" cy="5215592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pt-BR" sz="2000" dirty="0">
                <a:latin typeface="Arial" charset="0"/>
              </a:rPr>
              <a:t>Santos e outros, 2010</a:t>
            </a:r>
          </a:p>
        </p:txBody>
      </p:sp>
      <p:sp>
        <p:nvSpPr>
          <p:cNvPr id="2" name="Oval 1"/>
          <p:cNvSpPr/>
          <p:nvPr/>
        </p:nvSpPr>
        <p:spPr>
          <a:xfrm>
            <a:off x="861689" y="1856097"/>
            <a:ext cx="5145205" cy="3179928"/>
          </a:xfrm>
          <a:prstGeom prst="ellipse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9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799" y="1751156"/>
            <a:ext cx="9694965" cy="3880773"/>
          </a:xfrm>
        </p:spPr>
        <p:txBody>
          <a:bodyPr>
            <a:normAutofit/>
          </a:bodyPr>
          <a:lstStyle/>
          <a:p>
            <a:pPr algn="just"/>
            <a:r>
              <a:rPr lang="pt-BR" sz="3200" dirty="0"/>
              <a:t> </a:t>
            </a:r>
            <a:r>
              <a:rPr lang="pt-BR" sz="3200" dirty="0" smtClean="0"/>
              <a:t>Mapeamento das intervenções no </a:t>
            </a:r>
            <a:r>
              <a:rPr lang="pt-BR" sz="3200" dirty="0"/>
              <a:t>curso principal do rio da bacia hidrográfica do rio Camarajipe (BHRC), </a:t>
            </a:r>
            <a:r>
              <a:rPr lang="pt-BR" sz="3200" dirty="0" smtClean="0"/>
              <a:t>analisando </a:t>
            </a:r>
            <a:r>
              <a:rPr lang="pt-BR" sz="3200" dirty="0"/>
              <a:t>as transformações fisiográficas ocorridas na paisagem </a:t>
            </a:r>
            <a:r>
              <a:rPr lang="pt-BR" sz="3200" dirty="0" smtClean="0"/>
              <a:t>por meio do </a:t>
            </a:r>
            <a:r>
              <a:rPr lang="pt-BR" sz="3200" dirty="0"/>
              <a:t>uso de imagens de satélite do software Google Earth (2016). </a:t>
            </a:r>
          </a:p>
        </p:txBody>
      </p:sp>
    </p:spTree>
    <p:extLst>
      <p:ext uri="{BB962C8B-B14F-4D97-AF65-F5344CB8AC3E}">
        <p14:creationId xmlns:p14="http://schemas.microsoft.com/office/powerpoint/2010/main" val="1799239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camarag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54" y="714794"/>
            <a:ext cx="4077030" cy="557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82138" y="2380543"/>
            <a:ext cx="70013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Á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rea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densamente construída e habitada,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um dos pólos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 principais da cidade com centros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empresariais,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comércio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e serviços do miolo da cidade de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Salvador.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Área: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35,877km²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(11,6%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do território municipal de Salvador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População: 668.871 habitantes (27,3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% da população de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Salvador)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ensidade populacional: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18.643,37hab./km² </a:t>
            </a:r>
            <a:endParaRPr lang="pt-BR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Fonte: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IBGE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, 2000 apud SANTOS et al., 2010, p.81)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7714636" y="6289306"/>
            <a:ext cx="23855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</a:rPr>
              <a:t>Fonte: Salvador (2010)</a:t>
            </a:r>
            <a:endParaRPr lang="pt-BR" sz="1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935640" y="1180214"/>
            <a:ext cx="5512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Localização e Características Gerais da Área de Estudo: Bacia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hidrográfica do rio Camarajipe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503" y="253129"/>
            <a:ext cx="450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9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6431" y="1290854"/>
            <a:ext cx="56348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 smtClean="0">
                <a:latin typeface="Arial" panose="020B0604020202020204" pitchFamily="34" charset="0"/>
              </a:rPr>
              <a:t>Foram identificados os </a:t>
            </a:r>
            <a:r>
              <a:rPr lang="pt-BR" sz="2000" dirty="0">
                <a:latin typeface="Arial" panose="020B0604020202020204" pitchFamily="34" charset="0"/>
              </a:rPr>
              <a:t>perfis da ocupação urbana do curso principal do rio da </a:t>
            </a:r>
            <a:r>
              <a:rPr lang="pt-BR" sz="2000" dirty="0" smtClean="0">
                <a:latin typeface="Arial" panose="020B0604020202020204" pitchFamily="34" charset="0"/>
              </a:rPr>
              <a:t>bacia, </a:t>
            </a:r>
            <a:r>
              <a:rPr lang="pt-BR" sz="2000" dirty="0">
                <a:latin typeface="Arial" panose="020B0604020202020204" pitchFamily="34" charset="0"/>
              </a:rPr>
              <a:t>tais </a:t>
            </a:r>
            <a:r>
              <a:rPr lang="pt-BR" sz="2000" dirty="0" smtClean="0">
                <a:latin typeface="Arial" panose="020B0604020202020204" pitchFamily="34" charset="0"/>
              </a:rPr>
              <a:t>como: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</a:rPr>
              <a:t>residencial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</a:rPr>
              <a:t>comércio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</a:rPr>
              <a:t>serviços</a:t>
            </a:r>
            <a:r>
              <a:rPr lang="pt-BR" sz="2000" dirty="0" smtClean="0">
                <a:latin typeface="Arial" panose="020B0604020202020204" pitchFamily="34" charset="0"/>
              </a:rPr>
              <a:t>. </a:t>
            </a:r>
            <a:endParaRPr lang="pt-BR" sz="2000" dirty="0" smtClean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31506"/>
          <a:stretch/>
        </p:blipFill>
        <p:spPr bwMode="auto">
          <a:xfrm>
            <a:off x="6028242" y="0"/>
            <a:ext cx="6163758" cy="544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382" y="4370575"/>
            <a:ext cx="54529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900" dirty="0">
                <a:latin typeface="Arial" panose="020B0604020202020204" pitchFamily="34" charset="0"/>
              </a:rPr>
              <a:t>As tipologias descritas foram selecionadas com base na realidade do rio em estudo e </a:t>
            </a:r>
            <a:r>
              <a:rPr lang="pt-BR" sz="1900" dirty="0" smtClean="0">
                <a:latin typeface="Arial" panose="020B0604020202020204" pitchFamily="34" charset="0"/>
              </a:rPr>
              <a:t>foram </a:t>
            </a:r>
            <a:r>
              <a:rPr lang="pt-BR" sz="1900" dirty="0">
                <a:latin typeface="Arial" panose="020B0604020202020204" pitchFamily="34" charset="0"/>
              </a:rPr>
              <a:t>descritas com base nas caracterizações do Caderno da Cidade (2009).</a:t>
            </a:r>
            <a:endParaRPr lang="pt-BR" sz="1900" dirty="0"/>
          </a:p>
        </p:txBody>
      </p:sp>
      <p:sp>
        <p:nvSpPr>
          <p:cNvPr id="7" name="TextBox 6"/>
          <p:cNvSpPr txBox="1"/>
          <p:nvPr/>
        </p:nvSpPr>
        <p:spPr>
          <a:xfrm>
            <a:off x="405377" y="99823"/>
            <a:ext cx="450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76630" y="1170036"/>
            <a:ext cx="917309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 partir da análise das imagens de satélite do Google Earth, de 2008 na maior parte dos trechos e mais recentes em outros, e pela ferramenta “caminho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”,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foi possível traçar linhas entre as margens do rio para calcular as extensões de cada trecho das diferentes classes de alterações fisiográficas e de intervenções antrópicas.</a:t>
            </a: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Fez-se a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diferenciação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das intervenções fluviais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segundor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Oliveira e Vestena (2012) e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</a:rPr>
              <a:t>Binda e Fritzen (2013)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, com pequenas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alterações.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Cada trecho do curso do rio foi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georreferenciado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</a:rPr>
              <a:t>e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classificado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</a:rPr>
              <a:t>em quatro classes de trechos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: trecho livre, canalização aberta, canalização fechada e pontes, conforme apresentado no Quadro 1.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68450" y="370412"/>
            <a:ext cx="1924566" cy="4569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latin typeface="Arial" panose="020B0604020202020204" pitchFamily="34" charset="0"/>
              </a:rPr>
              <a:t>METODOLOGIA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71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515679"/>
              </p:ext>
            </p:extLst>
          </p:nvPr>
        </p:nvGraphicFramePr>
        <p:xfrm>
          <a:off x="2362272" y="1131789"/>
          <a:ext cx="7520400" cy="5423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4469"/>
                <a:gridCol w="2145152"/>
                <a:gridCol w="4330779"/>
              </a:tblGrid>
              <a:tr h="709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Classes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Características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Fotos representativas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</a:tr>
              <a:tr h="2357211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Livre</a:t>
                      </a:r>
                      <a:endParaRPr lang="pt-B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Trecho sem revestimento e/ou obras de engenharia ao longo da calha (seção transversal).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  <a:tr h="235721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54" name="Picture 6" descr="bla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72" y="1878269"/>
            <a:ext cx="3433897" cy="22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bla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72" y="4312655"/>
            <a:ext cx="3433897" cy="21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259242" y="454822"/>
            <a:ext cx="7623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Quadro 1 - Classes de alterações </a:t>
            </a:r>
            <a:r>
              <a:rPr lang="pt-BR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fisiográficas</a:t>
            </a:r>
            <a:r>
              <a:rPr lang="pt-BR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do rio principal da bacia do rio </a:t>
            </a:r>
            <a:r>
              <a:rPr lang="pt-BR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Camarajipe</a:t>
            </a:r>
            <a:r>
              <a:rPr lang="pt-BR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3180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589074"/>
              </p:ext>
            </p:extLst>
          </p:nvPr>
        </p:nvGraphicFramePr>
        <p:xfrm>
          <a:off x="2521396" y="906311"/>
          <a:ext cx="7520400" cy="5423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6812"/>
                <a:gridCol w="1893195"/>
                <a:gridCol w="4130393"/>
              </a:tblGrid>
              <a:tr h="709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Classes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Características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Fotos representativas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</a:tr>
              <a:tr h="2357211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Canalização Aberta</a:t>
                      </a:r>
                      <a:endParaRPr lang="pt-B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Trecho revestido por obras de engenharia /canalização em pelo menos uma das margens, e/ou na calha.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  <a:tr h="235721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074" name="Picture 2" descr="bla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62" y="1622875"/>
            <a:ext cx="3485411" cy="231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862" y="4222006"/>
            <a:ext cx="3485411" cy="17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0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690586"/>
              </p:ext>
            </p:extLst>
          </p:nvPr>
        </p:nvGraphicFramePr>
        <p:xfrm>
          <a:off x="2572913" y="769099"/>
          <a:ext cx="7520400" cy="5423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3932"/>
                <a:gridCol w="1790163"/>
                <a:gridCol w="4246305"/>
              </a:tblGrid>
              <a:tr h="709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Classes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Características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Fotos representativas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</a:tr>
              <a:tr h="2357211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Canalização Fechada</a:t>
                      </a:r>
                      <a:endParaRPr lang="pt-B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Trecho totalmente revestido por galerias fechadas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  <a:tr h="235721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098" name="Picture 2" descr="bla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58" y="1555540"/>
            <a:ext cx="3356623" cy="22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bla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58" y="3943525"/>
            <a:ext cx="3356623" cy="209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804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861443"/>
              </p:ext>
            </p:extLst>
          </p:nvPr>
        </p:nvGraphicFramePr>
        <p:xfrm>
          <a:off x="2576081" y="698530"/>
          <a:ext cx="7520400" cy="52432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4469"/>
                <a:gridCol w="2145152"/>
                <a:gridCol w="4330779"/>
              </a:tblGrid>
              <a:tr h="692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Classes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Características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Fotos representativas</a:t>
                      </a:r>
                      <a:endParaRPr lang="pt-BR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</a:tr>
              <a:tr h="2194121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Pontes</a:t>
                      </a:r>
                      <a:endParaRPr lang="pt-B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Trecho em que alguma construção, como travessias, interliga suas margens cobrindo o leito.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  <a:tr h="23568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122" name="Picture 2" descr="bla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4" y="1418401"/>
            <a:ext cx="3655456" cy="213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bla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4" y="3631224"/>
            <a:ext cx="3655455" cy="226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76081" y="5846352"/>
            <a:ext cx="752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elaborado com base em Oliveira e </a:t>
            </a:r>
            <a:r>
              <a:rPr lang="pt-BR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Vestena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(2012). Adaptado pelo autor. Imagens retiradas das imagens de satélite e do </a:t>
            </a:r>
            <a:r>
              <a:rPr lang="pt-BR" sz="14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Street </a:t>
            </a:r>
            <a:r>
              <a:rPr lang="pt-BR" sz="1400" b="1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Google Earth.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33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27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9" y="808152"/>
            <a:ext cx="11386783" cy="595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8"/>
            <a:ext cx="11105233" cy="55955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>O processo de urbanização e a extinção dos rios urbanos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75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3739" y="954311"/>
            <a:ext cx="3875998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Uso do solo: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9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No </a:t>
            </a:r>
            <a:r>
              <a:rPr lang="pt-BR" sz="1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alto/médio do rio: o</a:t>
            </a:r>
            <a:r>
              <a:rPr lang="pt-BR" sz="1900" dirty="0" smtClean="0">
                <a:latin typeface="Arial" panose="020B0604020202020204" pitchFamily="34" charset="0"/>
                <a:ea typeface="Calibri" panose="020F0502020204030204" pitchFamily="34" charset="0"/>
              </a:rPr>
              <a:t>cupações predominantemente horizontal (assentamento </a:t>
            </a:r>
            <a:r>
              <a:rPr lang="pt-BR" sz="1900" dirty="0">
                <a:latin typeface="Arial" panose="020B0604020202020204" pitchFamily="34" charset="0"/>
                <a:ea typeface="Calibri" panose="020F0502020204030204" pitchFamily="34" charset="0"/>
              </a:rPr>
              <a:t>residencial de população de baixíssima </a:t>
            </a:r>
            <a:r>
              <a:rPr lang="pt-BR" sz="1900" dirty="0" smtClean="0">
                <a:latin typeface="Arial" panose="020B0604020202020204" pitchFamily="34" charset="0"/>
                <a:ea typeface="Calibri" panose="020F0502020204030204" pitchFamily="34" charset="0"/>
              </a:rPr>
              <a:t>renda).</a:t>
            </a:r>
            <a:endParaRPr lang="pt-BR" sz="19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96" y="533014"/>
            <a:ext cx="7910486" cy="489944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345706" y="561201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Fonte: Imagem de satélite retirada do Google Earth (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2008)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59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8215" y="4340393"/>
            <a:ext cx="4271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pt-BR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jusante no médio/baixo </a:t>
            </a:r>
            <a:r>
              <a:rPr lang="pt-BR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rio: </a:t>
            </a:r>
            <a:r>
              <a:rPr lang="pt-PT" sz="2000" dirty="0">
                <a:latin typeface="Arial" panose="020B0604020202020204" pitchFamily="34" charset="0"/>
                <a:ea typeface="Times New Roman" panose="02020603050405020304" pitchFamily="18" charset="0"/>
              </a:rPr>
              <a:t>ocupação </a:t>
            </a:r>
            <a:r>
              <a:rPr lang="pt-PT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com 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concentração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de Galpões e/ou de Naves 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Industriais.</a:t>
            </a:r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62" y="682956"/>
            <a:ext cx="7009038" cy="434112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523882" y="503289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Fonte: Imagem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satélite retirada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Earth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(2008)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8635" y="826051"/>
            <a:ext cx="457091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latin typeface="Arial" panose="020B0604020202020204" pitchFamily="34" charset="0"/>
                <a:ea typeface="Calibri" panose="020F0502020204030204" pitchFamily="34" charset="0"/>
              </a:rPr>
              <a:t>Uso do solo: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Curso médio: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assentamento residencial de população de renda média e baixa em estágio avançado de adensamento construtivo (horizontal e vertical).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7403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0376" y="1954222"/>
            <a:ext cx="4285397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Curso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médio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baixo: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predominância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de edifícios com cinco ou mais pavimentos, voltados para o uso residencial, comercial e de serviços, ou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misto.</a:t>
            </a:r>
            <a:endParaRPr lang="pt-BR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63" y="701215"/>
            <a:ext cx="7141491" cy="423001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591308" y="500912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Fonte: Imagem de satélite retirada do Google Earth (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2008)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3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85" y="981011"/>
            <a:ext cx="6656783" cy="394291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36887" y="743157"/>
            <a:ext cx="4267375" cy="4190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Próximo à foz: ocupações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g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randes edificações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e 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complexos urbanos, com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edificações 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grande porte e usos 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variados (supermercados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, terminais de transporte, complexos de educação e saúde, edifícios administrativos ou </a:t>
            </a: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governamentais).</a:t>
            </a:r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5692776" y="495167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Fonte: Imagem de satélite retirada do Google Earth (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2008)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04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uario\Desktop\Patrícia\Camarajipe\fotoRioCamarajip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3286125"/>
            <a:ext cx="5238749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C:\Users\Usuario\Desktop\Patrícia\Camarajipe\fotoRioCamarajipe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3214689"/>
            <a:ext cx="5334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:\Users\Usuario\Desktop\Patrícia\Camarajipe\fotoRioCamarajipe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875"/>
            <a:ext cx="5545667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C:\Users\Usuario\Desktop\Patrícia\Camarajipe\fotoRioCamarajipe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0"/>
            <a:ext cx="560916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CaixaDeTexto 5"/>
          <p:cNvSpPr txBox="1">
            <a:spLocks noChangeArrowheads="1"/>
          </p:cNvSpPr>
          <p:nvPr/>
        </p:nvSpPr>
        <p:spPr bwMode="auto">
          <a:xfrm>
            <a:off x="571500" y="6215064"/>
            <a:ext cx="84772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r>
              <a:rPr lang="pt-BR" altLang="pt-BR" sz="1800">
                <a:latin typeface="Arial" charset="0"/>
              </a:rPr>
              <a:t>Rio Camurujipe. Salvador-Ba. 2007.</a:t>
            </a:r>
          </a:p>
        </p:txBody>
      </p:sp>
    </p:spTree>
    <p:extLst>
      <p:ext uri="{BB962C8B-B14F-4D97-AF65-F5344CB8AC3E}">
        <p14:creationId xmlns:p14="http://schemas.microsoft.com/office/powerpoint/2010/main" val="198178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70659" name="Picture 5" descr="fotoRioCamarajipe1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20725"/>
            <a:ext cx="106172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2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0F09FFE-82DB-420E-BABD-05A572123905}" type="datetime1">
              <a:rPr lang="pt-BR" altLang="pt-BR" smtClean="0"/>
              <a:pPr/>
              <a:t>17/05/2016</a:t>
            </a:fld>
            <a:endParaRPr lang="pt-BR" altLang="pt-BR" smtClean="0"/>
          </a:p>
        </p:txBody>
      </p:sp>
      <p:pic>
        <p:nvPicPr>
          <p:cNvPr id="71683" name="Picture 2" descr="fotoscarnavalrios 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188913"/>
            <a:ext cx="5666317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3" descr="fotoscarnavalrios 1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8" y="2997200"/>
            <a:ext cx="590338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4"/>
          <p:cNvSpPr txBox="1">
            <a:spLocks noChangeArrowheads="1"/>
          </p:cNvSpPr>
          <p:nvPr/>
        </p:nvSpPr>
        <p:spPr bwMode="auto">
          <a:xfrm>
            <a:off x="719667" y="4149726"/>
            <a:ext cx="537633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800" b="1"/>
              <a:t>Rio Camurujie - 2006 </a:t>
            </a:r>
          </a:p>
          <a:p>
            <a:pPr>
              <a:spcBef>
                <a:spcPct val="50000"/>
              </a:spcBef>
            </a:pPr>
            <a:r>
              <a:rPr lang="pt-BR" altLang="pt-BR" sz="2800" b="1"/>
              <a:t>(Próximo a foz)</a:t>
            </a:r>
          </a:p>
        </p:txBody>
      </p:sp>
    </p:spTree>
    <p:extLst>
      <p:ext uri="{BB962C8B-B14F-4D97-AF65-F5344CB8AC3E}">
        <p14:creationId xmlns:p14="http://schemas.microsoft.com/office/powerpoint/2010/main" val="39153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82591" y="5013522"/>
            <a:ext cx="7302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Alto nível de impermeabilização do solo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Eliminação da mata ciliar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Poluição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382592" y="685549"/>
            <a:ext cx="365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CONSEQUÊNCIAS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92" y="1254956"/>
            <a:ext cx="5177306" cy="320662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382592" y="4461577"/>
            <a:ext cx="5177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Fonte: Imagem retirada do Street </a:t>
            </a:r>
            <a:r>
              <a:rPr lang="pt-B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Google Earth (2016)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9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0123" r="27099" b="15598"/>
          <a:stretch/>
        </p:blipFill>
        <p:spPr bwMode="auto">
          <a:xfrm>
            <a:off x="559559" y="0"/>
            <a:ext cx="10939856" cy="6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152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2985" r="9268" b="14926"/>
          <a:stretch/>
        </p:blipFill>
        <p:spPr bwMode="auto">
          <a:xfrm>
            <a:off x="723333" y="52399"/>
            <a:ext cx="9812739" cy="667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738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1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0" t="15485" r="15771" b="32462"/>
          <a:stretch/>
        </p:blipFill>
        <p:spPr bwMode="auto">
          <a:xfrm>
            <a:off x="1378423" y="66902"/>
            <a:ext cx="9444251" cy="679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711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7" descr="C:\Users\Victoria\Documents\Iniciação Científica\QualiSalvador\Indicadores de qualidade urbano ambiental para rios urbanos\Mapa Camarajip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38" y="745943"/>
            <a:ext cx="11358598" cy="61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67647" y="39894"/>
            <a:ext cx="9623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atin typeface="Arial" panose="020B0604020202020204" pitchFamily="34" charset="0"/>
                <a:ea typeface="Calibri" panose="020F0502020204030204" pitchFamily="34" charset="0"/>
              </a:rPr>
              <a:t>Mapeamento </a:t>
            </a: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</a:rPr>
              <a:t>dos Trechos classificados no curso principal da Bacia do Rio Camarajipe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 rot="16200000">
            <a:off x="10191548" y="4641370"/>
            <a:ext cx="3711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Fonte: software Google Earth (2015)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508500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179220"/>
              </p:ext>
            </p:extLst>
          </p:nvPr>
        </p:nvGraphicFramePr>
        <p:xfrm>
          <a:off x="120908" y="2376440"/>
          <a:ext cx="5693040" cy="25042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121038"/>
                <a:gridCol w="1053794"/>
                <a:gridCol w="1552150"/>
                <a:gridCol w="1202917"/>
                <a:gridCol w="763141"/>
              </a:tblGrid>
              <a:tr h="10281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Trecho Livre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Canalização Aberta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Canalização Fechada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Pontes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44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Extensão total (%)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solidFill>
                            <a:srgbClr val="FF0000"/>
                          </a:solidFill>
                          <a:effectLst/>
                        </a:rPr>
                        <a:t>29,3</a:t>
                      </a:r>
                      <a:endParaRPr lang="pt-BR" sz="1600" b="1" u="sng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63,8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3,5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3,4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94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Extensão total (m)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4.014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8.749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476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469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2318197" y="1140445"/>
            <a:ext cx="752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b="1" dirty="0" smtClean="0">
                <a:latin typeface="Arial" panose="020B0604020202020204" pitchFamily="34" charset="0"/>
              </a:rPr>
              <a:t>Resultado </a:t>
            </a:r>
            <a:r>
              <a:rPr lang="pt-BR" b="1" dirty="0">
                <a:latin typeface="Arial" panose="020B0604020202020204" pitchFamily="34" charset="0"/>
              </a:rPr>
              <a:t>da classificação dos trechos e das alterações diretas e indiretas dos cursos fluviais da BHRC</a:t>
            </a:r>
            <a:endParaRPr lang="pt-BR" dirty="0"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154424" y="5767687"/>
            <a:ext cx="1645002" cy="421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Fonte: Própria.</a:t>
            </a:r>
            <a:endParaRPr lang="pt-BR" sz="1600" b="1" dirty="0">
              <a:effectLst/>
            </a:endParaRPr>
          </a:p>
        </p:txBody>
      </p:sp>
      <p:pic>
        <p:nvPicPr>
          <p:cNvPr id="6" name="Gráfico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18" y="2245910"/>
            <a:ext cx="6265382" cy="27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359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7304" y="1061437"/>
            <a:ext cx="10454663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O rio Camarajipe, o principal da cidade do Salvador, vem sendo alvo de degradação resultado do processo de ocupação da sua bacia e intervenções realizadas diretamente em seu leito, quer seja com retificações do seu curso, canalização ou aterros.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A mata ciliar praticamente inexiste.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Os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trechos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mais alterados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são aqueles de ocupação mais antiga e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de maior 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adensamento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populacional.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Nesses locais,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o rio encontra-se canalizado.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O rio mantém-se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“invisível” aos olhos da população,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sendo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percebido, na maioria das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vezes, como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canal de esgoto e produtor de odor e 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vetores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transmissores de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doenças.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640575" y="5341356"/>
            <a:ext cx="110013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A promoção da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gestão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dos rios urbanos da cidade de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</a:rPr>
              <a:t>Salvador é uma emergência, não só para evitar alagamentos, para despoluí-lo, mas também para reintegrá-lo à paisagem da cidade e desfrute da popilação como área de lazer e convívio.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704711" y="311599"/>
            <a:ext cx="314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0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584362" y="302901"/>
            <a:ext cx="75204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REFERÊNCIAS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1400" i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400" dirty="0"/>
          </a:p>
          <a:p>
            <a:pPr algn="just">
              <a:lnSpc>
                <a:spcPct val="150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ASSUMPÇÃO, A. P.; MARÇAL, M. S. Retificação dos canais fluviais e mudanças geomorfológicas na planície do Rio Macaé-RJ.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Revista de Geografia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(UFPE), v. 29, n. 3, p.19-36, 2012.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r>
              <a:rPr lang="pt-BR" sz="1400" dirty="0">
                <a:latin typeface="Arial" panose="020B0604020202020204" pitchFamily="34" charset="0"/>
              </a:rPr>
              <a:t>BINDA, A. L.; FRITZEN, M. Uso do solo urbano e alterações na rede de drenagem da bacia hidrográfica do Lajeado Passo dos Índios, Chapecó-SC. Geografia Ensino &amp; Pesquisa, v. 17, n. 2, mai./ago. 2013.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BOTELHO, R. G. M. Bacias hidrográficas urbanas. In: GUERRA, A. J. T. (Org.).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Geomorfologia urbana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. Rio de Janeiro: Bertrand Brasil, 2011. p. 71-115.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BOTELHO, R. G. M.; SILVA, A. S. Bacia hidrográfica e qualidade ambiental. In: VITTE, A. C.; GUERRA, A. J. T.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Reflexões sobre a geografia física no Brasil.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Rio de Janeiro: Bertrand Brasil, 2004.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r>
              <a:rPr lang="pt-BR" sz="1400" dirty="0">
                <a:latin typeface="Arial" panose="020B0604020202020204" pitchFamily="34" charset="0"/>
              </a:rPr>
              <a:t>Google Earth. Disponível em: www.googleearth.com. Acesso em: 20-27 nov. e 1-15 dez. 2015. </a:t>
            </a:r>
            <a:endParaRPr lang="pt-BR" sz="1400" dirty="0"/>
          </a:p>
          <a:p>
            <a:pPr indent="35560" algn="just">
              <a:lnSpc>
                <a:spcPct val="150000"/>
              </a:lnSpc>
            </a:pPr>
            <a:r>
              <a:rPr lang="pt-BR" sz="1400" dirty="0">
                <a:latin typeface="Arial" panose="020B0604020202020204" pitchFamily="34" charset="0"/>
              </a:rPr>
              <a:t>HABERLAND, N. T.; SILVA, F. C. B.; FILHO, P. C. O.; VIDAL, C. M. S.; CAVALLIN, G. S. Análise da Influência Antrópica na Qualidade da Água do Trecho Urbano do Rio das Antas na Cidade de Irati, Paraná. </a:t>
            </a:r>
            <a:r>
              <a:rPr lang="pt-BR" sz="1400" b="1" dirty="0">
                <a:latin typeface="Arial" panose="020B0604020202020204" pitchFamily="34" charset="0"/>
              </a:rPr>
              <a:t>Revista Tecnológica, Maringá</a:t>
            </a:r>
            <a:r>
              <a:rPr lang="pt-BR" sz="1400" dirty="0">
                <a:latin typeface="Arial" panose="020B0604020202020204" pitchFamily="34" charset="0"/>
              </a:rPr>
              <a:t>, v. 21. p. 53-67, 2012</a:t>
            </a:r>
            <a:r>
              <a:rPr lang="pt-BR" sz="1400" dirty="0" smtClean="0">
                <a:latin typeface="Arial" panose="020B0604020202020204" pitchFamily="34" charset="0"/>
              </a:rPr>
              <a:t>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649930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494210" y="257577"/>
            <a:ext cx="7520400" cy="687880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15900" algn="just">
              <a:lnSpc>
                <a:spcPct val="150000"/>
              </a:lnSpc>
            </a:pPr>
            <a:r>
              <a:rPr lang="pt-BR" sz="1400" dirty="0">
                <a:latin typeface="Arial" panose="020B0604020202020204" pitchFamily="34" charset="0"/>
              </a:rPr>
              <a:t>OLIVEIRA, E. D.; VESTENA, L. R. Alterações na morfologia de canais fluviais na área urbana de Guarapuava (PR). Ambiência, v. 8, ed. especial I, p. 757-773, 2012.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r>
              <a:rPr lang="pt-BR" sz="1400" dirty="0">
                <a:latin typeface="Arial" panose="020B0604020202020204" pitchFamily="34" charset="0"/>
              </a:rPr>
              <a:t>SANTOS, B.; PINHO, J.A.G.; MORAES, L.R.S.; FISCHER, T. O. Caminho das Águas em Salvador: Bacias Hidrográficas, Bairros e Fontes. Salvador: CIAGS/UFBA; SEMA, 2010. 486p</a:t>
            </a:r>
            <a:r>
              <a:rPr lang="pt-BR" sz="1400" dirty="0" smtClean="0">
                <a:latin typeface="Arial" panose="020B0604020202020204" pitchFamily="34" charset="0"/>
              </a:rPr>
              <a:t>.</a:t>
            </a:r>
          </a:p>
          <a:p>
            <a:pPr indent="-215900" algn="just">
              <a:lnSpc>
                <a:spcPct val="150000"/>
              </a:lnSpc>
            </a:pPr>
            <a:r>
              <a:rPr lang="pt-BR" sz="1400" dirty="0" smtClean="0">
                <a:latin typeface="Arial" panose="020B0604020202020204" pitchFamily="34" charset="0"/>
              </a:rPr>
              <a:t>SEDHAM, Secretaria Municipal de Desenvolvimento Urbano, Habitação e Meio Ambiente; COPI, Coordenadoria Central de Produção de Indicadores Urbano AMBIENTAIS, </a:t>
            </a:r>
            <a:r>
              <a:rPr lang="pt-BR" sz="1400" b="1" dirty="0" smtClean="0">
                <a:latin typeface="Arial" panose="020B0604020202020204" pitchFamily="34" charset="0"/>
              </a:rPr>
              <a:t>Cadernos da Cidade</a:t>
            </a:r>
            <a:r>
              <a:rPr lang="pt-BR" sz="1400" dirty="0" smtClean="0">
                <a:latin typeface="Arial" panose="020B0604020202020204" pitchFamily="34" charset="0"/>
              </a:rPr>
              <a:t>, Ano I, Salvador 2009.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TUCCI, C. E. M. Águas urbanas.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In: TUCCI, C. E. M.; BERTONI, J. C. (Org.).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Inundações urbanas na América do Sul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. Porto Alegre: Associação Brasileira de Recursos Hídricos, 2003a. p. 11-44.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TUCCI, C. E. M. Inundações e drenagem urbana.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In: TUCCI, C. E. M.; BERTONI, J. C. (Org.).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Inundações urbanas na América do Sul.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Porto Alegre: Associação Brasileira de Recursos Hídricos, 2003b. p. 45-141.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VIEIRA, V. T.; CUNHA, S. B. Mudanças na rede de drenagem urbana de Teresópolis-RJ. In: GUERRA, A. J. T.; CUNHA, S. B. (</a:t>
            </a:r>
            <a:r>
              <a:rPr lang="pt-BR" sz="1400" dirty="0" err="1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Orgs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.).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Impactos ambientais urbanos no Brasil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Garamond" panose="02020404030301010803" pitchFamily="18" charset="0"/>
              </a:rPr>
              <a:t>. 4. ed. Rio de Janeiro: Bertrand Brasil, 2006. p. 111-145.</a:t>
            </a:r>
          </a:p>
          <a:p>
            <a:pPr indent="-215900" algn="just">
              <a:lnSpc>
                <a:spcPct val="150000"/>
              </a:lnSpc>
            </a:pPr>
            <a:r>
              <a:rPr lang="pt-BR" sz="1400" dirty="0" smtClean="0">
                <a:latin typeface="Arial" panose="020B0604020202020204" pitchFamily="34" charset="0"/>
              </a:rPr>
              <a:t>VIEIRA</a:t>
            </a:r>
            <a:r>
              <a:rPr lang="pt-BR" sz="1400" dirty="0">
                <a:latin typeface="Arial" panose="020B0604020202020204" pitchFamily="34" charset="0"/>
              </a:rPr>
              <a:t>, V. T.; CUNHA, S. B. Mudanças na Morfologia dos Canais Urbanos: Alto Curso do Rio </a:t>
            </a:r>
            <a:r>
              <a:rPr lang="pt-BR" sz="1400" dirty="0" err="1">
                <a:latin typeface="Arial" panose="020B0604020202020204" pitchFamily="34" charset="0"/>
              </a:rPr>
              <a:t>Paquequer</a:t>
            </a:r>
            <a:r>
              <a:rPr lang="pt-BR" sz="1400" dirty="0">
                <a:latin typeface="Arial" panose="020B0604020202020204" pitchFamily="34" charset="0"/>
              </a:rPr>
              <a:t>, Teresópolis – RJ (1997/98 – 2001). Revista Brasileira de Geomorfologia, Ano 9, n. 1, 2008.</a:t>
            </a:r>
            <a:endParaRPr lang="pt-BR" sz="1400" dirty="0"/>
          </a:p>
          <a:p>
            <a:pPr indent="-215900" algn="just">
              <a:lnSpc>
                <a:spcPct val="150000"/>
              </a:lnSpc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26557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7" t="11250" r="3320" b="10001"/>
          <a:stretch>
            <a:fillRect/>
          </a:stretch>
        </p:blipFill>
        <p:spPr bwMode="auto">
          <a:xfrm>
            <a:off x="762000" y="428625"/>
            <a:ext cx="10953751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ixaDeTexto 3"/>
          <p:cNvSpPr txBox="1">
            <a:spLocks noChangeArrowheads="1"/>
          </p:cNvSpPr>
          <p:nvPr/>
        </p:nvSpPr>
        <p:spPr bwMode="auto">
          <a:xfrm>
            <a:off x="1143000" y="6416675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r>
              <a:rPr lang="pt-BR" altLang="pt-BR" sz="1800">
                <a:latin typeface="Arial" charset="0"/>
              </a:rPr>
              <a:t>Fonte: SOUZA, Vladimir Caramori, 2007. </a:t>
            </a:r>
          </a:p>
        </p:txBody>
      </p:sp>
    </p:spTree>
    <p:extLst>
      <p:ext uri="{BB962C8B-B14F-4D97-AF65-F5344CB8AC3E}">
        <p14:creationId xmlns:p14="http://schemas.microsoft.com/office/powerpoint/2010/main" val="17645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6" t="19687" r="9180" b="13750"/>
          <a:stretch>
            <a:fillRect/>
          </a:stretch>
        </p:blipFill>
        <p:spPr bwMode="auto">
          <a:xfrm>
            <a:off x="1714500" y="1000126"/>
            <a:ext cx="9048751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1714500" y="6143625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58B80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r>
              <a:rPr lang="pt-BR" altLang="pt-BR" sz="1800">
                <a:latin typeface="Arial" charset="0"/>
              </a:rPr>
              <a:t>Fonte: SOUZA, Vladimir Caramori, 2007. </a:t>
            </a:r>
          </a:p>
        </p:txBody>
      </p:sp>
    </p:spTree>
    <p:extLst>
      <p:ext uri="{BB962C8B-B14F-4D97-AF65-F5344CB8AC3E}">
        <p14:creationId xmlns:p14="http://schemas.microsoft.com/office/powerpoint/2010/main" val="35250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27881" y="4493525"/>
            <a:ext cx="4572000" cy="1219200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Inundações</a:t>
            </a:r>
            <a:endParaRPr lang="pt-BR" dirty="0"/>
          </a:p>
        </p:txBody>
      </p:sp>
      <p:pic>
        <p:nvPicPr>
          <p:cNvPr id="51203" name="Picture 2" descr="http://g1.globo.com/Noticias/SaoPaulo/foto/0,,33316822-FMM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318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http://3.bp.blogspot.com/-fmndYKGkUeQ/TfZeHZg1WYI/AAAAAAAAAL4/eu8GoF4ooPw/s1600/16_enche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697288"/>
            <a:ext cx="61976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Rios urbanos de Salvador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0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9000" r="54375" b="12000"/>
          <a:stretch>
            <a:fillRect/>
          </a:stretch>
        </p:blipFill>
        <p:spPr bwMode="auto">
          <a:xfrm>
            <a:off x="1428751" y="69850"/>
            <a:ext cx="80010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1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d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3438</TotalTime>
  <Words>1474</Words>
  <Application>Microsoft Office PowerPoint</Application>
  <PresentationFormat>Custom</PresentationFormat>
  <Paragraphs>160</Paragraphs>
  <Slides>45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Facetado</vt:lpstr>
      <vt:lpstr>PowerPoint Presentation</vt:lpstr>
      <vt:lpstr>PowerPoint Presentation</vt:lpstr>
      <vt:lpstr>O processo de urbanização e a extinção dos rios urbanos</vt:lpstr>
      <vt:lpstr>PowerPoint Presentation</vt:lpstr>
      <vt:lpstr>PowerPoint Presentation</vt:lpstr>
      <vt:lpstr>PowerPoint Presentation</vt:lpstr>
      <vt:lpstr>Inundações</vt:lpstr>
      <vt:lpstr>Rios urbanos de Salvador</vt:lpstr>
      <vt:lpstr>PowerPoint Presentation</vt:lpstr>
      <vt:lpstr>As recentes práticas do Poder Local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Objetivos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Resultados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Victoria Oliveira</dc:creator>
  <cp:lastModifiedBy>PATRICIA</cp:lastModifiedBy>
  <cp:revision>148</cp:revision>
  <dcterms:created xsi:type="dcterms:W3CDTF">2016-05-10T20:01:29Z</dcterms:created>
  <dcterms:modified xsi:type="dcterms:W3CDTF">2016-05-17T05:46:52Z</dcterms:modified>
</cp:coreProperties>
</file>