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9" r:id="rId2"/>
    <p:sldId id="313" r:id="rId3"/>
    <p:sldId id="305" r:id="rId4"/>
    <p:sldId id="308" r:id="rId5"/>
    <p:sldId id="309" r:id="rId6"/>
    <p:sldId id="310" r:id="rId7"/>
    <p:sldId id="314" r:id="rId8"/>
    <p:sldId id="282" r:id="rId9"/>
    <p:sldId id="283" r:id="rId10"/>
    <p:sldId id="284" r:id="rId11"/>
    <p:sldId id="285" r:id="rId12"/>
    <p:sldId id="286" r:id="rId13"/>
    <p:sldId id="319" r:id="rId14"/>
    <p:sldId id="320" r:id="rId15"/>
    <p:sldId id="288" r:id="rId16"/>
    <p:sldId id="299" r:id="rId17"/>
    <p:sldId id="315" r:id="rId18"/>
    <p:sldId id="316" r:id="rId19"/>
    <p:sldId id="317" r:id="rId20"/>
    <p:sldId id="304" r:id="rId21"/>
    <p:sldId id="321" r:id="rId22"/>
    <p:sldId id="318" r:id="rId23"/>
    <p:sldId id="306" r:id="rId24"/>
  </p:sldIdLst>
  <p:sldSz cx="9144000" cy="5143500" type="screen16x9"/>
  <p:notesSz cx="6858000" cy="9144000"/>
  <p:defaultTextStyle>
    <a:defPPr>
      <a:defRPr lang="en-US"/>
    </a:defPPr>
    <a:lvl1pPr marL="0" algn="l" defTabSz="457044" rtl="0" eaLnBrk="1" latinLnBrk="0" hangingPunct="1">
      <a:defRPr sz="1800" kern="1200">
        <a:solidFill>
          <a:schemeClr val="tx1"/>
        </a:solidFill>
        <a:latin typeface="+mn-lt"/>
        <a:ea typeface="+mn-ea"/>
        <a:cs typeface="+mn-cs"/>
      </a:defRPr>
    </a:lvl1pPr>
    <a:lvl2pPr marL="457044" algn="l" defTabSz="457044" rtl="0" eaLnBrk="1" latinLnBrk="0" hangingPunct="1">
      <a:defRPr sz="1800" kern="1200">
        <a:solidFill>
          <a:schemeClr val="tx1"/>
        </a:solidFill>
        <a:latin typeface="+mn-lt"/>
        <a:ea typeface="+mn-ea"/>
        <a:cs typeface="+mn-cs"/>
      </a:defRPr>
    </a:lvl2pPr>
    <a:lvl3pPr marL="914088" algn="l" defTabSz="457044" rtl="0" eaLnBrk="1" latinLnBrk="0" hangingPunct="1">
      <a:defRPr sz="1800" kern="1200">
        <a:solidFill>
          <a:schemeClr val="tx1"/>
        </a:solidFill>
        <a:latin typeface="+mn-lt"/>
        <a:ea typeface="+mn-ea"/>
        <a:cs typeface="+mn-cs"/>
      </a:defRPr>
    </a:lvl3pPr>
    <a:lvl4pPr marL="1371132" algn="l" defTabSz="457044" rtl="0" eaLnBrk="1" latinLnBrk="0" hangingPunct="1">
      <a:defRPr sz="1800" kern="1200">
        <a:solidFill>
          <a:schemeClr val="tx1"/>
        </a:solidFill>
        <a:latin typeface="+mn-lt"/>
        <a:ea typeface="+mn-ea"/>
        <a:cs typeface="+mn-cs"/>
      </a:defRPr>
    </a:lvl4pPr>
    <a:lvl5pPr marL="1828176" algn="l" defTabSz="457044" rtl="0" eaLnBrk="1" latinLnBrk="0" hangingPunct="1">
      <a:defRPr sz="1800" kern="1200">
        <a:solidFill>
          <a:schemeClr val="tx1"/>
        </a:solidFill>
        <a:latin typeface="+mn-lt"/>
        <a:ea typeface="+mn-ea"/>
        <a:cs typeface="+mn-cs"/>
      </a:defRPr>
    </a:lvl5pPr>
    <a:lvl6pPr marL="2285220" algn="l" defTabSz="457044" rtl="0" eaLnBrk="1" latinLnBrk="0" hangingPunct="1">
      <a:defRPr sz="1800" kern="1200">
        <a:solidFill>
          <a:schemeClr val="tx1"/>
        </a:solidFill>
        <a:latin typeface="+mn-lt"/>
        <a:ea typeface="+mn-ea"/>
        <a:cs typeface="+mn-cs"/>
      </a:defRPr>
    </a:lvl6pPr>
    <a:lvl7pPr marL="2742264" algn="l" defTabSz="457044" rtl="0" eaLnBrk="1" latinLnBrk="0" hangingPunct="1">
      <a:defRPr sz="1800" kern="1200">
        <a:solidFill>
          <a:schemeClr val="tx1"/>
        </a:solidFill>
        <a:latin typeface="+mn-lt"/>
        <a:ea typeface="+mn-ea"/>
        <a:cs typeface="+mn-cs"/>
      </a:defRPr>
    </a:lvl7pPr>
    <a:lvl8pPr marL="3199308" algn="l" defTabSz="457044" rtl="0" eaLnBrk="1" latinLnBrk="0" hangingPunct="1">
      <a:defRPr sz="1800" kern="1200">
        <a:solidFill>
          <a:schemeClr val="tx1"/>
        </a:solidFill>
        <a:latin typeface="+mn-lt"/>
        <a:ea typeface="+mn-ea"/>
        <a:cs typeface="+mn-cs"/>
      </a:defRPr>
    </a:lvl8pPr>
    <a:lvl9pPr marL="3656352" algn="l" defTabSz="45704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5BBA"/>
    <a:srgbClr val="4DBBCE"/>
    <a:srgbClr val="221F3F"/>
    <a:srgbClr val="7D7FD9"/>
    <a:srgbClr val="1C1F49"/>
    <a:srgbClr val="1C1F3A"/>
    <a:srgbClr val="0C0B44"/>
    <a:srgbClr val="001053"/>
    <a:srgbClr val="3EB4A9"/>
    <a:srgbClr val="4C64A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68" autoAdjust="0"/>
    <p:restoredTop sz="85891" autoAdjust="0"/>
  </p:normalViewPr>
  <p:slideViewPr>
    <p:cSldViewPr snapToGrid="0" snapToObjects="1">
      <p:cViewPr varScale="1">
        <p:scale>
          <a:sx n="86" d="100"/>
          <a:sy n="86" d="100"/>
        </p:scale>
        <p:origin x="840" y="78"/>
      </p:cViewPr>
      <p:guideLst>
        <p:guide orient="horz" pos="1620"/>
        <p:guide pos="2880"/>
      </p:guideLst>
    </p:cSldViewPr>
  </p:slideViewPr>
  <p:notesTextViewPr>
    <p:cViewPr>
      <p:scale>
        <a:sx n="100" d="100"/>
        <a:sy n="100" d="100"/>
      </p:scale>
      <p:origin x="0" y="0"/>
    </p:cViewPr>
  </p:notesTextViewPr>
  <p:notesViewPr>
    <p:cSldViewPr snapToGrid="0" snapToObjects="1">
      <p:cViewPr varScale="1">
        <p:scale>
          <a:sx n="58" d="100"/>
          <a:sy n="58" d="100"/>
        </p:scale>
        <p:origin x="280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A07340-3CD7-B446-A385-0CEB87635341}" type="datetimeFigureOut">
              <a:rPr lang="en-US" smtClean="0"/>
              <a:t>6/20/2017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AEA165-615F-9145-9574-F1E746363429}" type="slidenum">
              <a:rPr lang="en-US" smtClean="0"/>
              <a:t>‹nº›</a:t>
            </a:fld>
            <a:endParaRPr lang="en-US"/>
          </a:p>
        </p:txBody>
      </p:sp>
    </p:spTree>
    <p:extLst>
      <p:ext uri="{BB962C8B-B14F-4D97-AF65-F5344CB8AC3E}">
        <p14:creationId xmlns:p14="http://schemas.microsoft.com/office/powerpoint/2010/main" val="3788851117"/>
      </p:ext>
    </p:extLst>
  </p:cSld>
  <p:clrMap bg1="lt1" tx1="dk1" bg2="lt2" tx2="dk2" accent1="accent1" accent2="accent2" accent3="accent3" accent4="accent4" accent5="accent5" accent6="accent6" hlink="hlink" folHlink="folHlink"/>
  <p:notesStyle>
    <a:lvl1pPr marL="0" algn="l" defTabSz="457044" rtl="0" eaLnBrk="1" latinLnBrk="0" hangingPunct="1">
      <a:defRPr sz="1200" kern="1200">
        <a:solidFill>
          <a:schemeClr val="tx1"/>
        </a:solidFill>
        <a:latin typeface="+mn-lt"/>
        <a:ea typeface="+mn-ea"/>
        <a:cs typeface="+mn-cs"/>
      </a:defRPr>
    </a:lvl1pPr>
    <a:lvl2pPr marL="457044" algn="l" defTabSz="457044" rtl="0" eaLnBrk="1" latinLnBrk="0" hangingPunct="1">
      <a:defRPr sz="1200" kern="1200">
        <a:solidFill>
          <a:schemeClr val="tx1"/>
        </a:solidFill>
        <a:latin typeface="+mn-lt"/>
        <a:ea typeface="+mn-ea"/>
        <a:cs typeface="+mn-cs"/>
      </a:defRPr>
    </a:lvl2pPr>
    <a:lvl3pPr marL="914088" algn="l" defTabSz="457044" rtl="0" eaLnBrk="1" latinLnBrk="0" hangingPunct="1">
      <a:defRPr sz="1200" kern="1200">
        <a:solidFill>
          <a:schemeClr val="tx1"/>
        </a:solidFill>
        <a:latin typeface="+mn-lt"/>
        <a:ea typeface="+mn-ea"/>
        <a:cs typeface="+mn-cs"/>
      </a:defRPr>
    </a:lvl3pPr>
    <a:lvl4pPr marL="1371132" algn="l" defTabSz="457044" rtl="0" eaLnBrk="1" latinLnBrk="0" hangingPunct="1">
      <a:defRPr sz="1200" kern="1200">
        <a:solidFill>
          <a:schemeClr val="tx1"/>
        </a:solidFill>
        <a:latin typeface="+mn-lt"/>
        <a:ea typeface="+mn-ea"/>
        <a:cs typeface="+mn-cs"/>
      </a:defRPr>
    </a:lvl4pPr>
    <a:lvl5pPr marL="1828176" algn="l" defTabSz="457044" rtl="0" eaLnBrk="1" latinLnBrk="0" hangingPunct="1">
      <a:defRPr sz="1200" kern="1200">
        <a:solidFill>
          <a:schemeClr val="tx1"/>
        </a:solidFill>
        <a:latin typeface="+mn-lt"/>
        <a:ea typeface="+mn-ea"/>
        <a:cs typeface="+mn-cs"/>
      </a:defRPr>
    </a:lvl5pPr>
    <a:lvl6pPr marL="2285220" algn="l" defTabSz="457044" rtl="0" eaLnBrk="1" latinLnBrk="0" hangingPunct="1">
      <a:defRPr sz="1200" kern="1200">
        <a:solidFill>
          <a:schemeClr val="tx1"/>
        </a:solidFill>
        <a:latin typeface="+mn-lt"/>
        <a:ea typeface="+mn-ea"/>
        <a:cs typeface="+mn-cs"/>
      </a:defRPr>
    </a:lvl6pPr>
    <a:lvl7pPr marL="2742264" algn="l" defTabSz="457044" rtl="0" eaLnBrk="1" latinLnBrk="0" hangingPunct="1">
      <a:defRPr sz="1200" kern="1200">
        <a:solidFill>
          <a:schemeClr val="tx1"/>
        </a:solidFill>
        <a:latin typeface="+mn-lt"/>
        <a:ea typeface="+mn-ea"/>
        <a:cs typeface="+mn-cs"/>
      </a:defRPr>
    </a:lvl7pPr>
    <a:lvl8pPr marL="3199308" algn="l" defTabSz="457044" rtl="0" eaLnBrk="1" latinLnBrk="0" hangingPunct="1">
      <a:defRPr sz="1200" kern="1200">
        <a:solidFill>
          <a:schemeClr val="tx1"/>
        </a:solidFill>
        <a:latin typeface="+mn-lt"/>
        <a:ea typeface="+mn-ea"/>
        <a:cs typeface="+mn-cs"/>
      </a:defRPr>
    </a:lvl8pPr>
    <a:lvl9pPr marL="3656352" algn="l" defTabSz="45704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BR" dirty="0"/>
          </a:p>
        </p:txBody>
      </p:sp>
      <p:sp>
        <p:nvSpPr>
          <p:cNvPr id="4" name="Marcador de Posição do Número do Diapositivo 3"/>
          <p:cNvSpPr>
            <a:spLocks noGrp="1"/>
          </p:cNvSpPr>
          <p:nvPr>
            <p:ph type="sldNum" sz="quarter" idx="10"/>
          </p:nvPr>
        </p:nvSpPr>
        <p:spPr/>
        <p:txBody>
          <a:bodyPr/>
          <a:lstStyle/>
          <a:p>
            <a:fld id="{ECAEA165-615F-9145-9574-F1E746363429}" type="slidenum">
              <a:rPr lang="en-US" smtClean="0"/>
              <a:t>1</a:t>
            </a:fld>
            <a:endParaRPr lang="en-US"/>
          </a:p>
        </p:txBody>
      </p:sp>
    </p:spTree>
    <p:extLst>
      <p:ext uri="{BB962C8B-B14F-4D97-AF65-F5344CB8AC3E}">
        <p14:creationId xmlns:p14="http://schemas.microsoft.com/office/powerpoint/2010/main" val="338197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lvl="0" defTabSz="914400" eaLnBrk="0" fontAlgn="base" hangingPunct="0">
              <a:spcBef>
                <a:spcPct val="0"/>
              </a:spcBef>
              <a:spcAft>
                <a:spcPct val="0"/>
              </a:spcAft>
            </a:pPr>
            <a:r>
              <a:rPr lang="pt-BR" altLang="pt-BR" dirty="0" smtClean="0">
                <a:solidFill>
                  <a:srgbClr val="000000"/>
                </a:solidFill>
                <a:latin typeface="Arial" panose="020B0604020202020204" pitchFamily="34" charset="0"/>
              </a:rPr>
              <a:t>Quais problemas esse excesso de atuação </a:t>
            </a:r>
          </a:p>
          <a:p>
            <a:pPr lvl="0" defTabSz="914400" eaLnBrk="0" fontAlgn="base" hangingPunct="0">
              <a:spcBef>
                <a:spcPct val="0"/>
              </a:spcBef>
              <a:spcAft>
                <a:spcPct val="0"/>
              </a:spcAft>
            </a:pPr>
            <a:r>
              <a:rPr lang="pt-BR" altLang="pt-BR" dirty="0" smtClean="0">
                <a:solidFill>
                  <a:srgbClr val="000000"/>
                </a:solidFill>
                <a:latin typeface="Arial" panose="020B0604020202020204" pitchFamily="34" charset="0"/>
              </a:rPr>
              <a:t>humana trás para a organização?</a:t>
            </a:r>
            <a:endParaRPr lang="pt-BR" altLang="pt-BR" dirty="0" smtClean="0">
              <a:latin typeface="Arial" panose="020B0604020202020204" pitchFamily="34" charset="0"/>
            </a:endParaRPr>
          </a:p>
          <a:p>
            <a:endParaRPr lang="pt-BR" dirty="0"/>
          </a:p>
        </p:txBody>
      </p:sp>
      <p:sp>
        <p:nvSpPr>
          <p:cNvPr id="4" name="Espaço Reservado para Número de Slide 3"/>
          <p:cNvSpPr>
            <a:spLocks noGrp="1"/>
          </p:cNvSpPr>
          <p:nvPr>
            <p:ph type="sldNum" sz="quarter" idx="10"/>
          </p:nvPr>
        </p:nvSpPr>
        <p:spPr/>
        <p:txBody>
          <a:bodyPr/>
          <a:lstStyle/>
          <a:p>
            <a:fld id="{ECAEA165-615F-9145-9574-F1E746363429}" type="slidenum">
              <a:rPr lang="en-US" smtClean="0"/>
              <a:t>10</a:t>
            </a:fld>
            <a:endParaRPr lang="en-US"/>
          </a:p>
        </p:txBody>
      </p:sp>
    </p:spTree>
    <p:extLst>
      <p:ext uri="{BB962C8B-B14F-4D97-AF65-F5344CB8AC3E}">
        <p14:creationId xmlns:p14="http://schemas.microsoft.com/office/powerpoint/2010/main" val="2615185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CAEA165-615F-9145-9574-F1E746363429}" type="slidenum">
              <a:rPr lang="en-US" smtClean="0"/>
              <a:t>11</a:t>
            </a:fld>
            <a:endParaRPr lang="en-US"/>
          </a:p>
        </p:txBody>
      </p:sp>
    </p:spTree>
    <p:extLst>
      <p:ext uri="{BB962C8B-B14F-4D97-AF65-F5344CB8AC3E}">
        <p14:creationId xmlns:p14="http://schemas.microsoft.com/office/powerpoint/2010/main" val="3239905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Mas apenas para informação, as inconsistências precisam ser tratadas antes ...</a:t>
            </a:r>
            <a:endParaRPr lang="pt-BR" dirty="0"/>
          </a:p>
        </p:txBody>
      </p:sp>
      <p:sp>
        <p:nvSpPr>
          <p:cNvPr id="4" name="Espaço Reservado para Número de Slide 3"/>
          <p:cNvSpPr>
            <a:spLocks noGrp="1"/>
          </p:cNvSpPr>
          <p:nvPr>
            <p:ph type="sldNum" sz="quarter" idx="10"/>
          </p:nvPr>
        </p:nvSpPr>
        <p:spPr/>
        <p:txBody>
          <a:bodyPr/>
          <a:lstStyle/>
          <a:p>
            <a:fld id="{ECAEA165-615F-9145-9574-F1E746363429}" type="slidenum">
              <a:rPr lang="en-US" smtClean="0"/>
              <a:t>12</a:t>
            </a:fld>
            <a:endParaRPr lang="en-US"/>
          </a:p>
        </p:txBody>
      </p:sp>
    </p:spTree>
    <p:extLst>
      <p:ext uri="{BB962C8B-B14F-4D97-AF65-F5344CB8AC3E}">
        <p14:creationId xmlns:p14="http://schemas.microsoft.com/office/powerpoint/2010/main" val="1064597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As etapas de fornecimento de informações de arrecadação para outras áreas </a:t>
            </a:r>
          </a:p>
          <a:p>
            <a:r>
              <a:rPr lang="pt-BR" dirty="0" smtClean="0"/>
              <a:t>precisam deixar de existir. </a:t>
            </a:r>
            <a:endParaRPr lang="pt-BR" dirty="0"/>
          </a:p>
        </p:txBody>
      </p:sp>
      <p:sp>
        <p:nvSpPr>
          <p:cNvPr id="4" name="Espaço Reservado para Número de Slide 3"/>
          <p:cNvSpPr>
            <a:spLocks noGrp="1"/>
          </p:cNvSpPr>
          <p:nvPr>
            <p:ph type="sldNum" sz="quarter" idx="10"/>
          </p:nvPr>
        </p:nvSpPr>
        <p:spPr/>
        <p:txBody>
          <a:bodyPr/>
          <a:lstStyle/>
          <a:p>
            <a:fld id="{ECAEA165-615F-9145-9574-F1E746363429}" type="slidenum">
              <a:rPr lang="en-US" smtClean="0"/>
              <a:t>13</a:t>
            </a:fld>
            <a:endParaRPr lang="en-US"/>
          </a:p>
        </p:txBody>
      </p:sp>
    </p:spTree>
    <p:extLst>
      <p:ext uri="{BB962C8B-B14F-4D97-AF65-F5344CB8AC3E}">
        <p14:creationId xmlns:p14="http://schemas.microsoft.com/office/powerpoint/2010/main" val="459262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As etapas de fornecimento de informações de arrecadação para outras áreas </a:t>
            </a:r>
          </a:p>
          <a:p>
            <a:r>
              <a:rPr lang="pt-BR" dirty="0" smtClean="0"/>
              <a:t>precisam deixar de existir. </a:t>
            </a:r>
            <a:endParaRPr lang="pt-BR" dirty="0"/>
          </a:p>
        </p:txBody>
      </p:sp>
      <p:sp>
        <p:nvSpPr>
          <p:cNvPr id="4" name="Espaço Reservado para Número de Slide 3"/>
          <p:cNvSpPr>
            <a:spLocks noGrp="1"/>
          </p:cNvSpPr>
          <p:nvPr>
            <p:ph type="sldNum" sz="quarter" idx="10"/>
          </p:nvPr>
        </p:nvSpPr>
        <p:spPr/>
        <p:txBody>
          <a:bodyPr/>
          <a:lstStyle/>
          <a:p>
            <a:fld id="{ECAEA165-615F-9145-9574-F1E746363429}" type="slidenum">
              <a:rPr lang="en-US" smtClean="0"/>
              <a:t>14</a:t>
            </a:fld>
            <a:endParaRPr lang="en-US"/>
          </a:p>
        </p:txBody>
      </p:sp>
    </p:spTree>
    <p:extLst>
      <p:ext uri="{BB962C8B-B14F-4D97-AF65-F5344CB8AC3E}">
        <p14:creationId xmlns:p14="http://schemas.microsoft.com/office/powerpoint/2010/main" val="2763383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Notificações podem ser utilizadas também nas etapas de auditoria bancária. Todos auditam os valores e </a:t>
            </a:r>
            <a:r>
              <a:rPr lang="pt-BR" dirty="0" err="1" smtClean="0"/>
              <a:t>Floats</a:t>
            </a:r>
            <a:r>
              <a:rPr lang="pt-BR" dirty="0" smtClean="0"/>
              <a:t> dos contratos bancários ?</a:t>
            </a:r>
            <a:br>
              <a:rPr lang="pt-BR" dirty="0" smtClean="0"/>
            </a:br>
            <a:endParaRPr lang="pt-BR" dirty="0" smtClean="0"/>
          </a:p>
          <a:p>
            <a:r>
              <a:rPr lang="pt-BR" dirty="0" smtClean="0"/>
              <a:t>Neste caso temos dois problemas:</a:t>
            </a:r>
          </a:p>
          <a:p>
            <a:r>
              <a:rPr lang="pt-BR" dirty="0" smtClean="0"/>
              <a:t>     - Se não houver etapas de auditoria a organização pode estar perdendo dinheiro</a:t>
            </a:r>
          </a:p>
          <a:p>
            <a:r>
              <a:rPr lang="pt-BR" dirty="0" smtClean="0"/>
              <a:t>     - Se existe um processo de auditoria, ele é realizado manualmente hoje e, portanto:</a:t>
            </a:r>
          </a:p>
          <a:p>
            <a:r>
              <a:rPr lang="pt-BR" dirty="0" smtClean="0"/>
              <a:t>          - suscetível a falhas</a:t>
            </a:r>
          </a:p>
          <a:p>
            <a:pPr marL="0" marR="0" lvl="0" indent="0" algn="l" defTabSz="457044" rtl="0" eaLnBrk="1" fontAlgn="auto" latinLnBrk="0" hangingPunct="1">
              <a:lnSpc>
                <a:spcPct val="100000"/>
              </a:lnSpc>
              <a:spcBef>
                <a:spcPts val="0"/>
              </a:spcBef>
              <a:spcAft>
                <a:spcPts val="0"/>
              </a:spcAft>
              <a:buClrTx/>
              <a:buSzTx/>
              <a:buFontTx/>
              <a:buNone/>
              <a:tabLst/>
              <a:defRPr/>
            </a:pPr>
            <a:r>
              <a:rPr lang="pt-BR" dirty="0" smtClean="0"/>
              <a:t>          - gerando perda de tempo para os profissionais envolvidos</a:t>
            </a:r>
            <a:br>
              <a:rPr lang="pt-BR" dirty="0" smtClean="0"/>
            </a:br>
            <a:r>
              <a:rPr lang="pt-BR" dirty="0" smtClean="0"/>
              <a:t>Notificações devem ser utilizadas nas etapas de auditoria bancária. </a:t>
            </a:r>
          </a:p>
          <a:p>
            <a:r>
              <a:rPr lang="pt-BR" dirty="0" smtClean="0"/>
              <a:t>Profissionais da organização precisam ser acionadas somente em caso de problemas, não resolvidos pelos gerentes dos bancos.</a:t>
            </a:r>
            <a:endParaRPr lang="pt-BR" dirty="0"/>
          </a:p>
        </p:txBody>
      </p:sp>
      <p:sp>
        <p:nvSpPr>
          <p:cNvPr id="4" name="Espaço Reservado para Número de Slide 3"/>
          <p:cNvSpPr>
            <a:spLocks noGrp="1"/>
          </p:cNvSpPr>
          <p:nvPr>
            <p:ph type="sldNum" sz="quarter" idx="10"/>
          </p:nvPr>
        </p:nvSpPr>
        <p:spPr/>
        <p:txBody>
          <a:bodyPr/>
          <a:lstStyle/>
          <a:p>
            <a:fld id="{ECAEA165-615F-9145-9574-F1E746363429}" type="slidenum">
              <a:rPr lang="en-US" smtClean="0"/>
              <a:t>15</a:t>
            </a:fld>
            <a:endParaRPr lang="en-US"/>
          </a:p>
        </p:txBody>
      </p:sp>
    </p:spTree>
    <p:extLst>
      <p:ext uri="{BB962C8B-B14F-4D97-AF65-F5344CB8AC3E}">
        <p14:creationId xmlns:p14="http://schemas.microsoft.com/office/powerpoint/2010/main" val="3453560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sz="1200" b="0" i="0" kern="1200" dirty="0" smtClean="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ECAEA165-615F-9145-9574-F1E746363429}" type="slidenum">
              <a:rPr lang="en-US" smtClean="0"/>
              <a:t>16</a:t>
            </a:fld>
            <a:endParaRPr lang="en-US"/>
          </a:p>
        </p:txBody>
      </p:sp>
    </p:spTree>
    <p:extLst>
      <p:ext uri="{BB962C8B-B14F-4D97-AF65-F5344CB8AC3E}">
        <p14:creationId xmlns:p14="http://schemas.microsoft.com/office/powerpoint/2010/main" val="2727976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lvl="0" defTabSz="914400" eaLnBrk="0" fontAlgn="base" hangingPunct="0">
              <a:spcBef>
                <a:spcPct val="0"/>
              </a:spcBef>
              <a:spcAft>
                <a:spcPct val="0"/>
              </a:spcAft>
            </a:pPr>
            <a:r>
              <a:rPr lang="pt-BR" dirty="0" smtClean="0"/>
              <a:t>As informações, precisam ser acessadas com facilidade, de forma resumida ou </a:t>
            </a:r>
          </a:p>
          <a:p>
            <a:pPr lvl="0" defTabSz="914400" eaLnBrk="0" fontAlgn="base" hangingPunct="0">
              <a:spcBef>
                <a:spcPct val="0"/>
              </a:spcBef>
              <a:spcAft>
                <a:spcPct val="0"/>
              </a:spcAft>
            </a:pPr>
            <a:r>
              <a:rPr lang="pt-BR" dirty="0" smtClean="0"/>
              <a:t>detalhada, sem a emissão de inúmeros relatórios para a análise de </a:t>
            </a:r>
          </a:p>
          <a:p>
            <a:pPr lvl="0" defTabSz="914400" eaLnBrk="0" fontAlgn="base" hangingPunct="0">
              <a:spcBef>
                <a:spcPct val="0"/>
              </a:spcBef>
              <a:spcAft>
                <a:spcPct val="0"/>
              </a:spcAft>
            </a:pPr>
            <a:r>
              <a:rPr lang="pt-BR" dirty="0" smtClean="0"/>
              <a:t>um determinado cenário.</a:t>
            </a:r>
          </a:p>
          <a:p>
            <a:pPr lvl="0" defTabSz="914400" eaLnBrk="0" fontAlgn="base" hangingPunct="0">
              <a:spcBef>
                <a:spcPct val="0"/>
              </a:spcBef>
              <a:spcAft>
                <a:spcPct val="0"/>
              </a:spcAft>
            </a:pPr>
            <a:endParaRPr lang="pt-BR" dirty="0" smtClean="0"/>
          </a:p>
          <a:p>
            <a:pPr lvl="0" defTabSz="914400" eaLnBrk="0" fontAlgn="base" hangingPunct="0">
              <a:spcBef>
                <a:spcPct val="0"/>
              </a:spcBef>
              <a:spcAft>
                <a:spcPct val="0"/>
              </a:spcAft>
            </a:pPr>
            <a:r>
              <a:rPr lang="pt-BR" dirty="0" smtClean="0"/>
              <a:t>Objetivo : obtenção de conhecimento empresarial </a:t>
            </a:r>
          </a:p>
          <a:p>
            <a:r>
              <a:rPr lang="pt-BR" dirty="0" smtClean="0"/>
              <a:t>Movimentos Demonstração</a:t>
            </a:r>
          </a:p>
          <a:p>
            <a:r>
              <a:rPr lang="pt-BR" dirty="0" smtClean="0"/>
              <a:t>Esse painel é entregue de forma fixa ao gestor, correto ? Errado !</a:t>
            </a:r>
          </a:p>
          <a:p>
            <a:r>
              <a:rPr lang="pt-BR" dirty="0" smtClean="0"/>
              <a:t>	O objetivo principal de uma ferramenta de análise de dados e gerar novas dúvidas, se isso não ocorrer, o painel não cumpriu seu objetivo com qualidade.</a:t>
            </a:r>
          </a:p>
          <a:p>
            <a:r>
              <a:rPr lang="pt-BR" dirty="0" smtClean="0"/>
              <a:t>	É importante que o processo de análise gere novas demandas de tipos de análises e por isso os geradores de informação são instigados a trabalhar continuamente.</a:t>
            </a:r>
          </a:p>
          <a:p>
            <a:r>
              <a:rPr lang="pt-BR" dirty="0" smtClean="0"/>
              <a:t>	Deixa eu explicar melhor ...</a:t>
            </a:r>
          </a:p>
        </p:txBody>
      </p:sp>
      <p:sp>
        <p:nvSpPr>
          <p:cNvPr id="4" name="Espaço Reservado para Número de Slide 3"/>
          <p:cNvSpPr>
            <a:spLocks noGrp="1"/>
          </p:cNvSpPr>
          <p:nvPr>
            <p:ph type="sldNum" sz="quarter" idx="10"/>
          </p:nvPr>
        </p:nvSpPr>
        <p:spPr/>
        <p:txBody>
          <a:bodyPr/>
          <a:lstStyle/>
          <a:p>
            <a:fld id="{ECAEA165-615F-9145-9574-F1E746363429}" type="slidenum">
              <a:rPr lang="en-US" smtClean="0"/>
              <a:t>17</a:t>
            </a:fld>
            <a:endParaRPr lang="en-US"/>
          </a:p>
        </p:txBody>
      </p:sp>
    </p:spTree>
    <p:extLst>
      <p:ext uri="{BB962C8B-B14F-4D97-AF65-F5344CB8AC3E}">
        <p14:creationId xmlns:p14="http://schemas.microsoft.com/office/powerpoint/2010/main" val="1615716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457044" rtl="0" eaLnBrk="1" fontAlgn="auto" latinLnBrk="0" hangingPunct="1">
              <a:lnSpc>
                <a:spcPct val="100000"/>
              </a:lnSpc>
              <a:spcBef>
                <a:spcPts val="0"/>
              </a:spcBef>
              <a:spcAft>
                <a:spcPts val="0"/>
              </a:spcAft>
              <a:buClrTx/>
              <a:buSzTx/>
              <a:buFontTx/>
              <a:buNone/>
              <a:tabLst/>
              <a:defRPr/>
            </a:pPr>
            <a:r>
              <a:rPr lang="pt-BR" dirty="0" smtClean="0"/>
              <a:t>Informações servem para apoiar decisões.</a:t>
            </a:r>
          </a:p>
          <a:p>
            <a:endParaRPr lang="pt-BR" dirty="0" smtClean="0"/>
          </a:p>
          <a:p>
            <a:r>
              <a:rPr lang="pt-BR" dirty="0" smtClean="0"/>
              <a:t>Mais importante objetivo do processo de Conhecimento Empresarial : gerar novas dúvidas !</a:t>
            </a:r>
          </a:p>
          <a:p>
            <a:r>
              <a:rPr lang="pt-BR" dirty="0" smtClean="0"/>
              <a:t>Novas dúvidas irão demandar novas respostas, e consequentemente mais dúvidas, que, em um ciclo contínuo, ao ser percorrido, gera o conhecimento empresarial que, somente desta forma, influencia com qualidade o processo decisório.</a:t>
            </a:r>
          </a:p>
          <a:p>
            <a:endParaRPr lang="pt-BR" dirty="0"/>
          </a:p>
        </p:txBody>
      </p:sp>
      <p:sp>
        <p:nvSpPr>
          <p:cNvPr id="4" name="Espaço Reservado para Número de Slide 3"/>
          <p:cNvSpPr>
            <a:spLocks noGrp="1"/>
          </p:cNvSpPr>
          <p:nvPr>
            <p:ph type="sldNum" sz="quarter" idx="10"/>
          </p:nvPr>
        </p:nvSpPr>
        <p:spPr/>
        <p:txBody>
          <a:bodyPr/>
          <a:lstStyle/>
          <a:p>
            <a:fld id="{ECAEA165-615F-9145-9574-F1E746363429}" type="slidenum">
              <a:rPr lang="en-US" smtClean="0"/>
              <a:t>18</a:t>
            </a:fld>
            <a:endParaRPr lang="en-US"/>
          </a:p>
        </p:txBody>
      </p:sp>
    </p:spTree>
    <p:extLst>
      <p:ext uri="{BB962C8B-B14F-4D97-AF65-F5344CB8AC3E}">
        <p14:creationId xmlns:p14="http://schemas.microsoft.com/office/powerpoint/2010/main" val="1452596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Incluir exemplos práticos de problemas dos clientes</a:t>
            </a:r>
          </a:p>
          <a:p>
            <a:r>
              <a:rPr lang="pt-BR" dirty="0" smtClean="0"/>
              <a:t>DA-30 Débito não efetuado - Sem contrato de débito automático</a:t>
            </a:r>
          </a:p>
          <a:p>
            <a:r>
              <a:rPr lang="pt-BR" dirty="0" smtClean="0"/>
              <a:t>DA-04 Débito não efetuado - Outras restrições</a:t>
            </a:r>
          </a:p>
          <a:p>
            <a:r>
              <a:rPr lang="pt-BR" dirty="0" smtClean="0"/>
              <a:t>DA-99 Cancelamento - cancelado conforme solicitação</a:t>
            </a:r>
          </a:p>
          <a:p>
            <a:r>
              <a:rPr lang="pt-BR" dirty="0" smtClean="0"/>
              <a:t>DA-02 Débito não efetuado - Conta não cadastrada</a:t>
            </a:r>
          </a:p>
          <a:p>
            <a:pPr marL="0" marR="0" lvl="0" indent="0" algn="l" defTabSz="457044" rtl="0" eaLnBrk="1" fontAlgn="auto" latinLnBrk="0" hangingPunct="1">
              <a:lnSpc>
                <a:spcPct val="100000"/>
              </a:lnSpc>
              <a:spcBef>
                <a:spcPts val="0"/>
              </a:spcBef>
              <a:spcAft>
                <a:spcPts val="0"/>
              </a:spcAft>
              <a:buClrTx/>
              <a:buSzTx/>
              <a:buFontTx/>
              <a:buNone/>
              <a:tabLst/>
              <a:defRPr/>
            </a:pPr>
            <a:endParaRPr lang="pt-BR" dirty="0" smtClean="0"/>
          </a:p>
          <a:p>
            <a:pPr marL="0" marR="0" lvl="0" indent="0" algn="l" defTabSz="457044" rtl="0" eaLnBrk="1" fontAlgn="auto" latinLnBrk="0" hangingPunct="1">
              <a:lnSpc>
                <a:spcPct val="100000"/>
              </a:lnSpc>
              <a:spcBef>
                <a:spcPts val="0"/>
              </a:spcBef>
              <a:spcAft>
                <a:spcPts val="0"/>
              </a:spcAft>
              <a:buClrTx/>
              <a:buSzTx/>
              <a:buFontTx/>
              <a:buNone/>
              <a:tabLst/>
              <a:defRPr/>
            </a:pPr>
            <a:r>
              <a:rPr lang="pt-BR" dirty="0" smtClean="0"/>
              <a:t>DA-00 Débito efetuado</a:t>
            </a:r>
          </a:p>
          <a:p>
            <a:endParaRPr lang="pt-BR" dirty="0"/>
          </a:p>
        </p:txBody>
      </p:sp>
      <p:sp>
        <p:nvSpPr>
          <p:cNvPr id="4" name="Espaço Reservado para Número de Slide 3"/>
          <p:cNvSpPr>
            <a:spLocks noGrp="1"/>
          </p:cNvSpPr>
          <p:nvPr>
            <p:ph type="sldNum" sz="quarter" idx="10"/>
          </p:nvPr>
        </p:nvSpPr>
        <p:spPr/>
        <p:txBody>
          <a:bodyPr/>
          <a:lstStyle/>
          <a:p>
            <a:fld id="{ECAEA165-615F-9145-9574-F1E746363429}" type="slidenum">
              <a:rPr lang="en-US" smtClean="0"/>
              <a:t>19</a:t>
            </a:fld>
            <a:endParaRPr lang="en-US"/>
          </a:p>
        </p:txBody>
      </p:sp>
    </p:spTree>
    <p:extLst>
      <p:ext uri="{BB962C8B-B14F-4D97-AF65-F5344CB8AC3E}">
        <p14:creationId xmlns:p14="http://schemas.microsoft.com/office/powerpoint/2010/main" val="1880967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smtClean="0">
                <a:solidFill>
                  <a:schemeClr val="tx1"/>
                </a:solidFill>
                <a:effectLst/>
                <a:latin typeface="+mn-lt"/>
                <a:ea typeface="+mn-ea"/>
                <a:cs typeface="+mn-cs"/>
              </a:rPr>
              <a:t>Hoje iremos falar sobre um processo específico dentro da pirâmide de gestão estratégica demonstrada anteriormente: gestão da arrecadação.</a:t>
            </a:r>
            <a:endParaRPr lang="pt-BR" dirty="0"/>
          </a:p>
        </p:txBody>
      </p:sp>
      <p:sp>
        <p:nvSpPr>
          <p:cNvPr id="4" name="Espaço Reservado para Número de Slide 3"/>
          <p:cNvSpPr>
            <a:spLocks noGrp="1"/>
          </p:cNvSpPr>
          <p:nvPr>
            <p:ph type="sldNum" sz="quarter" idx="10"/>
          </p:nvPr>
        </p:nvSpPr>
        <p:spPr/>
        <p:txBody>
          <a:bodyPr/>
          <a:lstStyle/>
          <a:p>
            <a:fld id="{ECAEA165-615F-9145-9574-F1E746363429}" type="slidenum">
              <a:rPr lang="en-US" smtClean="0"/>
              <a:t>2</a:t>
            </a:fld>
            <a:endParaRPr lang="en-US"/>
          </a:p>
        </p:txBody>
      </p:sp>
    </p:spTree>
    <p:extLst>
      <p:ext uri="{BB962C8B-B14F-4D97-AF65-F5344CB8AC3E}">
        <p14:creationId xmlns:p14="http://schemas.microsoft.com/office/powerpoint/2010/main" val="2343890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smtClean="0">
                <a:solidFill>
                  <a:schemeClr val="tx1"/>
                </a:solidFill>
                <a:effectLst/>
                <a:latin typeface="+mn-lt"/>
                <a:ea typeface="+mn-ea"/>
                <a:cs typeface="+mn-cs"/>
              </a:rPr>
              <a:t>A Gestão do processo de Arrecadação influencia toda </a:t>
            </a:r>
            <a:r>
              <a:rPr lang="pt-BR" sz="1200" b="0" i="0" kern="1200" smtClean="0">
                <a:solidFill>
                  <a:schemeClr val="tx1"/>
                </a:solidFill>
                <a:effectLst/>
                <a:latin typeface="+mn-lt"/>
                <a:ea typeface="+mn-ea"/>
                <a:cs typeface="+mn-cs"/>
              </a:rPr>
              <a:t>a organização</a:t>
            </a:r>
            <a:endParaRPr lang="pt-BR" dirty="0"/>
          </a:p>
        </p:txBody>
      </p:sp>
      <p:sp>
        <p:nvSpPr>
          <p:cNvPr id="4" name="Espaço Reservado para Número de Slide 3"/>
          <p:cNvSpPr>
            <a:spLocks noGrp="1"/>
          </p:cNvSpPr>
          <p:nvPr>
            <p:ph type="sldNum" sz="quarter" idx="10"/>
          </p:nvPr>
        </p:nvSpPr>
        <p:spPr/>
        <p:txBody>
          <a:bodyPr/>
          <a:lstStyle/>
          <a:p>
            <a:fld id="{ECAEA165-615F-9145-9574-F1E746363429}" type="slidenum">
              <a:rPr lang="en-US" smtClean="0"/>
              <a:t>20</a:t>
            </a:fld>
            <a:endParaRPr lang="en-US"/>
          </a:p>
        </p:txBody>
      </p:sp>
    </p:spTree>
    <p:extLst>
      <p:ext uri="{BB962C8B-B14F-4D97-AF65-F5344CB8AC3E}">
        <p14:creationId xmlns:p14="http://schemas.microsoft.com/office/powerpoint/2010/main" val="768961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smtClean="0">
                <a:solidFill>
                  <a:schemeClr val="tx1"/>
                </a:solidFill>
                <a:effectLst/>
                <a:latin typeface="+mn-lt"/>
                <a:ea typeface="+mn-ea"/>
                <a:cs typeface="+mn-cs"/>
              </a:rPr>
              <a:t>Hoje iremos falar sobre um processo específico dentro da pirâmide de gestão estratégica demonstrada anteriormente: gestão da arrecadação.</a:t>
            </a:r>
            <a:endParaRPr lang="pt-BR" dirty="0"/>
          </a:p>
        </p:txBody>
      </p:sp>
      <p:sp>
        <p:nvSpPr>
          <p:cNvPr id="4" name="Espaço Reservado para Número de Slide 3"/>
          <p:cNvSpPr>
            <a:spLocks noGrp="1"/>
          </p:cNvSpPr>
          <p:nvPr>
            <p:ph type="sldNum" sz="quarter" idx="10"/>
          </p:nvPr>
        </p:nvSpPr>
        <p:spPr/>
        <p:txBody>
          <a:bodyPr/>
          <a:lstStyle/>
          <a:p>
            <a:fld id="{ECAEA165-615F-9145-9574-F1E746363429}" type="slidenum">
              <a:rPr lang="en-US" smtClean="0"/>
              <a:t>21</a:t>
            </a:fld>
            <a:endParaRPr lang="en-US"/>
          </a:p>
        </p:txBody>
      </p:sp>
    </p:spTree>
    <p:extLst>
      <p:ext uri="{BB962C8B-B14F-4D97-AF65-F5344CB8AC3E}">
        <p14:creationId xmlns:p14="http://schemas.microsoft.com/office/powerpoint/2010/main" val="10005205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 </a:t>
            </a:r>
            <a:r>
              <a:rPr lang="en-US" dirty="0" err="1" smtClean="0"/>
              <a:t>Grupo</a:t>
            </a:r>
            <a:r>
              <a:rPr lang="en-US" dirty="0" smtClean="0"/>
              <a:t> </a:t>
            </a:r>
            <a:r>
              <a:rPr lang="en-US" dirty="0" err="1" smtClean="0"/>
              <a:t>eSales</a:t>
            </a:r>
            <a:r>
              <a:rPr lang="en-US" dirty="0" smtClean="0"/>
              <a:t> </a:t>
            </a:r>
            <a:r>
              <a:rPr lang="en-US" dirty="0" err="1" smtClean="0"/>
              <a:t>é</a:t>
            </a:r>
            <a:r>
              <a:rPr lang="en-US" dirty="0" smtClean="0"/>
              <a:t> </a:t>
            </a:r>
            <a:r>
              <a:rPr lang="en-US" dirty="0" err="1" smtClean="0"/>
              <a:t>composto</a:t>
            </a:r>
            <a:r>
              <a:rPr lang="en-US" dirty="0" smtClean="0"/>
              <a:t> </a:t>
            </a:r>
            <a:r>
              <a:rPr lang="en-US" dirty="0" err="1" smtClean="0"/>
              <a:t>pelas</a:t>
            </a:r>
            <a:r>
              <a:rPr lang="en-US" dirty="0" smtClean="0"/>
              <a:t> </a:t>
            </a:r>
            <a:r>
              <a:rPr lang="en-US" dirty="0" err="1" smtClean="0"/>
              <a:t>empresas</a:t>
            </a:r>
            <a:r>
              <a:rPr lang="en-US" dirty="0" smtClean="0"/>
              <a:t> e-Sales, </a:t>
            </a:r>
            <a:r>
              <a:rPr lang="en-US" dirty="0" err="1" smtClean="0"/>
              <a:t>Oobj</a:t>
            </a:r>
            <a:r>
              <a:rPr lang="en-US" baseline="0" dirty="0" smtClean="0"/>
              <a:t> e </a:t>
            </a:r>
            <a:r>
              <a:rPr lang="en-US" baseline="0" dirty="0" err="1" smtClean="0"/>
              <a:t>Moveideias</a:t>
            </a:r>
            <a:r>
              <a:rPr lang="en-US" baseline="0" dirty="0" smtClean="0"/>
              <a:t>. Como </a:t>
            </a:r>
            <a:r>
              <a:rPr lang="en-US" baseline="0" dirty="0" err="1" smtClean="0"/>
              <a:t>grupo</a:t>
            </a:r>
            <a:r>
              <a:rPr lang="en-US" baseline="0" dirty="0" smtClean="0"/>
              <a:t> </a:t>
            </a:r>
            <a:r>
              <a:rPr lang="en-US" baseline="0" dirty="0" err="1" smtClean="0"/>
              <a:t>atuamos</a:t>
            </a:r>
            <a:r>
              <a:rPr lang="en-US" baseline="0" dirty="0" smtClean="0"/>
              <a:t> </a:t>
            </a:r>
            <a:r>
              <a:rPr lang="en-US" baseline="0" dirty="0" err="1" smtClean="0"/>
              <a:t>em</a:t>
            </a:r>
            <a:r>
              <a:rPr lang="en-US" baseline="0" dirty="0" smtClean="0"/>
              <a:t> </a:t>
            </a:r>
            <a:r>
              <a:rPr lang="en-US" baseline="0" dirty="0" err="1" smtClean="0"/>
              <a:t>todos</a:t>
            </a:r>
            <a:r>
              <a:rPr lang="en-US" baseline="0" dirty="0" smtClean="0"/>
              <a:t> </a:t>
            </a:r>
            <a:r>
              <a:rPr lang="en-US" baseline="0" dirty="0" err="1" smtClean="0"/>
              <a:t>os</a:t>
            </a:r>
            <a:r>
              <a:rPr lang="en-US" baseline="0" dirty="0" smtClean="0"/>
              <a:t> </a:t>
            </a:r>
            <a:r>
              <a:rPr lang="en-US" baseline="0" dirty="0" err="1" smtClean="0"/>
              <a:t>elos</a:t>
            </a:r>
            <a:r>
              <a:rPr lang="en-US" baseline="0" dirty="0" smtClean="0"/>
              <a:t> da </a:t>
            </a:r>
            <a:r>
              <a:rPr lang="en-US" baseline="0" dirty="0" err="1" smtClean="0"/>
              <a:t>cadeia</a:t>
            </a:r>
            <a:r>
              <a:rPr lang="en-US" baseline="0" dirty="0" smtClean="0"/>
              <a:t> de </a:t>
            </a:r>
            <a:r>
              <a:rPr lang="en-US" baseline="0" dirty="0" err="1" smtClean="0"/>
              <a:t>negócios</a:t>
            </a:r>
            <a:r>
              <a:rPr lang="en-US" baseline="0" dirty="0" smtClean="0"/>
              <a:t>, </a:t>
            </a:r>
            <a:r>
              <a:rPr lang="en-US" baseline="0" dirty="0" err="1" smtClean="0"/>
              <a:t>por</a:t>
            </a:r>
            <a:r>
              <a:rPr lang="en-US" baseline="0" dirty="0" smtClean="0"/>
              <a:t> </a:t>
            </a:r>
            <a:r>
              <a:rPr lang="en-US" baseline="0" dirty="0" err="1" smtClean="0"/>
              <a:t>meio</a:t>
            </a:r>
            <a:r>
              <a:rPr lang="en-US" baseline="0" dirty="0" smtClean="0"/>
              <a:t> de </a:t>
            </a:r>
            <a:r>
              <a:rPr lang="en-US" baseline="0" dirty="0" err="1" smtClean="0"/>
              <a:t>plataformas</a:t>
            </a:r>
            <a:r>
              <a:rPr lang="en-US" baseline="0" dirty="0" smtClean="0"/>
              <a:t>/</a:t>
            </a:r>
            <a:r>
              <a:rPr lang="en-US" baseline="0" dirty="0" err="1" smtClean="0"/>
              <a:t>portais</a:t>
            </a:r>
            <a:r>
              <a:rPr lang="en-US" baseline="0" dirty="0" smtClean="0"/>
              <a:t> de </a:t>
            </a:r>
            <a:r>
              <a:rPr lang="en-US" baseline="0" dirty="0" err="1" smtClean="0"/>
              <a:t>gestão</a:t>
            </a:r>
            <a:r>
              <a:rPr lang="en-US" baseline="0" dirty="0" smtClean="0"/>
              <a:t> e </a:t>
            </a:r>
            <a:r>
              <a:rPr lang="en-US" baseline="0" dirty="0" err="1" smtClean="0"/>
              <a:t>integração</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CAEA165-615F-9145-9574-F1E746363429}" type="slidenum">
              <a:rPr lang="en-US" smtClean="0"/>
              <a:t>22</a:t>
            </a:fld>
            <a:endParaRPr lang="en-US"/>
          </a:p>
        </p:txBody>
      </p:sp>
    </p:spTree>
    <p:extLst>
      <p:ext uri="{BB962C8B-B14F-4D97-AF65-F5344CB8AC3E}">
        <p14:creationId xmlns:p14="http://schemas.microsoft.com/office/powerpoint/2010/main" val="18329174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O ideal é que o próprio usuário possa construir suas informações sem a dependência de apoio de outros setores ou profissionais. </a:t>
            </a:r>
            <a:endParaRPr lang="pt-BR" dirty="0"/>
          </a:p>
        </p:txBody>
      </p:sp>
      <p:sp>
        <p:nvSpPr>
          <p:cNvPr id="4" name="Espaço Reservado para Número de Slide 3"/>
          <p:cNvSpPr>
            <a:spLocks noGrp="1"/>
          </p:cNvSpPr>
          <p:nvPr>
            <p:ph type="sldNum" sz="quarter" idx="10"/>
          </p:nvPr>
        </p:nvSpPr>
        <p:spPr/>
        <p:txBody>
          <a:bodyPr/>
          <a:lstStyle/>
          <a:p>
            <a:fld id="{ECAEA165-615F-9145-9574-F1E746363429}" type="slidenum">
              <a:rPr lang="en-US" smtClean="0"/>
              <a:t>23</a:t>
            </a:fld>
            <a:endParaRPr lang="en-US"/>
          </a:p>
        </p:txBody>
      </p:sp>
    </p:spTree>
    <p:extLst>
      <p:ext uri="{BB962C8B-B14F-4D97-AF65-F5344CB8AC3E}">
        <p14:creationId xmlns:p14="http://schemas.microsoft.com/office/powerpoint/2010/main" val="1866834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Tráfego de informações</a:t>
            </a:r>
            <a:endParaRPr lang="pt-BR" dirty="0"/>
          </a:p>
        </p:txBody>
      </p:sp>
      <p:sp>
        <p:nvSpPr>
          <p:cNvPr id="4" name="Espaço Reservado para Número de Slide 3"/>
          <p:cNvSpPr>
            <a:spLocks noGrp="1"/>
          </p:cNvSpPr>
          <p:nvPr>
            <p:ph type="sldNum" sz="quarter" idx="10"/>
          </p:nvPr>
        </p:nvSpPr>
        <p:spPr/>
        <p:txBody>
          <a:bodyPr/>
          <a:lstStyle/>
          <a:p>
            <a:fld id="{ECAEA165-615F-9145-9574-F1E746363429}" type="slidenum">
              <a:rPr lang="en-US" smtClean="0"/>
              <a:t>3</a:t>
            </a:fld>
            <a:endParaRPr lang="en-US"/>
          </a:p>
        </p:txBody>
      </p:sp>
    </p:spTree>
    <p:extLst>
      <p:ext uri="{BB962C8B-B14F-4D97-AF65-F5344CB8AC3E}">
        <p14:creationId xmlns:p14="http://schemas.microsoft.com/office/powerpoint/2010/main" val="4276487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CAEA165-615F-9145-9574-F1E746363429}" type="slidenum">
              <a:rPr lang="en-US" smtClean="0"/>
              <a:t>4</a:t>
            </a:fld>
            <a:endParaRPr lang="en-US"/>
          </a:p>
        </p:txBody>
      </p:sp>
    </p:spTree>
    <p:extLst>
      <p:ext uri="{BB962C8B-B14F-4D97-AF65-F5344CB8AC3E}">
        <p14:creationId xmlns:p14="http://schemas.microsoft.com/office/powerpoint/2010/main" val="216385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CAEA165-615F-9145-9574-F1E746363429}" type="slidenum">
              <a:rPr lang="en-US" smtClean="0"/>
              <a:t>5</a:t>
            </a:fld>
            <a:endParaRPr lang="en-US"/>
          </a:p>
        </p:txBody>
      </p:sp>
    </p:spTree>
    <p:extLst>
      <p:ext uri="{BB962C8B-B14F-4D97-AF65-F5344CB8AC3E}">
        <p14:creationId xmlns:p14="http://schemas.microsoft.com/office/powerpoint/2010/main" val="1512286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CAEA165-615F-9145-9574-F1E746363429}" type="slidenum">
              <a:rPr lang="en-US" smtClean="0"/>
              <a:t>6</a:t>
            </a:fld>
            <a:endParaRPr lang="en-US"/>
          </a:p>
        </p:txBody>
      </p:sp>
    </p:spTree>
    <p:extLst>
      <p:ext uri="{BB962C8B-B14F-4D97-AF65-F5344CB8AC3E}">
        <p14:creationId xmlns:p14="http://schemas.microsoft.com/office/powerpoint/2010/main" val="1242467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Objetivo Principal: Gestor receber</a:t>
            </a:r>
            <a:r>
              <a:rPr lang="pt-BR" baseline="0" dirty="0" smtClean="0"/>
              <a:t> um e-mail em seu celular com os valores que serão recebidos pela concessionária no dia de hoje. Valores 100% corretos.</a:t>
            </a:r>
          </a:p>
          <a:p>
            <a:endParaRPr lang="pt-BR" baseline="0" dirty="0" smtClean="0"/>
          </a:p>
          <a:p>
            <a:r>
              <a:rPr lang="pt-BR" baseline="0" dirty="0" smtClean="0"/>
              <a:t>Se fosse algo como: pra subsidiar uma gestao eficiente, já imaginou receber emails com os valores exatos que serão recebidos pela concessionaria no próprio dia? Maravilha neh? Mas existem muitos processos anteriores que dão suporte a esses relatórios: (link com conteúdo do próximo slide).</a:t>
            </a:r>
            <a:endParaRPr lang="pt-BR" dirty="0"/>
          </a:p>
        </p:txBody>
      </p:sp>
      <p:sp>
        <p:nvSpPr>
          <p:cNvPr id="4" name="Espaço Reservado para Número de Slide 3"/>
          <p:cNvSpPr>
            <a:spLocks noGrp="1"/>
          </p:cNvSpPr>
          <p:nvPr>
            <p:ph type="sldNum" sz="quarter" idx="10"/>
          </p:nvPr>
        </p:nvSpPr>
        <p:spPr/>
        <p:txBody>
          <a:bodyPr/>
          <a:lstStyle/>
          <a:p>
            <a:fld id="{ECAEA165-615F-9145-9574-F1E746363429}" type="slidenum">
              <a:rPr lang="en-US" smtClean="0"/>
              <a:t>7</a:t>
            </a:fld>
            <a:endParaRPr lang="en-US"/>
          </a:p>
        </p:txBody>
      </p:sp>
    </p:spTree>
    <p:extLst>
      <p:ext uri="{BB962C8B-B14F-4D97-AF65-F5344CB8AC3E}">
        <p14:creationId xmlns:p14="http://schemas.microsoft.com/office/powerpoint/2010/main" val="580566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CAEA165-615F-9145-9574-F1E746363429}" type="slidenum">
              <a:rPr lang="en-US" smtClean="0"/>
              <a:t>8</a:t>
            </a:fld>
            <a:endParaRPr lang="en-US"/>
          </a:p>
        </p:txBody>
      </p:sp>
    </p:spTree>
    <p:extLst>
      <p:ext uri="{BB962C8B-B14F-4D97-AF65-F5344CB8AC3E}">
        <p14:creationId xmlns:p14="http://schemas.microsoft.com/office/powerpoint/2010/main" val="124956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Nas</a:t>
            </a:r>
            <a:r>
              <a:rPr lang="pt-BR" baseline="0" dirty="0" smtClean="0"/>
              <a:t> concessionárias que visitamos, a grande maioria executa manualmente várias etapas do processo de arrecadação.</a:t>
            </a:r>
            <a:endParaRPr lang="pt-BR" dirty="0"/>
          </a:p>
        </p:txBody>
      </p:sp>
      <p:sp>
        <p:nvSpPr>
          <p:cNvPr id="4" name="Espaço Reservado para Número de Slide 3"/>
          <p:cNvSpPr>
            <a:spLocks noGrp="1"/>
          </p:cNvSpPr>
          <p:nvPr>
            <p:ph type="sldNum" sz="quarter" idx="10"/>
          </p:nvPr>
        </p:nvSpPr>
        <p:spPr/>
        <p:txBody>
          <a:bodyPr/>
          <a:lstStyle/>
          <a:p>
            <a:fld id="{ECAEA165-615F-9145-9574-F1E746363429}" type="slidenum">
              <a:rPr lang="en-US" smtClean="0"/>
              <a:t>9</a:t>
            </a:fld>
            <a:endParaRPr lang="en-US"/>
          </a:p>
        </p:txBody>
      </p:sp>
    </p:spTree>
    <p:extLst>
      <p:ext uri="{BB962C8B-B14F-4D97-AF65-F5344CB8AC3E}">
        <p14:creationId xmlns:p14="http://schemas.microsoft.com/office/powerpoint/2010/main" val="3423473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044" indent="0" algn="ctr">
              <a:buNone/>
              <a:defRPr>
                <a:solidFill>
                  <a:schemeClr val="tx1">
                    <a:tint val="75000"/>
                  </a:schemeClr>
                </a:solidFill>
              </a:defRPr>
            </a:lvl2pPr>
            <a:lvl3pPr marL="914088" indent="0" algn="ctr">
              <a:buNone/>
              <a:defRPr>
                <a:solidFill>
                  <a:schemeClr val="tx1">
                    <a:tint val="75000"/>
                  </a:schemeClr>
                </a:solidFill>
              </a:defRPr>
            </a:lvl3pPr>
            <a:lvl4pPr marL="1371132" indent="0" algn="ctr">
              <a:buNone/>
              <a:defRPr>
                <a:solidFill>
                  <a:schemeClr val="tx1">
                    <a:tint val="75000"/>
                  </a:schemeClr>
                </a:solidFill>
              </a:defRPr>
            </a:lvl4pPr>
            <a:lvl5pPr marL="1828176" indent="0" algn="ctr">
              <a:buNone/>
              <a:defRPr>
                <a:solidFill>
                  <a:schemeClr val="tx1">
                    <a:tint val="75000"/>
                  </a:schemeClr>
                </a:solidFill>
              </a:defRPr>
            </a:lvl5pPr>
            <a:lvl6pPr marL="2285220" indent="0" algn="ctr">
              <a:buNone/>
              <a:defRPr>
                <a:solidFill>
                  <a:schemeClr val="tx1">
                    <a:tint val="75000"/>
                  </a:schemeClr>
                </a:solidFill>
              </a:defRPr>
            </a:lvl6pPr>
            <a:lvl7pPr marL="2742264" indent="0" algn="ctr">
              <a:buNone/>
              <a:defRPr>
                <a:solidFill>
                  <a:schemeClr val="tx1">
                    <a:tint val="75000"/>
                  </a:schemeClr>
                </a:solidFill>
              </a:defRPr>
            </a:lvl7pPr>
            <a:lvl8pPr marL="3199308" indent="0" algn="ctr">
              <a:buNone/>
              <a:defRPr>
                <a:solidFill>
                  <a:schemeClr val="tx1">
                    <a:tint val="75000"/>
                  </a:schemeClr>
                </a:solidFill>
              </a:defRPr>
            </a:lvl8pPr>
            <a:lvl9pPr marL="3656352"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p>
            <a:fld id="{7316ACEF-BB67-E144-911C-98E4DFEFEC59}" type="datetimeFigureOut">
              <a:rPr lang="en-US" smtClean="0"/>
              <a:t>6/20/2017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84270-A4B4-CB4F-89F2-E653A8F26F36}" type="slidenum">
              <a:rPr lang="en-US" smtClean="0"/>
              <a:t>‹nº›</a:t>
            </a:fld>
            <a:endParaRPr lang="en-US"/>
          </a:p>
        </p:txBody>
      </p:sp>
    </p:spTree>
    <p:extLst>
      <p:ext uri="{BB962C8B-B14F-4D97-AF65-F5344CB8AC3E}">
        <p14:creationId xmlns:p14="http://schemas.microsoft.com/office/powerpoint/2010/main" val="2438096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7316ACEF-BB67-E144-911C-98E4DFEFEC59}" type="datetimeFigureOut">
              <a:rPr lang="en-US" smtClean="0"/>
              <a:t>6/20/2017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84270-A4B4-CB4F-89F2-E653A8F26F36}" type="slidenum">
              <a:rPr lang="en-US" smtClean="0"/>
              <a:t>‹nº›</a:t>
            </a:fld>
            <a:endParaRPr lang="en-US"/>
          </a:p>
        </p:txBody>
      </p:sp>
    </p:spTree>
    <p:extLst>
      <p:ext uri="{BB962C8B-B14F-4D97-AF65-F5344CB8AC3E}">
        <p14:creationId xmlns:p14="http://schemas.microsoft.com/office/powerpoint/2010/main" val="2459926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7316ACEF-BB67-E144-911C-98E4DFEFEC59}" type="datetimeFigureOut">
              <a:rPr lang="en-US" smtClean="0"/>
              <a:t>6/20/2017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84270-A4B4-CB4F-89F2-E653A8F26F36}" type="slidenum">
              <a:rPr lang="en-US" smtClean="0"/>
              <a:t>‹nº›</a:t>
            </a:fld>
            <a:endParaRPr lang="en-US"/>
          </a:p>
        </p:txBody>
      </p:sp>
    </p:spTree>
    <p:extLst>
      <p:ext uri="{BB962C8B-B14F-4D97-AF65-F5344CB8AC3E}">
        <p14:creationId xmlns:p14="http://schemas.microsoft.com/office/powerpoint/2010/main" val="4266778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7316ACEF-BB67-E144-911C-98E4DFEFEC59}" type="datetimeFigureOut">
              <a:rPr lang="en-US" smtClean="0"/>
              <a:t>6/20/2017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84270-A4B4-CB4F-89F2-E653A8F26F36}" type="slidenum">
              <a:rPr lang="en-US" smtClean="0"/>
              <a:t>‹nº›</a:t>
            </a:fld>
            <a:endParaRPr lang="en-US"/>
          </a:p>
        </p:txBody>
      </p:sp>
    </p:spTree>
    <p:extLst>
      <p:ext uri="{BB962C8B-B14F-4D97-AF65-F5344CB8AC3E}">
        <p14:creationId xmlns:p14="http://schemas.microsoft.com/office/powerpoint/2010/main" val="486218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044" indent="0">
              <a:buNone/>
              <a:defRPr sz="1800">
                <a:solidFill>
                  <a:schemeClr val="tx1">
                    <a:tint val="75000"/>
                  </a:schemeClr>
                </a:solidFill>
              </a:defRPr>
            </a:lvl2pPr>
            <a:lvl3pPr marL="914088" indent="0">
              <a:buNone/>
              <a:defRPr sz="1600">
                <a:solidFill>
                  <a:schemeClr val="tx1">
                    <a:tint val="75000"/>
                  </a:schemeClr>
                </a:solidFill>
              </a:defRPr>
            </a:lvl3pPr>
            <a:lvl4pPr marL="1371132" indent="0">
              <a:buNone/>
              <a:defRPr sz="1400">
                <a:solidFill>
                  <a:schemeClr val="tx1">
                    <a:tint val="75000"/>
                  </a:schemeClr>
                </a:solidFill>
              </a:defRPr>
            </a:lvl4pPr>
            <a:lvl5pPr marL="1828176" indent="0">
              <a:buNone/>
              <a:defRPr sz="1400">
                <a:solidFill>
                  <a:schemeClr val="tx1">
                    <a:tint val="75000"/>
                  </a:schemeClr>
                </a:solidFill>
              </a:defRPr>
            </a:lvl5pPr>
            <a:lvl6pPr marL="2285220" indent="0">
              <a:buNone/>
              <a:defRPr sz="1400">
                <a:solidFill>
                  <a:schemeClr val="tx1">
                    <a:tint val="75000"/>
                  </a:schemeClr>
                </a:solidFill>
              </a:defRPr>
            </a:lvl6pPr>
            <a:lvl7pPr marL="2742264" indent="0">
              <a:buNone/>
              <a:defRPr sz="1400">
                <a:solidFill>
                  <a:schemeClr val="tx1">
                    <a:tint val="75000"/>
                  </a:schemeClr>
                </a:solidFill>
              </a:defRPr>
            </a:lvl7pPr>
            <a:lvl8pPr marL="3199308" indent="0">
              <a:buNone/>
              <a:defRPr sz="1400">
                <a:solidFill>
                  <a:schemeClr val="tx1">
                    <a:tint val="75000"/>
                  </a:schemeClr>
                </a:solidFill>
              </a:defRPr>
            </a:lvl8pPr>
            <a:lvl9pPr marL="3656352"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fld id="{7316ACEF-BB67-E144-911C-98E4DFEFEC59}" type="datetimeFigureOut">
              <a:rPr lang="en-US" smtClean="0"/>
              <a:t>6/20/2017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84270-A4B4-CB4F-89F2-E653A8F26F36}" type="slidenum">
              <a:rPr lang="en-US" smtClean="0"/>
              <a:t>‹nº›</a:t>
            </a:fld>
            <a:endParaRPr lang="en-US"/>
          </a:p>
        </p:txBody>
      </p:sp>
    </p:spTree>
    <p:extLst>
      <p:ext uri="{BB962C8B-B14F-4D97-AF65-F5344CB8AC3E}">
        <p14:creationId xmlns:p14="http://schemas.microsoft.com/office/powerpoint/2010/main" val="76344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p>
            <a:fld id="{7316ACEF-BB67-E144-911C-98E4DFEFEC59}" type="datetimeFigureOut">
              <a:rPr lang="en-US" smtClean="0"/>
              <a:t>6/20/2017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84270-A4B4-CB4F-89F2-E653A8F26F36}" type="slidenum">
              <a:rPr lang="en-US" smtClean="0"/>
              <a:t>‹nº›</a:t>
            </a:fld>
            <a:endParaRPr lang="en-US"/>
          </a:p>
        </p:txBody>
      </p:sp>
    </p:spTree>
    <p:extLst>
      <p:ext uri="{BB962C8B-B14F-4D97-AF65-F5344CB8AC3E}">
        <p14:creationId xmlns:p14="http://schemas.microsoft.com/office/powerpoint/2010/main" val="2645591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044" indent="0">
              <a:buNone/>
              <a:defRPr sz="2000" b="1"/>
            </a:lvl2pPr>
            <a:lvl3pPr marL="914088" indent="0">
              <a:buNone/>
              <a:defRPr sz="1800" b="1"/>
            </a:lvl3pPr>
            <a:lvl4pPr marL="1371132" indent="0">
              <a:buNone/>
              <a:defRPr sz="1600" b="1"/>
            </a:lvl4pPr>
            <a:lvl5pPr marL="1828176" indent="0">
              <a:buNone/>
              <a:defRPr sz="1600" b="1"/>
            </a:lvl5pPr>
            <a:lvl6pPr marL="2285220" indent="0">
              <a:buNone/>
              <a:defRPr sz="1600" b="1"/>
            </a:lvl6pPr>
            <a:lvl7pPr marL="2742264" indent="0">
              <a:buNone/>
              <a:defRPr sz="1600" b="1"/>
            </a:lvl7pPr>
            <a:lvl8pPr marL="3199308" indent="0">
              <a:buNone/>
              <a:defRPr sz="1600" b="1"/>
            </a:lvl8pPr>
            <a:lvl9pPr marL="3656352"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7044" indent="0">
              <a:buNone/>
              <a:defRPr sz="2000" b="1"/>
            </a:lvl2pPr>
            <a:lvl3pPr marL="914088" indent="0">
              <a:buNone/>
              <a:defRPr sz="1800" b="1"/>
            </a:lvl3pPr>
            <a:lvl4pPr marL="1371132" indent="0">
              <a:buNone/>
              <a:defRPr sz="1600" b="1"/>
            </a:lvl4pPr>
            <a:lvl5pPr marL="1828176" indent="0">
              <a:buNone/>
              <a:defRPr sz="1600" b="1"/>
            </a:lvl5pPr>
            <a:lvl6pPr marL="2285220" indent="0">
              <a:buNone/>
              <a:defRPr sz="1600" b="1"/>
            </a:lvl6pPr>
            <a:lvl7pPr marL="2742264" indent="0">
              <a:buNone/>
              <a:defRPr sz="1600" b="1"/>
            </a:lvl7pPr>
            <a:lvl8pPr marL="3199308" indent="0">
              <a:buNone/>
              <a:defRPr sz="1600" b="1"/>
            </a:lvl8pPr>
            <a:lvl9pPr marL="3656352"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6"/>
          <p:cNvSpPr>
            <a:spLocks noGrp="1"/>
          </p:cNvSpPr>
          <p:nvPr>
            <p:ph type="dt" sz="half" idx="10"/>
          </p:nvPr>
        </p:nvSpPr>
        <p:spPr/>
        <p:txBody>
          <a:bodyPr/>
          <a:lstStyle/>
          <a:p>
            <a:fld id="{7316ACEF-BB67-E144-911C-98E4DFEFEC59}" type="datetimeFigureOut">
              <a:rPr lang="en-US" smtClean="0"/>
              <a:t>6/20/2017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D84270-A4B4-CB4F-89F2-E653A8F26F36}" type="slidenum">
              <a:rPr lang="en-US" smtClean="0"/>
              <a:t>‹nº›</a:t>
            </a:fld>
            <a:endParaRPr lang="en-US"/>
          </a:p>
        </p:txBody>
      </p:sp>
    </p:spTree>
    <p:extLst>
      <p:ext uri="{BB962C8B-B14F-4D97-AF65-F5344CB8AC3E}">
        <p14:creationId xmlns:p14="http://schemas.microsoft.com/office/powerpoint/2010/main" val="3850173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p:txBody>
          <a:bodyPr/>
          <a:lstStyle/>
          <a:p>
            <a:fld id="{7316ACEF-BB67-E144-911C-98E4DFEFEC59}" type="datetimeFigureOut">
              <a:rPr lang="en-US" smtClean="0"/>
              <a:t>6/20/2017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D84270-A4B4-CB4F-89F2-E653A8F26F36}" type="slidenum">
              <a:rPr lang="en-US" smtClean="0"/>
              <a:t>‹nº›</a:t>
            </a:fld>
            <a:endParaRPr lang="en-US"/>
          </a:p>
        </p:txBody>
      </p:sp>
    </p:spTree>
    <p:extLst>
      <p:ext uri="{BB962C8B-B14F-4D97-AF65-F5344CB8AC3E}">
        <p14:creationId xmlns:p14="http://schemas.microsoft.com/office/powerpoint/2010/main" val="3169213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16ACEF-BB67-E144-911C-98E4DFEFEC59}" type="datetimeFigureOut">
              <a:rPr lang="en-US" smtClean="0"/>
              <a:t>6/20/2017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D84270-A4B4-CB4F-89F2-E653A8F26F36}" type="slidenum">
              <a:rPr lang="en-US" smtClean="0"/>
              <a:t>‹nº›</a:t>
            </a:fld>
            <a:endParaRPr lang="en-US"/>
          </a:p>
        </p:txBody>
      </p:sp>
    </p:spTree>
    <p:extLst>
      <p:ext uri="{BB962C8B-B14F-4D97-AF65-F5344CB8AC3E}">
        <p14:creationId xmlns:p14="http://schemas.microsoft.com/office/powerpoint/2010/main" val="983654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1"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400"/>
            </a:lvl1pPr>
            <a:lvl2pPr marL="457044" indent="0">
              <a:buNone/>
              <a:defRPr sz="1200"/>
            </a:lvl2pPr>
            <a:lvl3pPr marL="914088" indent="0">
              <a:buNone/>
              <a:defRPr sz="1000"/>
            </a:lvl3pPr>
            <a:lvl4pPr marL="1371132" indent="0">
              <a:buNone/>
              <a:defRPr sz="900"/>
            </a:lvl4pPr>
            <a:lvl5pPr marL="1828176" indent="0">
              <a:buNone/>
              <a:defRPr sz="900"/>
            </a:lvl5pPr>
            <a:lvl6pPr marL="2285220" indent="0">
              <a:buNone/>
              <a:defRPr sz="900"/>
            </a:lvl6pPr>
            <a:lvl7pPr marL="2742264" indent="0">
              <a:buNone/>
              <a:defRPr sz="900"/>
            </a:lvl7pPr>
            <a:lvl8pPr marL="3199308" indent="0">
              <a:buNone/>
              <a:defRPr sz="900"/>
            </a:lvl8pPr>
            <a:lvl9pPr marL="3656352"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7316ACEF-BB67-E144-911C-98E4DFEFEC59}" type="datetimeFigureOut">
              <a:rPr lang="en-US" smtClean="0"/>
              <a:t>6/20/2017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84270-A4B4-CB4F-89F2-E653A8F26F36}" type="slidenum">
              <a:rPr lang="en-US" smtClean="0"/>
              <a:t>‹nº›</a:t>
            </a:fld>
            <a:endParaRPr lang="en-US"/>
          </a:p>
        </p:txBody>
      </p:sp>
    </p:spTree>
    <p:extLst>
      <p:ext uri="{BB962C8B-B14F-4D97-AF65-F5344CB8AC3E}">
        <p14:creationId xmlns:p14="http://schemas.microsoft.com/office/powerpoint/2010/main" val="340792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044" indent="0">
              <a:buNone/>
              <a:defRPr sz="2800"/>
            </a:lvl2pPr>
            <a:lvl3pPr marL="914088" indent="0">
              <a:buNone/>
              <a:defRPr sz="2400"/>
            </a:lvl3pPr>
            <a:lvl4pPr marL="1371132" indent="0">
              <a:buNone/>
              <a:defRPr sz="2000"/>
            </a:lvl4pPr>
            <a:lvl5pPr marL="1828176" indent="0">
              <a:buNone/>
              <a:defRPr sz="2000"/>
            </a:lvl5pPr>
            <a:lvl6pPr marL="2285220" indent="0">
              <a:buNone/>
              <a:defRPr sz="2000"/>
            </a:lvl6pPr>
            <a:lvl7pPr marL="2742264" indent="0">
              <a:buNone/>
              <a:defRPr sz="2000"/>
            </a:lvl7pPr>
            <a:lvl8pPr marL="3199308" indent="0">
              <a:buNone/>
              <a:defRPr sz="2000"/>
            </a:lvl8pPr>
            <a:lvl9pPr marL="3656352"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044" indent="0">
              <a:buNone/>
              <a:defRPr sz="1200"/>
            </a:lvl2pPr>
            <a:lvl3pPr marL="914088" indent="0">
              <a:buNone/>
              <a:defRPr sz="1000"/>
            </a:lvl3pPr>
            <a:lvl4pPr marL="1371132" indent="0">
              <a:buNone/>
              <a:defRPr sz="900"/>
            </a:lvl4pPr>
            <a:lvl5pPr marL="1828176" indent="0">
              <a:buNone/>
              <a:defRPr sz="900"/>
            </a:lvl5pPr>
            <a:lvl6pPr marL="2285220" indent="0">
              <a:buNone/>
              <a:defRPr sz="900"/>
            </a:lvl6pPr>
            <a:lvl7pPr marL="2742264" indent="0">
              <a:buNone/>
              <a:defRPr sz="900"/>
            </a:lvl7pPr>
            <a:lvl8pPr marL="3199308" indent="0">
              <a:buNone/>
              <a:defRPr sz="900"/>
            </a:lvl8pPr>
            <a:lvl9pPr marL="3656352"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7316ACEF-BB67-E144-911C-98E4DFEFEC59}" type="datetimeFigureOut">
              <a:rPr lang="en-US" smtClean="0"/>
              <a:t>6/20/2017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84270-A4B4-CB4F-89F2-E653A8F26F36}" type="slidenum">
              <a:rPr lang="en-US" smtClean="0"/>
              <a:t>‹nº›</a:t>
            </a:fld>
            <a:endParaRPr lang="en-US"/>
          </a:p>
        </p:txBody>
      </p:sp>
    </p:spTree>
    <p:extLst>
      <p:ext uri="{BB962C8B-B14F-4D97-AF65-F5344CB8AC3E}">
        <p14:creationId xmlns:p14="http://schemas.microsoft.com/office/powerpoint/2010/main" val="275605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10" tIns="45703" rIns="91410" bIns="45703" rtlCol="0" anchor="ctr">
            <a:normAutofit/>
          </a:bodyPr>
          <a:lstStyle/>
          <a:p>
            <a:r>
              <a:rPr lang="x-none"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10" tIns="45703" rIns="91410" bIns="45703"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10" tIns="45703" rIns="91410" bIns="45703" rtlCol="0" anchor="ctr"/>
          <a:lstStyle>
            <a:lvl1pPr algn="l">
              <a:defRPr sz="1200">
                <a:solidFill>
                  <a:schemeClr val="tx1">
                    <a:tint val="75000"/>
                  </a:schemeClr>
                </a:solidFill>
              </a:defRPr>
            </a:lvl1pPr>
          </a:lstStyle>
          <a:p>
            <a:fld id="{7316ACEF-BB67-E144-911C-98E4DFEFEC59}" type="datetimeFigureOut">
              <a:rPr lang="en-US" smtClean="0"/>
              <a:t>6/20/2017</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10" tIns="45703" rIns="91410" bIns="45703"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10" tIns="45703" rIns="91410" bIns="45703" rtlCol="0" anchor="ctr"/>
          <a:lstStyle>
            <a:lvl1pPr algn="r">
              <a:defRPr sz="1200">
                <a:solidFill>
                  <a:schemeClr val="tx1">
                    <a:tint val="75000"/>
                  </a:schemeClr>
                </a:solidFill>
              </a:defRPr>
            </a:lvl1pPr>
          </a:lstStyle>
          <a:p>
            <a:fld id="{A4D84270-A4B4-CB4F-89F2-E653A8F26F36}" type="slidenum">
              <a:rPr lang="en-US" smtClean="0"/>
              <a:t>‹nº›</a:t>
            </a:fld>
            <a:endParaRPr lang="en-US"/>
          </a:p>
        </p:txBody>
      </p:sp>
    </p:spTree>
    <p:extLst>
      <p:ext uri="{BB962C8B-B14F-4D97-AF65-F5344CB8AC3E}">
        <p14:creationId xmlns:p14="http://schemas.microsoft.com/office/powerpoint/2010/main" val="35506506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044" rtl="0" eaLnBrk="1" latinLnBrk="0" hangingPunct="1">
        <a:spcBef>
          <a:spcPct val="0"/>
        </a:spcBef>
        <a:buNone/>
        <a:defRPr sz="4400" kern="1200">
          <a:solidFill>
            <a:schemeClr val="tx1"/>
          </a:solidFill>
          <a:latin typeface="+mj-lt"/>
          <a:ea typeface="+mj-ea"/>
          <a:cs typeface="+mj-cs"/>
        </a:defRPr>
      </a:lvl1pPr>
    </p:titleStyle>
    <p:bodyStyle>
      <a:lvl1pPr marL="342783" indent="-342783" algn="l" defTabSz="457044" rtl="0" eaLnBrk="1" latinLnBrk="0" hangingPunct="1">
        <a:spcBef>
          <a:spcPct val="20000"/>
        </a:spcBef>
        <a:buFont typeface="Arial"/>
        <a:buChar char="•"/>
        <a:defRPr sz="3200" kern="1200">
          <a:solidFill>
            <a:schemeClr val="tx1"/>
          </a:solidFill>
          <a:latin typeface="+mn-lt"/>
          <a:ea typeface="+mn-ea"/>
          <a:cs typeface="+mn-cs"/>
        </a:defRPr>
      </a:lvl1pPr>
      <a:lvl2pPr marL="742697" indent="-285652" algn="l" defTabSz="457044" rtl="0" eaLnBrk="1" latinLnBrk="0" hangingPunct="1">
        <a:spcBef>
          <a:spcPct val="20000"/>
        </a:spcBef>
        <a:buFont typeface="Arial"/>
        <a:buChar char="–"/>
        <a:defRPr sz="2800" kern="1200">
          <a:solidFill>
            <a:schemeClr val="tx1"/>
          </a:solidFill>
          <a:latin typeface="+mn-lt"/>
          <a:ea typeface="+mn-ea"/>
          <a:cs typeface="+mn-cs"/>
        </a:defRPr>
      </a:lvl2pPr>
      <a:lvl3pPr marL="1142610" indent="-228522" algn="l" defTabSz="457044" rtl="0" eaLnBrk="1" latinLnBrk="0" hangingPunct="1">
        <a:spcBef>
          <a:spcPct val="20000"/>
        </a:spcBef>
        <a:buFont typeface="Arial"/>
        <a:buChar char="•"/>
        <a:defRPr sz="2400" kern="1200">
          <a:solidFill>
            <a:schemeClr val="tx1"/>
          </a:solidFill>
          <a:latin typeface="+mn-lt"/>
          <a:ea typeface="+mn-ea"/>
          <a:cs typeface="+mn-cs"/>
        </a:defRPr>
      </a:lvl3pPr>
      <a:lvl4pPr marL="1599654" indent="-228522" algn="l" defTabSz="457044" rtl="0" eaLnBrk="1" latinLnBrk="0" hangingPunct="1">
        <a:spcBef>
          <a:spcPct val="20000"/>
        </a:spcBef>
        <a:buFont typeface="Arial"/>
        <a:buChar char="–"/>
        <a:defRPr sz="2000" kern="1200">
          <a:solidFill>
            <a:schemeClr val="tx1"/>
          </a:solidFill>
          <a:latin typeface="+mn-lt"/>
          <a:ea typeface="+mn-ea"/>
          <a:cs typeface="+mn-cs"/>
        </a:defRPr>
      </a:lvl4pPr>
      <a:lvl5pPr marL="2056698" indent="-228522" algn="l" defTabSz="457044" rtl="0" eaLnBrk="1" latinLnBrk="0" hangingPunct="1">
        <a:spcBef>
          <a:spcPct val="20000"/>
        </a:spcBef>
        <a:buFont typeface="Arial"/>
        <a:buChar char="»"/>
        <a:defRPr sz="2000" kern="1200">
          <a:solidFill>
            <a:schemeClr val="tx1"/>
          </a:solidFill>
          <a:latin typeface="+mn-lt"/>
          <a:ea typeface="+mn-ea"/>
          <a:cs typeface="+mn-cs"/>
        </a:defRPr>
      </a:lvl5pPr>
      <a:lvl6pPr marL="2513742" indent="-228522" algn="l" defTabSz="457044" rtl="0" eaLnBrk="1" latinLnBrk="0" hangingPunct="1">
        <a:spcBef>
          <a:spcPct val="20000"/>
        </a:spcBef>
        <a:buFont typeface="Arial"/>
        <a:buChar char="•"/>
        <a:defRPr sz="2000" kern="1200">
          <a:solidFill>
            <a:schemeClr val="tx1"/>
          </a:solidFill>
          <a:latin typeface="+mn-lt"/>
          <a:ea typeface="+mn-ea"/>
          <a:cs typeface="+mn-cs"/>
        </a:defRPr>
      </a:lvl6pPr>
      <a:lvl7pPr marL="2970786" indent="-228522" algn="l" defTabSz="457044" rtl="0" eaLnBrk="1" latinLnBrk="0" hangingPunct="1">
        <a:spcBef>
          <a:spcPct val="20000"/>
        </a:spcBef>
        <a:buFont typeface="Arial"/>
        <a:buChar char="•"/>
        <a:defRPr sz="2000" kern="1200">
          <a:solidFill>
            <a:schemeClr val="tx1"/>
          </a:solidFill>
          <a:latin typeface="+mn-lt"/>
          <a:ea typeface="+mn-ea"/>
          <a:cs typeface="+mn-cs"/>
        </a:defRPr>
      </a:lvl7pPr>
      <a:lvl8pPr marL="3427830" indent="-228522" algn="l" defTabSz="457044" rtl="0" eaLnBrk="1" latinLnBrk="0" hangingPunct="1">
        <a:spcBef>
          <a:spcPct val="20000"/>
        </a:spcBef>
        <a:buFont typeface="Arial"/>
        <a:buChar char="•"/>
        <a:defRPr sz="2000" kern="1200">
          <a:solidFill>
            <a:schemeClr val="tx1"/>
          </a:solidFill>
          <a:latin typeface="+mn-lt"/>
          <a:ea typeface="+mn-ea"/>
          <a:cs typeface="+mn-cs"/>
        </a:defRPr>
      </a:lvl8pPr>
      <a:lvl9pPr marL="3884874" indent="-228522" algn="l" defTabSz="45704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44" rtl="0" eaLnBrk="1" latinLnBrk="0" hangingPunct="1">
        <a:defRPr sz="1800" kern="1200">
          <a:solidFill>
            <a:schemeClr val="tx1"/>
          </a:solidFill>
          <a:latin typeface="+mn-lt"/>
          <a:ea typeface="+mn-ea"/>
          <a:cs typeface="+mn-cs"/>
        </a:defRPr>
      </a:lvl1pPr>
      <a:lvl2pPr marL="457044" algn="l" defTabSz="457044" rtl="0" eaLnBrk="1" latinLnBrk="0" hangingPunct="1">
        <a:defRPr sz="1800" kern="1200">
          <a:solidFill>
            <a:schemeClr val="tx1"/>
          </a:solidFill>
          <a:latin typeface="+mn-lt"/>
          <a:ea typeface="+mn-ea"/>
          <a:cs typeface="+mn-cs"/>
        </a:defRPr>
      </a:lvl2pPr>
      <a:lvl3pPr marL="914088" algn="l" defTabSz="457044" rtl="0" eaLnBrk="1" latinLnBrk="0" hangingPunct="1">
        <a:defRPr sz="1800" kern="1200">
          <a:solidFill>
            <a:schemeClr val="tx1"/>
          </a:solidFill>
          <a:latin typeface="+mn-lt"/>
          <a:ea typeface="+mn-ea"/>
          <a:cs typeface="+mn-cs"/>
        </a:defRPr>
      </a:lvl3pPr>
      <a:lvl4pPr marL="1371132" algn="l" defTabSz="457044" rtl="0" eaLnBrk="1" latinLnBrk="0" hangingPunct="1">
        <a:defRPr sz="1800" kern="1200">
          <a:solidFill>
            <a:schemeClr val="tx1"/>
          </a:solidFill>
          <a:latin typeface="+mn-lt"/>
          <a:ea typeface="+mn-ea"/>
          <a:cs typeface="+mn-cs"/>
        </a:defRPr>
      </a:lvl4pPr>
      <a:lvl5pPr marL="1828176" algn="l" defTabSz="457044" rtl="0" eaLnBrk="1" latinLnBrk="0" hangingPunct="1">
        <a:defRPr sz="1800" kern="1200">
          <a:solidFill>
            <a:schemeClr val="tx1"/>
          </a:solidFill>
          <a:latin typeface="+mn-lt"/>
          <a:ea typeface="+mn-ea"/>
          <a:cs typeface="+mn-cs"/>
        </a:defRPr>
      </a:lvl5pPr>
      <a:lvl6pPr marL="2285220" algn="l" defTabSz="457044" rtl="0" eaLnBrk="1" latinLnBrk="0" hangingPunct="1">
        <a:defRPr sz="1800" kern="1200">
          <a:solidFill>
            <a:schemeClr val="tx1"/>
          </a:solidFill>
          <a:latin typeface="+mn-lt"/>
          <a:ea typeface="+mn-ea"/>
          <a:cs typeface="+mn-cs"/>
        </a:defRPr>
      </a:lvl6pPr>
      <a:lvl7pPr marL="2742264" algn="l" defTabSz="457044" rtl="0" eaLnBrk="1" latinLnBrk="0" hangingPunct="1">
        <a:defRPr sz="1800" kern="1200">
          <a:solidFill>
            <a:schemeClr val="tx1"/>
          </a:solidFill>
          <a:latin typeface="+mn-lt"/>
          <a:ea typeface="+mn-ea"/>
          <a:cs typeface="+mn-cs"/>
        </a:defRPr>
      </a:lvl7pPr>
      <a:lvl8pPr marL="3199308" algn="l" defTabSz="457044" rtl="0" eaLnBrk="1" latinLnBrk="0" hangingPunct="1">
        <a:defRPr sz="1800" kern="1200">
          <a:solidFill>
            <a:schemeClr val="tx1"/>
          </a:solidFill>
          <a:latin typeface="+mn-lt"/>
          <a:ea typeface="+mn-ea"/>
          <a:cs typeface="+mn-cs"/>
        </a:defRPr>
      </a:lvl8pPr>
      <a:lvl9pPr marL="3656352" algn="l" defTabSz="45704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5000" contrast="-3000"/>
                    </a14:imgEffect>
                  </a14:imgLayer>
                </a14:imgProps>
              </a:ext>
              <a:ext uri="{28A0092B-C50C-407E-A947-70E740481C1C}">
                <a14:useLocalDpi xmlns:a14="http://schemas.microsoft.com/office/drawing/2010/main" val="0"/>
              </a:ext>
            </a:extLst>
          </a:blip>
          <a:srcRect l="12653" t="4438" r="2909" b="3159"/>
          <a:stretch/>
        </p:blipFill>
        <p:spPr>
          <a:xfrm>
            <a:off x="-11350" y="1"/>
            <a:ext cx="9155349" cy="5143500"/>
          </a:xfrm>
          <a:prstGeom prst="rect">
            <a:avLst/>
          </a:prstGeom>
        </p:spPr>
      </p:pic>
      <p:sp>
        <p:nvSpPr>
          <p:cNvPr id="9" name="Retângulo 8"/>
          <p:cNvSpPr/>
          <p:nvPr/>
        </p:nvSpPr>
        <p:spPr>
          <a:xfrm>
            <a:off x="0" y="-1"/>
            <a:ext cx="9144000" cy="5143501"/>
          </a:xfrm>
          <a:prstGeom prst="rect">
            <a:avLst/>
          </a:prstGeom>
          <a:solidFill>
            <a:srgbClr val="221F3F">
              <a:alpha val="5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0" name="Retângulo 9"/>
          <p:cNvSpPr/>
          <p:nvPr/>
        </p:nvSpPr>
        <p:spPr>
          <a:xfrm>
            <a:off x="0" y="0"/>
            <a:ext cx="9144000" cy="5143500"/>
          </a:xfrm>
          <a:prstGeom prst="rect">
            <a:avLst/>
          </a:prstGeom>
          <a:gradFill flip="none" rotWithShape="1">
            <a:gsLst>
              <a:gs pos="39000">
                <a:srgbClr val="4C64AC">
                  <a:alpha val="65000"/>
                </a:srgbClr>
              </a:gs>
              <a:gs pos="100000">
                <a:srgbClr val="4DBBCE">
                  <a:alpha val="89000"/>
                </a:srgbClr>
              </a:gs>
            </a:gsLst>
            <a:lin ang="7200000" scaled="0"/>
            <a:tileRect/>
          </a:gradFill>
          <a:ln>
            <a:noFill/>
          </a:ln>
          <a:effectLst>
            <a:reflection endPos="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2" name="CaixaDeTexto 11"/>
          <p:cNvSpPr txBox="1"/>
          <p:nvPr/>
        </p:nvSpPr>
        <p:spPr>
          <a:xfrm>
            <a:off x="3708549" y="3713608"/>
            <a:ext cx="4076243" cy="615553"/>
          </a:xfrm>
          <a:prstGeom prst="rect">
            <a:avLst/>
          </a:prstGeom>
          <a:noFill/>
        </p:spPr>
        <p:txBody>
          <a:bodyPr wrap="square" rtlCol="0">
            <a:spAutoFit/>
          </a:bodyPr>
          <a:lstStyle/>
          <a:p>
            <a:pPr algn="ctr"/>
            <a:r>
              <a:rPr lang="pt-BR" sz="2000" cap="all" dirty="0" smtClean="0">
                <a:solidFill>
                  <a:srgbClr val="4DBBCE"/>
                </a:solidFill>
                <a:latin typeface="Raleway" panose="020B0503030101060003" pitchFamily="34" charset="0"/>
                <a:ea typeface="Arial Hebrew Scholar" charset="-79"/>
                <a:cs typeface="Arial Hebrew Scholar" charset="-79"/>
              </a:rPr>
              <a:t>Luciano Sager</a:t>
            </a:r>
          </a:p>
          <a:p>
            <a:pPr algn="ctr"/>
            <a:r>
              <a:rPr lang="pt-BR" sz="1400" dirty="0" smtClean="0">
                <a:solidFill>
                  <a:srgbClr val="4DBBCE"/>
                </a:solidFill>
                <a:latin typeface="Lato" panose="020F0502020204030203" pitchFamily="34" charset="0"/>
                <a:ea typeface="Arial Hebrew Scholar" charset="-79"/>
                <a:cs typeface="Arial Hebrew Scholar" charset="-79"/>
              </a:rPr>
              <a:t>Assemae 2017</a:t>
            </a:r>
            <a:endParaRPr lang="pt-BR" sz="1400" dirty="0">
              <a:solidFill>
                <a:srgbClr val="4DBBCE"/>
              </a:solidFill>
              <a:latin typeface="Lato" panose="020F0502020204030203" pitchFamily="34" charset="0"/>
              <a:ea typeface="Arial Hebrew Scholar" charset="-79"/>
              <a:cs typeface="Arial Hebrew Scholar" charset="-79"/>
            </a:endParaRPr>
          </a:p>
        </p:txBody>
      </p:sp>
      <p:sp>
        <p:nvSpPr>
          <p:cNvPr id="6" name="TextBox 7"/>
          <p:cNvSpPr txBox="1"/>
          <p:nvPr/>
        </p:nvSpPr>
        <p:spPr>
          <a:xfrm>
            <a:off x="3301253" y="1718893"/>
            <a:ext cx="4890837" cy="1975926"/>
          </a:xfrm>
          <a:prstGeom prst="rect">
            <a:avLst/>
          </a:prstGeom>
          <a:noFill/>
        </p:spPr>
        <p:txBody>
          <a:bodyPr wrap="square" rtlCol="0">
            <a:spAutoFit/>
          </a:bodyPr>
          <a:lstStyle/>
          <a:p>
            <a:pPr algn="ctr">
              <a:lnSpc>
                <a:spcPct val="90000"/>
              </a:lnSpc>
            </a:pPr>
            <a:r>
              <a:rPr lang="pt-BR" sz="3400" b="1" cap="all" dirty="0">
                <a:solidFill>
                  <a:schemeClr val="bg1">
                    <a:lumMod val="95000"/>
                  </a:schemeClr>
                </a:solidFill>
                <a:latin typeface="Raleway" panose="020B0503030101060003" pitchFamily="34" charset="0"/>
              </a:rPr>
              <a:t>Gestão Ágil </a:t>
            </a:r>
            <a:r>
              <a:rPr lang="pt-BR" sz="3400" cap="all" dirty="0">
                <a:solidFill>
                  <a:schemeClr val="bg1">
                    <a:lumMod val="95000"/>
                  </a:schemeClr>
                </a:solidFill>
                <a:latin typeface="Raleway" panose="020B0503030101060003" pitchFamily="34" charset="0"/>
              </a:rPr>
              <a:t>de </a:t>
            </a:r>
            <a:endParaRPr lang="pt-BR" sz="3400" cap="all" dirty="0" smtClean="0">
              <a:solidFill>
                <a:schemeClr val="bg1">
                  <a:lumMod val="95000"/>
                </a:schemeClr>
              </a:solidFill>
              <a:latin typeface="Raleway" panose="020B0503030101060003" pitchFamily="34" charset="0"/>
            </a:endParaRPr>
          </a:p>
          <a:p>
            <a:pPr algn="ctr">
              <a:lnSpc>
                <a:spcPct val="90000"/>
              </a:lnSpc>
            </a:pPr>
            <a:r>
              <a:rPr lang="pt-BR" sz="3400" cap="all" dirty="0" smtClean="0">
                <a:solidFill>
                  <a:schemeClr val="bg1">
                    <a:lumMod val="95000"/>
                  </a:schemeClr>
                </a:solidFill>
                <a:latin typeface="Raleway" panose="020B0503030101060003" pitchFamily="34" charset="0"/>
              </a:rPr>
              <a:t>Processos </a:t>
            </a:r>
            <a:r>
              <a:rPr lang="pt-BR" sz="3400" cap="all" dirty="0">
                <a:solidFill>
                  <a:schemeClr val="bg1">
                    <a:lumMod val="95000"/>
                  </a:schemeClr>
                </a:solidFill>
                <a:latin typeface="Raleway" panose="020B0503030101060003" pitchFamily="34" charset="0"/>
              </a:rPr>
              <a:t>de </a:t>
            </a:r>
            <a:r>
              <a:rPr lang="pt-BR" sz="3400" b="1" cap="all" dirty="0">
                <a:solidFill>
                  <a:schemeClr val="bg1">
                    <a:lumMod val="95000"/>
                  </a:schemeClr>
                </a:solidFill>
                <a:latin typeface="Raleway" panose="020B0503030101060003" pitchFamily="34" charset="0"/>
              </a:rPr>
              <a:t>Arrecadação</a:t>
            </a:r>
            <a:r>
              <a:rPr lang="pt-BR" sz="3400" cap="all" dirty="0">
                <a:solidFill>
                  <a:schemeClr val="bg1">
                    <a:lumMod val="95000"/>
                  </a:schemeClr>
                </a:solidFill>
                <a:latin typeface="Raleway" panose="020B0503030101060003" pitchFamily="34" charset="0"/>
              </a:rPr>
              <a:t> e </a:t>
            </a:r>
            <a:endParaRPr lang="pt-BR" sz="3400" cap="all" dirty="0" smtClean="0">
              <a:solidFill>
                <a:schemeClr val="bg1">
                  <a:lumMod val="95000"/>
                </a:schemeClr>
              </a:solidFill>
              <a:latin typeface="Raleway" panose="020B0503030101060003" pitchFamily="34" charset="0"/>
            </a:endParaRPr>
          </a:p>
          <a:p>
            <a:pPr algn="ctr">
              <a:lnSpc>
                <a:spcPct val="90000"/>
              </a:lnSpc>
            </a:pPr>
            <a:r>
              <a:rPr lang="pt-BR" sz="3400" b="1" cap="all" dirty="0" smtClean="0">
                <a:solidFill>
                  <a:schemeClr val="bg1">
                    <a:lumMod val="95000"/>
                  </a:schemeClr>
                </a:solidFill>
                <a:latin typeface="Raleway" panose="020B0503030101060003" pitchFamily="34" charset="0"/>
              </a:rPr>
              <a:t>Auditoria </a:t>
            </a:r>
            <a:r>
              <a:rPr lang="pt-BR" sz="3400" cap="all" dirty="0">
                <a:solidFill>
                  <a:schemeClr val="bg1">
                    <a:lumMod val="95000"/>
                  </a:schemeClr>
                </a:solidFill>
                <a:latin typeface="Raleway" panose="020B0503030101060003" pitchFamily="34" charset="0"/>
              </a:rPr>
              <a:t>Bancária</a:t>
            </a:r>
            <a:endParaRPr lang="en-US" sz="3400" b="1" cap="all" dirty="0">
              <a:solidFill>
                <a:schemeClr val="bg1">
                  <a:lumMod val="95000"/>
                </a:schemeClr>
              </a:solidFill>
              <a:latin typeface="Raleway" panose="020B0503030101060003" pitchFamily="34" charset="0"/>
              <a:cs typeface="Arial"/>
            </a:endParaRPr>
          </a:p>
        </p:txBody>
      </p:sp>
      <p:pic>
        <p:nvPicPr>
          <p:cNvPr id="8" name="Imagem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009" y="4040955"/>
            <a:ext cx="745006" cy="689535"/>
          </a:xfrm>
          <a:prstGeom prst="rect">
            <a:avLst/>
          </a:prstGeom>
        </p:spPr>
      </p:pic>
    </p:spTree>
    <p:extLst>
      <p:ext uri="{BB962C8B-B14F-4D97-AF65-F5344CB8AC3E}">
        <p14:creationId xmlns:p14="http://schemas.microsoft.com/office/powerpoint/2010/main" val="21696892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075320" y="1106413"/>
            <a:ext cx="3014129" cy="3014129"/>
          </a:xfrm>
          <a:prstGeom prst="ellipse">
            <a:avLst/>
          </a:prstGeom>
          <a:gradFill>
            <a:gsLst>
              <a:gs pos="26000">
                <a:srgbClr val="4C64AC"/>
              </a:gs>
              <a:gs pos="100000">
                <a:srgbClr val="4DBBCE"/>
              </a:gs>
            </a:gsLst>
            <a:path path="circle">
              <a:fillToRect l="100000" t="100000"/>
            </a:path>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9" name="Oval 8"/>
          <p:cNvSpPr/>
          <p:nvPr/>
        </p:nvSpPr>
        <p:spPr>
          <a:xfrm>
            <a:off x="3257121" y="1274157"/>
            <a:ext cx="2663142" cy="2663142"/>
          </a:xfrm>
          <a:prstGeom prst="ellipse">
            <a:avLst/>
          </a:prstGeom>
          <a:noFill/>
          <a:ln w="9525">
            <a:solidFill>
              <a:srgbClr val="4DBBCE"/>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 name="CaixaDeTexto 1"/>
          <p:cNvSpPr txBox="1"/>
          <p:nvPr/>
        </p:nvSpPr>
        <p:spPr>
          <a:xfrm>
            <a:off x="871586" y="925700"/>
            <a:ext cx="1737500" cy="800219"/>
          </a:xfrm>
          <a:prstGeom prst="rect">
            <a:avLst/>
          </a:prstGeom>
          <a:noFill/>
        </p:spPr>
        <p:txBody>
          <a:bodyPr wrap="square" rtlCol="0">
            <a:spAutoFit/>
          </a:bodyPr>
          <a:lstStyle/>
          <a:p>
            <a:pPr marL="0" lvl="1" algn="r"/>
            <a:r>
              <a:rPr lang="pt-BR" altLang="pt-BR" sz="1400" dirty="0">
                <a:solidFill>
                  <a:schemeClr val="tx1">
                    <a:lumMod val="75000"/>
                    <a:lumOff val="25000"/>
                  </a:schemeClr>
                </a:solidFill>
                <a:latin typeface="Lato" charset="0"/>
                <a:ea typeface="Lato" charset="0"/>
                <a:cs typeface="Lato" charset="0"/>
              </a:rPr>
              <a:t>Perda de </a:t>
            </a:r>
            <a:r>
              <a:rPr lang="pt-BR" altLang="pt-BR" sz="1400" b="1" dirty="0">
                <a:solidFill>
                  <a:srgbClr val="4E5BBA"/>
                </a:solidFill>
                <a:latin typeface="Lato" charset="0"/>
                <a:ea typeface="Lato" charset="0"/>
                <a:cs typeface="Lato" charset="0"/>
              </a:rPr>
              <a:t>tempo</a:t>
            </a:r>
            <a:r>
              <a:rPr lang="pt-BR" altLang="pt-BR" sz="1400" dirty="0">
                <a:solidFill>
                  <a:schemeClr val="tx1">
                    <a:lumMod val="75000"/>
                    <a:lumOff val="25000"/>
                  </a:schemeClr>
                </a:solidFill>
                <a:latin typeface="Lato" charset="0"/>
                <a:ea typeface="Lato" charset="0"/>
                <a:cs typeface="Lato" charset="0"/>
              </a:rPr>
              <a:t> em tarefas repetitivas</a:t>
            </a:r>
          </a:p>
          <a:p>
            <a:pPr algn="r"/>
            <a:endParaRPr lang="pt-BR" dirty="0">
              <a:solidFill>
                <a:schemeClr val="tx1">
                  <a:lumMod val="75000"/>
                  <a:lumOff val="25000"/>
                </a:schemeClr>
              </a:solidFill>
              <a:latin typeface="Lato" charset="0"/>
              <a:ea typeface="Lato" charset="0"/>
              <a:cs typeface="Lato" charset="0"/>
            </a:endParaRPr>
          </a:p>
        </p:txBody>
      </p:sp>
      <p:sp>
        <p:nvSpPr>
          <p:cNvPr id="3" name="CaixaDeTexto 2"/>
          <p:cNvSpPr txBox="1"/>
          <p:nvPr/>
        </p:nvSpPr>
        <p:spPr>
          <a:xfrm>
            <a:off x="6473591" y="886955"/>
            <a:ext cx="1774422" cy="800219"/>
          </a:xfrm>
          <a:prstGeom prst="rect">
            <a:avLst/>
          </a:prstGeom>
          <a:noFill/>
        </p:spPr>
        <p:txBody>
          <a:bodyPr wrap="square" rtlCol="0">
            <a:spAutoFit/>
          </a:bodyPr>
          <a:lstStyle/>
          <a:p>
            <a:pPr marL="0" lvl="1"/>
            <a:r>
              <a:rPr lang="pt-BR" altLang="pt-BR" sz="1400" dirty="0">
                <a:solidFill>
                  <a:schemeClr val="tx1">
                    <a:lumMod val="75000"/>
                    <a:lumOff val="25000"/>
                  </a:schemeClr>
                </a:solidFill>
                <a:latin typeface="Lato" charset="0"/>
                <a:ea typeface="Lato" charset="0"/>
                <a:cs typeface="Lato" charset="0"/>
              </a:rPr>
              <a:t>Alto índice de </a:t>
            </a:r>
            <a:r>
              <a:rPr lang="pt-BR" altLang="pt-BR" sz="1400" b="1" dirty="0">
                <a:solidFill>
                  <a:srgbClr val="4E5BBA"/>
                </a:solidFill>
                <a:latin typeface="Lato" charset="0"/>
                <a:ea typeface="Lato" charset="0"/>
                <a:cs typeface="Lato" charset="0"/>
              </a:rPr>
              <a:t>erros</a:t>
            </a:r>
            <a:r>
              <a:rPr lang="pt-BR" altLang="pt-BR" sz="1400" dirty="0">
                <a:solidFill>
                  <a:schemeClr val="tx1">
                    <a:lumMod val="75000"/>
                    <a:lumOff val="25000"/>
                  </a:schemeClr>
                </a:solidFill>
                <a:latin typeface="Lato" charset="0"/>
                <a:ea typeface="Lato" charset="0"/>
                <a:cs typeface="Lato" charset="0"/>
              </a:rPr>
              <a:t> nas auditorias</a:t>
            </a:r>
          </a:p>
          <a:p>
            <a:endParaRPr lang="pt-BR" dirty="0">
              <a:solidFill>
                <a:schemeClr val="tx1">
                  <a:lumMod val="75000"/>
                  <a:lumOff val="25000"/>
                </a:schemeClr>
              </a:solidFill>
              <a:latin typeface="Lato" charset="0"/>
              <a:ea typeface="Lato" charset="0"/>
              <a:cs typeface="Lato" charset="0"/>
            </a:endParaRPr>
          </a:p>
        </p:txBody>
      </p:sp>
      <p:sp>
        <p:nvSpPr>
          <p:cNvPr id="10" name="CaixaDeTexto 9"/>
          <p:cNvSpPr txBox="1"/>
          <p:nvPr/>
        </p:nvSpPr>
        <p:spPr>
          <a:xfrm>
            <a:off x="6436938" y="1903985"/>
            <a:ext cx="2075468" cy="1231106"/>
          </a:xfrm>
          <a:prstGeom prst="rect">
            <a:avLst/>
          </a:prstGeom>
          <a:noFill/>
        </p:spPr>
        <p:txBody>
          <a:bodyPr wrap="square" rtlCol="0">
            <a:spAutoFit/>
          </a:bodyPr>
          <a:lstStyle/>
          <a:p>
            <a:pPr marL="0" lvl="1"/>
            <a:r>
              <a:rPr lang="pt-BR" altLang="pt-BR" sz="1400" b="1" dirty="0">
                <a:solidFill>
                  <a:srgbClr val="4E5BBA"/>
                </a:solidFill>
                <a:latin typeface="Lato" charset="0"/>
                <a:ea typeface="Lato" charset="0"/>
                <a:cs typeface="Lato" charset="0"/>
              </a:rPr>
              <a:t>Atrasos</a:t>
            </a:r>
            <a:r>
              <a:rPr lang="pt-BR" altLang="pt-BR" sz="1400" dirty="0">
                <a:solidFill>
                  <a:schemeClr val="tx1">
                    <a:lumMod val="75000"/>
                    <a:lumOff val="25000"/>
                  </a:schemeClr>
                </a:solidFill>
                <a:latin typeface="Lato" charset="0"/>
                <a:ea typeface="Lato" charset="0"/>
                <a:cs typeface="Lato" charset="0"/>
              </a:rPr>
              <a:t> no fluxo de informações e consequentemente nas tomadas de decisão</a:t>
            </a:r>
          </a:p>
          <a:p>
            <a:endParaRPr lang="pt-BR" dirty="0">
              <a:solidFill>
                <a:schemeClr val="tx1">
                  <a:lumMod val="75000"/>
                  <a:lumOff val="25000"/>
                </a:schemeClr>
              </a:solidFill>
              <a:latin typeface="Lato" charset="0"/>
              <a:ea typeface="Lato" charset="0"/>
              <a:cs typeface="Lato" charset="0"/>
            </a:endParaRPr>
          </a:p>
        </p:txBody>
      </p:sp>
      <p:sp>
        <p:nvSpPr>
          <p:cNvPr id="11" name="CaixaDeTexto 10"/>
          <p:cNvSpPr txBox="1"/>
          <p:nvPr/>
        </p:nvSpPr>
        <p:spPr>
          <a:xfrm>
            <a:off x="871586" y="1857173"/>
            <a:ext cx="1737500" cy="1231106"/>
          </a:xfrm>
          <a:prstGeom prst="rect">
            <a:avLst/>
          </a:prstGeom>
          <a:noFill/>
        </p:spPr>
        <p:txBody>
          <a:bodyPr wrap="square" rtlCol="0">
            <a:spAutoFit/>
          </a:bodyPr>
          <a:lstStyle/>
          <a:p>
            <a:pPr marL="0" lvl="1" algn="r"/>
            <a:r>
              <a:rPr lang="pt-BR" altLang="pt-BR" sz="1400" dirty="0" smtClean="0">
                <a:solidFill>
                  <a:schemeClr val="tx1">
                    <a:lumMod val="75000"/>
                    <a:lumOff val="25000"/>
                  </a:schemeClr>
                </a:solidFill>
                <a:latin typeface="Lato" charset="0"/>
                <a:ea typeface="Lato" charset="0"/>
                <a:cs typeface="Lato" charset="0"/>
              </a:rPr>
              <a:t>Dificuldade de </a:t>
            </a:r>
            <a:r>
              <a:rPr lang="pt-BR" altLang="pt-BR" sz="1400" b="1" dirty="0" smtClean="0">
                <a:solidFill>
                  <a:srgbClr val="4E5BBA"/>
                </a:solidFill>
                <a:latin typeface="Lato" charset="0"/>
                <a:ea typeface="Lato" charset="0"/>
                <a:cs typeface="Lato" charset="0"/>
              </a:rPr>
              <a:t>conciliação</a:t>
            </a:r>
            <a:r>
              <a:rPr lang="pt-BR" altLang="pt-BR" sz="1400" dirty="0" smtClean="0">
                <a:solidFill>
                  <a:schemeClr val="tx1">
                    <a:lumMod val="75000"/>
                    <a:lumOff val="25000"/>
                  </a:schemeClr>
                </a:solidFill>
                <a:latin typeface="Lato" charset="0"/>
                <a:ea typeface="Lato" charset="0"/>
                <a:cs typeface="Lato" charset="0"/>
              </a:rPr>
              <a:t> de </a:t>
            </a:r>
            <a:r>
              <a:rPr lang="pt-BR" altLang="pt-BR" sz="1400" dirty="0">
                <a:solidFill>
                  <a:schemeClr val="tx1">
                    <a:lumMod val="75000"/>
                    <a:lumOff val="25000"/>
                  </a:schemeClr>
                </a:solidFill>
                <a:latin typeface="Lato" charset="0"/>
                <a:ea typeface="Lato" charset="0"/>
                <a:cs typeface="Lato" charset="0"/>
              </a:rPr>
              <a:t>todos os valores envolvidos</a:t>
            </a:r>
          </a:p>
          <a:p>
            <a:pPr algn="r"/>
            <a:endParaRPr lang="pt-BR" dirty="0">
              <a:solidFill>
                <a:schemeClr val="tx1">
                  <a:lumMod val="75000"/>
                  <a:lumOff val="25000"/>
                </a:schemeClr>
              </a:solidFill>
              <a:latin typeface="Lato" charset="0"/>
              <a:ea typeface="Lato" charset="0"/>
              <a:cs typeface="Lato" charset="0"/>
            </a:endParaRPr>
          </a:p>
        </p:txBody>
      </p:sp>
      <p:sp>
        <p:nvSpPr>
          <p:cNvPr id="12" name="CaixaDeTexto 11"/>
          <p:cNvSpPr txBox="1"/>
          <p:nvPr/>
        </p:nvSpPr>
        <p:spPr>
          <a:xfrm>
            <a:off x="6436938" y="3288899"/>
            <a:ext cx="2075468" cy="1231106"/>
          </a:xfrm>
          <a:prstGeom prst="rect">
            <a:avLst/>
          </a:prstGeom>
          <a:noFill/>
        </p:spPr>
        <p:txBody>
          <a:bodyPr wrap="square" rtlCol="0">
            <a:spAutoFit/>
          </a:bodyPr>
          <a:lstStyle/>
          <a:p>
            <a:pPr marL="0" lvl="1"/>
            <a:r>
              <a:rPr lang="pt-BR" altLang="pt-BR" sz="1400" b="1" dirty="0">
                <a:solidFill>
                  <a:srgbClr val="4E5BBA"/>
                </a:solidFill>
                <a:latin typeface="Lato" charset="0"/>
                <a:ea typeface="Lato" charset="0"/>
                <a:cs typeface="Lato" charset="0"/>
              </a:rPr>
              <a:t>Não cumpre os objetivos </a:t>
            </a:r>
            <a:r>
              <a:rPr lang="pt-BR" altLang="pt-BR" sz="1400" dirty="0">
                <a:solidFill>
                  <a:schemeClr val="tx1">
                    <a:lumMod val="75000"/>
                    <a:lumOff val="25000"/>
                  </a:schemeClr>
                </a:solidFill>
                <a:latin typeface="Lato" charset="0"/>
                <a:ea typeface="Lato" charset="0"/>
                <a:cs typeface="Lato" charset="0"/>
              </a:rPr>
              <a:t>traçados pela organização de valorização das pessoas</a:t>
            </a:r>
          </a:p>
          <a:p>
            <a:endParaRPr lang="pt-BR" dirty="0">
              <a:solidFill>
                <a:schemeClr val="tx1">
                  <a:lumMod val="75000"/>
                  <a:lumOff val="25000"/>
                </a:schemeClr>
              </a:solidFill>
              <a:latin typeface="Lato" charset="0"/>
              <a:ea typeface="Lato" charset="0"/>
              <a:cs typeface="Lato" charset="0"/>
            </a:endParaRPr>
          </a:p>
        </p:txBody>
      </p:sp>
      <p:sp>
        <p:nvSpPr>
          <p:cNvPr id="13" name="CaixaDeTexto 12"/>
          <p:cNvSpPr txBox="1"/>
          <p:nvPr/>
        </p:nvSpPr>
        <p:spPr>
          <a:xfrm>
            <a:off x="871586" y="3094898"/>
            <a:ext cx="1737499" cy="1446550"/>
          </a:xfrm>
          <a:prstGeom prst="rect">
            <a:avLst/>
          </a:prstGeom>
          <a:noFill/>
        </p:spPr>
        <p:txBody>
          <a:bodyPr wrap="square" rtlCol="0">
            <a:spAutoFit/>
          </a:bodyPr>
          <a:lstStyle/>
          <a:p>
            <a:pPr marL="0" lvl="1" algn="r"/>
            <a:r>
              <a:rPr lang="pt-BR" altLang="pt-BR" sz="1400" dirty="0">
                <a:solidFill>
                  <a:schemeClr val="tx1">
                    <a:lumMod val="75000"/>
                    <a:lumOff val="25000"/>
                  </a:schemeClr>
                </a:solidFill>
                <a:latin typeface="Lato" charset="0"/>
                <a:ea typeface="Lato" charset="0"/>
                <a:cs typeface="Lato" charset="0"/>
              </a:rPr>
              <a:t>Impedimento de </a:t>
            </a:r>
            <a:r>
              <a:rPr lang="pt-BR" altLang="pt-BR" sz="1400" b="1" dirty="0" smtClean="0">
                <a:solidFill>
                  <a:srgbClr val="4E5BBA"/>
                </a:solidFill>
                <a:latin typeface="Lato" charset="0"/>
                <a:ea typeface="Lato" charset="0"/>
                <a:cs typeface="Lato" charset="0"/>
              </a:rPr>
              <a:t>melhorias</a:t>
            </a:r>
            <a:r>
              <a:rPr lang="pt-BR" altLang="pt-BR" sz="1400" dirty="0" smtClean="0">
                <a:solidFill>
                  <a:schemeClr val="tx1">
                    <a:lumMod val="75000"/>
                    <a:lumOff val="25000"/>
                  </a:schemeClr>
                </a:solidFill>
                <a:latin typeface="Lato" charset="0"/>
                <a:ea typeface="Lato" charset="0"/>
                <a:cs typeface="Lato" charset="0"/>
              </a:rPr>
              <a:t> e crescimento </a:t>
            </a:r>
            <a:r>
              <a:rPr lang="pt-BR" altLang="pt-BR" sz="1400" dirty="0">
                <a:solidFill>
                  <a:schemeClr val="tx1">
                    <a:lumMod val="75000"/>
                    <a:lumOff val="25000"/>
                  </a:schemeClr>
                </a:solidFill>
                <a:latin typeface="Lato" charset="0"/>
                <a:ea typeface="Lato" charset="0"/>
                <a:cs typeface="Lato" charset="0"/>
              </a:rPr>
              <a:t>da organização por falta de tempo </a:t>
            </a:r>
          </a:p>
          <a:p>
            <a:pPr algn="r"/>
            <a:endParaRPr lang="pt-BR" dirty="0">
              <a:solidFill>
                <a:schemeClr val="tx1">
                  <a:lumMod val="75000"/>
                  <a:lumOff val="25000"/>
                </a:schemeClr>
              </a:solidFill>
              <a:latin typeface="Lato" charset="0"/>
              <a:ea typeface="Lato" charset="0"/>
              <a:cs typeface="Lato" charset="0"/>
            </a:endParaRPr>
          </a:p>
        </p:txBody>
      </p:sp>
      <p:sp>
        <p:nvSpPr>
          <p:cNvPr id="14" name="TextBox 7"/>
          <p:cNvSpPr txBox="1"/>
          <p:nvPr/>
        </p:nvSpPr>
        <p:spPr>
          <a:xfrm>
            <a:off x="3496965" y="2213584"/>
            <a:ext cx="2221305" cy="830997"/>
          </a:xfrm>
          <a:prstGeom prst="rect">
            <a:avLst/>
          </a:prstGeom>
          <a:noFill/>
        </p:spPr>
        <p:txBody>
          <a:bodyPr wrap="square" rtlCol="0">
            <a:spAutoFit/>
          </a:bodyPr>
          <a:lstStyle/>
          <a:p>
            <a:pPr algn="ctr"/>
            <a:r>
              <a:rPr lang="pt-BR" sz="2400" dirty="0" smtClean="0">
                <a:solidFill>
                  <a:schemeClr val="bg1"/>
                </a:solidFill>
                <a:latin typeface="Raleway" charset="0"/>
                <a:ea typeface="Raleway" charset="0"/>
                <a:cs typeface="Raleway" charset="0"/>
              </a:rPr>
              <a:t>ação humana</a:t>
            </a:r>
          </a:p>
          <a:p>
            <a:pPr algn="ctr"/>
            <a:r>
              <a:rPr lang="pt-BR" sz="2400" dirty="0" smtClean="0">
                <a:solidFill>
                  <a:srgbClr val="4DBBCE"/>
                </a:solidFill>
                <a:latin typeface="Raleway" charset="0"/>
                <a:ea typeface="Raleway" charset="0"/>
                <a:cs typeface="Raleway" charset="0"/>
              </a:rPr>
              <a:t>PROBLEMAS</a:t>
            </a:r>
          </a:p>
        </p:txBody>
      </p:sp>
      <p:pic>
        <p:nvPicPr>
          <p:cNvPr id="15" name="Imagem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8801" y="4600280"/>
            <a:ext cx="387678" cy="387678"/>
          </a:xfrm>
          <a:prstGeom prst="rect">
            <a:avLst/>
          </a:prstGeom>
        </p:spPr>
      </p:pic>
      <p:sp>
        <p:nvSpPr>
          <p:cNvPr id="20" name="Meia Moldura 8"/>
          <p:cNvSpPr/>
          <p:nvPr/>
        </p:nvSpPr>
        <p:spPr>
          <a:xfrm rot="8100000">
            <a:off x="2703212" y="1088075"/>
            <a:ext cx="196945" cy="196945"/>
          </a:xfrm>
          <a:prstGeom prst="halfFrame">
            <a:avLst>
              <a:gd name="adj1" fmla="val 4669"/>
              <a:gd name="adj2" fmla="val 3837"/>
            </a:avLst>
          </a:prstGeom>
          <a:ln>
            <a:solidFill>
              <a:srgbClr val="4DBBC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chemeClr val="tx1"/>
              </a:solidFill>
            </a:endParaRPr>
          </a:p>
        </p:txBody>
      </p:sp>
      <p:sp>
        <p:nvSpPr>
          <p:cNvPr id="21" name="Meia Moldura 8"/>
          <p:cNvSpPr/>
          <p:nvPr/>
        </p:nvSpPr>
        <p:spPr>
          <a:xfrm rot="8100000">
            <a:off x="2703211" y="2234993"/>
            <a:ext cx="196945" cy="196945"/>
          </a:xfrm>
          <a:prstGeom prst="halfFrame">
            <a:avLst>
              <a:gd name="adj1" fmla="val 4669"/>
              <a:gd name="adj2" fmla="val 3837"/>
            </a:avLst>
          </a:prstGeom>
          <a:ln>
            <a:solidFill>
              <a:srgbClr val="4DBBC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chemeClr val="tx1"/>
              </a:solidFill>
            </a:endParaRPr>
          </a:p>
        </p:txBody>
      </p:sp>
      <p:sp>
        <p:nvSpPr>
          <p:cNvPr id="22" name="Meia Moldura 8"/>
          <p:cNvSpPr/>
          <p:nvPr/>
        </p:nvSpPr>
        <p:spPr>
          <a:xfrm rot="8100000">
            <a:off x="2703211" y="3580440"/>
            <a:ext cx="196945" cy="196945"/>
          </a:xfrm>
          <a:prstGeom prst="halfFrame">
            <a:avLst>
              <a:gd name="adj1" fmla="val 4669"/>
              <a:gd name="adj2" fmla="val 3837"/>
            </a:avLst>
          </a:prstGeom>
          <a:ln>
            <a:solidFill>
              <a:srgbClr val="4DBBC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chemeClr val="tx1"/>
              </a:solidFill>
            </a:endParaRPr>
          </a:p>
        </p:txBody>
      </p:sp>
      <p:sp>
        <p:nvSpPr>
          <p:cNvPr id="23" name="Meia Moldura 8"/>
          <p:cNvSpPr/>
          <p:nvPr/>
        </p:nvSpPr>
        <p:spPr>
          <a:xfrm rot="18900000">
            <a:off x="6251083" y="1049331"/>
            <a:ext cx="196945" cy="196945"/>
          </a:xfrm>
          <a:prstGeom prst="halfFrame">
            <a:avLst>
              <a:gd name="adj1" fmla="val 4669"/>
              <a:gd name="adj2" fmla="val 3837"/>
            </a:avLst>
          </a:prstGeom>
          <a:ln>
            <a:solidFill>
              <a:srgbClr val="4DBBC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chemeClr val="tx1"/>
              </a:solidFill>
            </a:endParaRPr>
          </a:p>
        </p:txBody>
      </p:sp>
      <p:sp>
        <p:nvSpPr>
          <p:cNvPr id="24" name="Meia Moldura 8"/>
          <p:cNvSpPr/>
          <p:nvPr/>
        </p:nvSpPr>
        <p:spPr>
          <a:xfrm rot="18900000">
            <a:off x="6251082" y="2227245"/>
            <a:ext cx="196945" cy="196945"/>
          </a:xfrm>
          <a:prstGeom prst="halfFrame">
            <a:avLst>
              <a:gd name="adj1" fmla="val 4669"/>
              <a:gd name="adj2" fmla="val 3837"/>
            </a:avLst>
          </a:prstGeom>
          <a:ln>
            <a:solidFill>
              <a:srgbClr val="4DBBC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chemeClr val="tx1"/>
              </a:solidFill>
            </a:endParaRPr>
          </a:p>
        </p:txBody>
      </p:sp>
      <p:sp>
        <p:nvSpPr>
          <p:cNvPr id="25" name="Meia Moldura 8"/>
          <p:cNvSpPr/>
          <p:nvPr/>
        </p:nvSpPr>
        <p:spPr>
          <a:xfrm rot="18900000">
            <a:off x="6251082" y="3549445"/>
            <a:ext cx="196945" cy="196945"/>
          </a:xfrm>
          <a:prstGeom prst="halfFrame">
            <a:avLst>
              <a:gd name="adj1" fmla="val 4669"/>
              <a:gd name="adj2" fmla="val 3837"/>
            </a:avLst>
          </a:prstGeom>
          <a:ln>
            <a:solidFill>
              <a:srgbClr val="4DBBC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chemeClr val="tx1"/>
              </a:solidFill>
            </a:endParaRPr>
          </a:p>
        </p:txBody>
      </p:sp>
      <p:sp>
        <p:nvSpPr>
          <p:cNvPr id="19" name="TextBox 7"/>
          <p:cNvSpPr txBox="1"/>
          <p:nvPr/>
        </p:nvSpPr>
        <p:spPr>
          <a:xfrm>
            <a:off x="5237331" y="4651556"/>
            <a:ext cx="3311470" cy="313932"/>
          </a:xfrm>
          <a:prstGeom prst="rect">
            <a:avLst/>
          </a:prstGeom>
          <a:noFill/>
        </p:spPr>
        <p:txBody>
          <a:bodyPr wrap="square" rtlCol="0">
            <a:spAutoFit/>
          </a:bodyPr>
          <a:lstStyle/>
          <a:p>
            <a:pPr algn="r">
              <a:lnSpc>
                <a:spcPct val="80000"/>
              </a:lnSpc>
            </a:pPr>
            <a:r>
              <a:rPr lang="pt-BR" sz="1000" b="1" dirty="0" smtClean="0">
                <a:solidFill>
                  <a:schemeClr val="bg1">
                    <a:lumMod val="65000"/>
                  </a:schemeClr>
                </a:solidFill>
                <a:latin typeface="Arial"/>
                <a:cs typeface="Arial"/>
              </a:rPr>
              <a:t>GESTÃO DA ARRECADAÇÃO</a:t>
            </a:r>
          </a:p>
          <a:p>
            <a:pPr algn="r">
              <a:lnSpc>
                <a:spcPct val="80000"/>
              </a:lnSpc>
            </a:pPr>
            <a:r>
              <a:rPr lang="pt-BR" sz="800" b="1" dirty="0" smtClean="0">
                <a:solidFill>
                  <a:srgbClr val="4DBBCE"/>
                </a:solidFill>
                <a:latin typeface="Arial"/>
                <a:cs typeface="Arial"/>
              </a:rPr>
              <a:t>CONTROLE OPERACIONAL</a:t>
            </a:r>
            <a:endParaRPr lang="en-US" sz="800" b="1" dirty="0">
              <a:solidFill>
                <a:srgbClr val="4DBBCE"/>
              </a:solidFill>
              <a:latin typeface="Arial"/>
              <a:cs typeface="Arial"/>
            </a:endParaRPr>
          </a:p>
        </p:txBody>
      </p:sp>
    </p:spTree>
    <p:extLst>
      <p:ext uri="{BB962C8B-B14F-4D97-AF65-F5344CB8AC3E}">
        <p14:creationId xmlns:p14="http://schemas.microsoft.com/office/powerpoint/2010/main" val="22753022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tângulo 2"/>
          <p:cNvSpPr/>
          <p:nvPr/>
        </p:nvSpPr>
        <p:spPr>
          <a:xfrm>
            <a:off x="0" y="0"/>
            <a:ext cx="9144000" cy="5143500"/>
          </a:xfrm>
          <a:prstGeom prst="rect">
            <a:avLst/>
          </a:prstGeom>
          <a:gradFill flip="none" rotWithShape="1">
            <a:gsLst>
              <a:gs pos="39000">
                <a:srgbClr val="4C64AC">
                  <a:alpha val="21000"/>
                </a:srgbClr>
              </a:gs>
              <a:gs pos="100000">
                <a:srgbClr val="4DBBCE">
                  <a:alpha val="89000"/>
                </a:srgbClr>
              </a:gs>
            </a:gsLst>
            <a:lin ang="7200000" scaled="0"/>
            <a:tileRect/>
          </a:gradFill>
          <a:ln>
            <a:noFill/>
          </a:ln>
          <a:effectLst>
            <a:reflection endPos="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5" name="CaixaDeTexto 4"/>
          <p:cNvSpPr txBox="1"/>
          <p:nvPr/>
        </p:nvSpPr>
        <p:spPr>
          <a:xfrm>
            <a:off x="1489435" y="410627"/>
            <a:ext cx="9144000" cy="3939540"/>
          </a:xfrm>
          <a:prstGeom prst="rect">
            <a:avLst/>
          </a:prstGeom>
          <a:noFill/>
        </p:spPr>
        <p:txBody>
          <a:bodyPr wrap="square" rtlCol="0">
            <a:spAutoFit/>
          </a:bodyPr>
          <a:lstStyle/>
          <a:p>
            <a:pPr algn="ctr"/>
            <a:r>
              <a:rPr lang="pt-BR" sz="25000" dirty="0" smtClean="0">
                <a:solidFill>
                  <a:srgbClr val="4E5BBA">
                    <a:alpha val="48000"/>
                  </a:srgbClr>
                </a:solidFill>
                <a:latin typeface="Raleway" charset="0"/>
                <a:ea typeface="Raleway" charset="0"/>
                <a:cs typeface="Raleway" charset="0"/>
              </a:rPr>
              <a:t>2017</a:t>
            </a:r>
            <a:endParaRPr lang="pt-BR" sz="25000" dirty="0">
              <a:solidFill>
                <a:srgbClr val="4E5BBA">
                  <a:alpha val="48000"/>
                </a:srgbClr>
              </a:solidFill>
              <a:latin typeface="Raleway" charset="0"/>
              <a:ea typeface="Raleway" charset="0"/>
              <a:cs typeface="Raleway" charset="0"/>
            </a:endParaRPr>
          </a:p>
        </p:txBody>
      </p:sp>
      <p:sp>
        <p:nvSpPr>
          <p:cNvPr id="4" name="CaixaDeTexto 3"/>
          <p:cNvSpPr txBox="1"/>
          <p:nvPr/>
        </p:nvSpPr>
        <p:spPr>
          <a:xfrm>
            <a:off x="987958" y="2063918"/>
            <a:ext cx="1990912" cy="1015663"/>
          </a:xfrm>
          <a:prstGeom prst="rect">
            <a:avLst/>
          </a:prstGeom>
          <a:noFill/>
        </p:spPr>
        <p:txBody>
          <a:bodyPr wrap="square" rtlCol="0">
            <a:spAutoFit/>
          </a:bodyPr>
          <a:lstStyle/>
          <a:p>
            <a:pPr lvl="0" defTabSz="914400" eaLnBrk="0" fontAlgn="base" hangingPunct="0">
              <a:spcBef>
                <a:spcPct val="0"/>
              </a:spcBef>
              <a:spcAft>
                <a:spcPct val="0"/>
              </a:spcAft>
            </a:pPr>
            <a:r>
              <a:rPr lang="pt-BR" sz="2000" dirty="0" smtClean="0">
                <a:solidFill>
                  <a:schemeClr val="bg1"/>
                </a:solidFill>
                <a:latin typeface="Lato" charset="0"/>
                <a:ea typeface="Lato" charset="0"/>
                <a:cs typeface="Lato" charset="0"/>
              </a:rPr>
              <a:t>como esse </a:t>
            </a:r>
            <a:r>
              <a:rPr lang="pt-BR" sz="2000" dirty="0">
                <a:solidFill>
                  <a:schemeClr val="bg1"/>
                </a:solidFill>
                <a:latin typeface="Lato" charset="0"/>
                <a:ea typeface="Lato" charset="0"/>
                <a:cs typeface="Lato" charset="0"/>
              </a:rPr>
              <a:t>processo deve ser conduzido ? </a:t>
            </a:r>
            <a:endParaRPr lang="pt-BR" altLang="pt-BR" sz="2000" dirty="0">
              <a:solidFill>
                <a:schemeClr val="bg1"/>
              </a:solidFill>
              <a:latin typeface="Lato" charset="0"/>
              <a:ea typeface="Lato" charset="0"/>
              <a:cs typeface="Lato" charset="0"/>
            </a:endParaRPr>
          </a:p>
        </p:txBody>
      </p:sp>
      <p:pic>
        <p:nvPicPr>
          <p:cNvPr id="9" name="Image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8801" y="4600280"/>
            <a:ext cx="387678" cy="387678"/>
          </a:xfrm>
          <a:prstGeom prst="rect">
            <a:avLst/>
          </a:prstGeom>
        </p:spPr>
      </p:pic>
      <p:sp>
        <p:nvSpPr>
          <p:cNvPr id="11" name="Meia Moldura 2"/>
          <p:cNvSpPr/>
          <p:nvPr/>
        </p:nvSpPr>
        <p:spPr>
          <a:xfrm rot="2700000">
            <a:off x="1004638" y="3529459"/>
            <a:ext cx="300272" cy="300272"/>
          </a:xfrm>
          <a:prstGeom prst="halfFrame">
            <a:avLst>
              <a:gd name="adj1" fmla="val 4669"/>
              <a:gd name="adj2" fmla="val 3837"/>
            </a:avLst>
          </a:prstGeom>
          <a:ln>
            <a:solidFill>
              <a:srgbClr val="4DBBC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chemeClr val="tx1"/>
              </a:solidFill>
            </a:endParaRPr>
          </a:p>
        </p:txBody>
      </p:sp>
      <p:sp>
        <p:nvSpPr>
          <p:cNvPr id="12" name="Meia Moldura 8"/>
          <p:cNvSpPr/>
          <p:nvPr/>
        </p:nvSpPr>
        <p:spPr>
          <a:xfrm rot="2700000">
            <a:off x="1067163" y="3300092"/>
            <a:ext cx="196945" cy="196945"/>
          </a:xfrm>
          <a:prstGeom prst="halfFrame">
            <a:avLst>
              <a:gd name="adj1" fmla="val 4669"/>
              <a:gd name="adj2" fmla="val 3837"/>
            </a:avLst>
          </a:prstGeom>
          <a:ln>
            <a:solidFill>
              <a:srgbClr val="7D7F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317711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3">
            <a:extLst>
              <a:ext uri="{28A0092B-C50C-407E-A947-70E740481C1C}">
                <a14:useLocalDpi xmlns:a14="http://schemas.microsoft.com/office/drawing/2010/main" val="0"/>
              </a:ext>
            </a:extLst>
          </a:blip>
          <a:srcRect l="26475"/>
          <a:stretch/>
        </p:blipFill>
        <p:spPr>
          <a:xfrm>
            <a:off x="0" y="0"/>
            <a:ext cx="9144000" cy="5143500"/>
          </a:xfrm>
          <a:prstGeom prst="rect">
            <a:avLst/>
          </a:prstGeom>
        </p:spPr>
      </p:pic>
      <p:sp>
        <p:nvSpPr>
          <p:cNvPr id="6" name="TextBox 7"/>
          <p:cNvSpPr txBox="1"/>
          <p:nvPr/>
        </p:nvSpPr>
        <p:spPr>
          <a:xfrm>
            <a:off x="3124476" y="1437040"/>
            <a:ext cx="2930727" cy="387798"/>
          </a:xfrm>
          <a:prstGeom prst="rect">
            <a:avLst/>
          </a:prstGeom>
          <a:noFill/>
        </p:spPr>
        <p:txBody>
          <a:bodyPr wrap="square" rtlCol="0">
            <a:spAutoFit/>
          </a:bodyPr>
          <a:lstStyle/>
          <a:p>
            <a:pPr algn="ctr">
              <a:lnSpc>
                <a:spcPct val="80000"/>
              </a:lnSpc>
            </a:pPr>
            <a:r>
              <a:rPr lang="pt-BR" sz="2400" b="1" dirty="0" smtClean="0">
                <a:solidFill>
                  <a:srgbClr val="4DBBCE"/>
                </a:solidFill>
                <a:latin typeface="Raleway" panose="020B0503030101060003" pitchFamily="34" charset="0"/>
                <a:cs typeface="Arial"/>
              </a:rPr>
              <a:t>AUTOMATIZAÇÃO</a:t>
            </a:r>
            <a:endParaRPr lang="en-US" sz="2400" b="1" dirty="0">
              <a:solidFill>
                <a:srgbClr val="4DBBCE"/>
              </a:solidFill>
              <a:latin typeface="Raleway" panose="020B0503030101060003" pitchFamily="34" charset="0"/>
              <a:cs typeface="Arial"/>
            </a:endParaRPr>
          </a:p>
        </p:txBody>
      </p:sp>
      <p:sp>
        <p:nvSpPr>
          <p:cNvPr id="4" name="CaixaDeTexto 3"/>
          <p:cNvSpPr txBox="1"/>
          <p:nvPr/>
        </p:nvSpPr>
        <p:spPr>
          <a:xfrm>
            <a:off x="1839662" y="2496593"/>
            <a:ext cx="5532896" cy="1384995"/>
          </a:xfrm>
          <a:prstGeom prst="rect">
            <a:avLst/>
          </a:prstGeom>
          <a:noFill/>
        </p:spPr>
        <p:txBody>
          <a:bodyPr wrap="square" rtlCol="0">
            <a:spAutoFit/>
          </a:bodyPr>
          <a:lstStyle/>
          <a:p>
            <a:pPr marL="285750" indent="-285750">
              <a:buFont typeface="Arial" charset="0"/>
              <a:buChar char="•"/>
            </a:pPr>
            <a:r>
              <a:rPr lang="pt-BR" sz="1400" dirty="0" smtClean="0">
                <a:solidFill>
                  <a:schemeClr val="bg1">
                    <a:lumMod val="95000"/>
                  </a:schemeClr>
                </a:solidFill>
                <a:latin typeface="Lato" charset="0"/>
                <a:ea typeface="Lato" charset="0"/>
                <a:cs typeface="Lato" charset="0"/>
              </a:rPr>
              <a:t>Recebimento de informações automatizado</a:t>
            </a:r>
            <a:endParaRPr lang="pt-BR" sz="1400" dirty="0">
              <a:solidFill>
                <a:schemeClr val="bg1">
                  <a:lumMod val="95000"/>
                </a:schemeClr>
              </a:solidFill>
              <a:latin typeface="Lato" charset="0"/>
              <a:ea typeface="Lato" charset="0"/>
              <a:cs typeface="Lato" charset="0"/>
            </a:endParaRPr>
          </a:p>
          <a:p>
            <a:pPr marL="285750" indent="-285750">
              <a:buFont typeface="Arial" charset="0"/>
              <a:buChar char="•"/>
            </a:pPr>
            <a:r>
              <a:rPr lang="pt-BR" sz="1400" dirty="0" smtClean="0">
                <a:solidFill>
                  <a:schemeClr val="bg1">
                    <a:lumMod val="95000"/>
                  </a:schemeClr>
                </a:solidFill>
                <a:latin typeface="Lato" charset="0"/>
                <a:ea typeface="Lato" charset="0"/>
                <a:cs typeface="Lato" charset="0"/>
              </a:rPr>
              <a:t>Controle </a:t>
            </a:r>
            <a:r>
              <a:rPr lang="pt-BR" sz="1400" dirty="0">
                <a:solidFill>
                  <a:schemeClr val="bg1">
                    <a:lumMod val="95000"/>
                  </a:schemeClr>
                </a:solidFill>
                <a:latin typeface="Lato" charset="0"/>
                <a:ea typeface="Lato" charset="0"/>
                <a:cs typeface="Lato" charset="0"/>
              </a:rPr>
              <a:t>sobre consistências dos dados recebidos </a:t>
            </a:r>
            <a:endParaRPr lang="pt-BR" sz="1400" dirty="0" smtClean="0">
              <a:solidFill>
                <a:schemeClr val="bg1">
                  <a:lumMod val="95000"/>
                </a:schemeClr>
              </a:solidFill>
              <a:latin typeface="Lato" charset="0"/>
              <a:ea typeface="Lato" charset="0"/>
              <a:cs typeface="Lato" charset="0"/>
            </a:endParaRPr>
          </a:p>
          <a:p>
            <a:pPr marL="285750" indent="-285750">
              <a:buFont typeface="Arial" charset="0"/>
              <a:buChar char="•"/>
            </a:pPr>
            <a:r>
              <a:rPr lang="pt-BR" sz="1400" dirty="0" smtClean="0">
                <a:solidFill>
                  <a:schemeClr val="bg1">
                    <a:lumMod val="95000"/>
                  </a:schemeClr>
                </a:solidFill>
                <a:latin typeface="Lato" charset="0"/>
                <a:ea typeface="Lato" charset="0"/>
                <a:cs typeface="Lato" charset="0"/>
              </a:rPr>
              <a:t>Ausências </a:t>
            </a:r>
            <a:r>
              <a:rPr lang="pt-BR" sz="1400" dirty="0">
                <a:solidFill>
                  <a:schemeClr val="bg1">
                    <a:lumMod val="95000"/>
                  </a:schemeClr>
                </a:solidFill>
                <a:latin typeface="Lato" charset="0"/>
                <a:ea typeface="Lato" charset="0"/>
                <a:cs typeface="Lato" charset="0"/>
              </a:rPr>
              <a:t>de informações </a:t>
            </a:r>
            <a:r>
              <a:rPr lang="pt-BR" sz="1400" dirty="0" smtClean="0">
                <a:solidFill>
                  <a:schemeClr val="bg1">
                    <a:lumMod val="95000"/>
                  </a:schemeClr>
                </a:solidFill>
                <a:latin typeface="Lato" charset="0"/>
                <a:ea typeface="Lato" charset="0"/>
                <a:cs typeface="Lato" charset="0"/>
              </a:rPr>
              <a:t>tratadas </a:t>
            </a:r>
            <a:r>
              <a:rPr lang="pt-BR" sz="1400" dirty="0">
                <a:solidFill>
                  <a:schemeClr val="bg1">
                    <a:lumMod val="95000"/>
                  </a:schemeClr>
                </a:solidFill>
                <a:latin typeface="Lato" charset="0"/>
                <a:ea typeface="Lato" charset="0"/>
                <a:cs typeface="Lato" charset="0"/>
              </a:rPr>
              <a:t>diretamente com os agentes </a:t>
            </a:r>
            <a:r>
              <a:rPr lang="pt-BR" sz="1400" dirty="0" smtClean="0">
                <a:solidFill>
                  <a:schemeClr val="bg1">
                    <a:lumMod val="95000"/>
                  </a:schemeClr>
                </a:solidFill>
                <a:latin typeface="Lato" charset="0"/>
                <a:ea typeface="Lato" charset="0"/>
                <a:cs typeface="Lato" charset="0"/>
              </a:rPr>
              <a:t>fornecedores </a:t>
            </a:r>
            <a:r>
              <a:rPr lang="pt-BR" sz="1400" dirty="0">
                <a:solidFill>
                  <a:schemeClr val="bg1">
                    <a:lumMod val="95000"/>
                  </a:schemeClr>
                </a:solidFill>
                <a:latin typeface="Lato" charset="0"/>
                <a:ea typeface="Lato" charset="0"/>
                <a:cs typeface="Lato" charset="0"/>
              </a:rPr>
              <a:t>dos dados, sem necessidade de intervenção da </a:t>
            </a:r>
            <a:r>
              <a:rPr lang="pt-BR" sz="1400" dirty="0" smtClean="0">
                <a:solidFill>
                  <a:schemeClr val="bg1">
                    <a:lumMod val="95000"/>
                  </a:schemeClr>
                </a:solidFill>
                <a:latin typeface="Lato" charset="0"/>
                <a:ea typeface="Lato" charset="0"/>
                <a:cs typeface="Lato" charset="0"/>
              </a:rPr>
              <a:t>organização destinatária</a:t>
            </a:r>
            <a:endParaRPr lang="pt-BR" sz="1400" dirty="0">
              <a:solidFill>
                <a:schemeClr val="bg1">
                  <a:lumMod val="95000"/>
                </a:schemeClr>
              </a:solidFill>
              <a:latin typeface="Lato" charset="0"/>
              <a:ea typeface="Lato" charset="0"/>
              <a:cs typeface="Lato" charset="0"/>
            </a:endParaRPr>
          </a:p>
          <a:p>
            <a:pPr marL="285750" indent="-285750">
              <a:buFont typeface="Arial" charset="0"/>
              <a:buChar char="•"/>
            </a:pPr>
            <a:r>
              <a:rPr lang="pt-BR" sz="1400" dirty="0" smtClean="0">
                <a:solidFill>
                  <a:schemeClr val="bg1">
                    <a:lumMod val="95000"/>
                  </a:schemeClr>
                </a:solidFill>
                <a:latin typeface="Lato" charset="0"/>
                <a:ea typeface="Lato" charset="0"/>
                <a:cs typeface="Lato" charset="0"/>
              </a:rPr>
              <a:t>Alertas via e-mail sobre a </a:t>
            </a:r>
            <a:r>
              <a:rPr lang="pt-BR" sz="1400" dirty="0">
                <a:solidFill>
                  <a:schemeClr val="bg1">
                    <a:lumMod val="95000"/>
                  </a:schemeClr>
                </a:solidFill>
                <a:latin typeface="Lato" charset="0"/>
                <a:ea typeface="Lato" charset="0"/>
                <a:cs typeface="Lato" charset="0"/>
              </a:rPr>
              <a:t>ocorrência de </a:t>
            </a:r>
            <a:r>
              <a:rPr lang="pt-BR" sz="1400" dirty="0" smtClean="0">
                <a:solidFill>
                  <a:schemeClr val="bg1">
                    <a:lumMod val="95000"/>
                  </a:schemeClr>
                </a:solidFill>
                <a:latin typeface="Lato" charset="0"/>
                <a:ea typeface="Lato" charset="0"/>
                <a:cs typeface="Lato" charset="0"/>
              </a:rPr>
              <a:t>problemas</a:t>
            </a:r>
          </a:p>
        </p:txBody>
      </p:sp>
      <p:sp>
        <p:nvSpPr>
          <p:cNvPr id="2" name="CaixaDeTexto 1"/>
          <p:cNvSpPr txBox="1"/>
          <p:nvPr/>
        </p:nvSpPr>
        <p:spPr>
          <a:xfrm>
            <a:off x="2018292" y="1824838"/>
            <a:ext cx="5153188" cy="369332"/>
          </a:xfrm>
          <a:prstGeom prst="rect">
            <a:avLst/>
          </a:prstGeom>
          <a:noFill/>
        </p:spPr>
        <p:txBody>
          <a:bodyPr wrap="square" rtlCol="0">
            <a:spAutoFit/>
          </a:bodyPr>
          <a:lstStyle/>
          <a:p>
            <a:pPr algn="ctr"/>
            <a:r>
              <a:rPr lang="pt-BR" i="1">
                <a:solidFill>
                  <a:schemeClr val="bg1">
                    <a:lumMod val="95000"/>
                  </a:schemeClr>
                </a:solidFill>
                <a:latin typeface="Lato Light" charset="0"/>
                <a:ea typeface="Lato Light" charset="0"/>
                <a:cs typeface="Lato Light" charset="0"/>
              </a:rPr>
              <a:t>Operações </a:t>
            </a:r>
            <a:r>
              <a:rPr lang="pt-BR" i="1" smtClean="0">
                <a:solidFill>
                  <a:schemeClr val="bg1">
                    <a:lumMod val="95000"/>
                  </a:schemeClr>
                </a:solidFill>
                <a:latin typeface="Lato Light" charset="0"/>
                <a:ea typeface="Lato Light" charset="0"/>
                <a:cs typeface="Lato Light" charset="0"/>
              </a:rPr>
              <a:t>precisam </a:t>
            </a:r>
            <a:r>
              <a:rPr lang="pt-BR" i="1" dirty="0">
                <a:solidFill>
                  <a:schemeClr val="bg1">
                    <a:lumMod val="95000"/>
                  </a:schemeClr>
                </a:solidFill>
                <a:latin typeface="Lato Light" charset="0"/>
                <a:ea typeface="Lato Light" charset="0"/>
                <a:cs typeface="Lato Light" charset="0"/>
              </a:rPr>
              <a:t>ser </a:t>
            </a:r>
            <a:r>
              <a:rPr lang="pt-BR" i="1">
                <a:solidFill>
                  <a:schemeClr val="bg1">
                    <a:lumMod val="95000"/>
                  </a:schemeClr>
                </a:solidFill>
                <a:latin typeface="Lato Light" charset="0"/>
                <a:ea typeface="Lato Light" charset="0"/>
                <a:cs typeface="Lato Light" charset="0"/>
              </a:rPr>
              <a:t>totalmente </a:t>
            </a:r>
            <a:r>
              <a:rPr lang="pt-BR" i="1" smtClean="0">
                <a:solidFill>
                  <a:schemeClr val="bg1">
                    <a:lumMod val="95000"/>
                  </a:schemeClr>
                </a:solidFill>
                <a:latin typeface="Lato Light" charset="0"/>
                <a:ea typeface="Lato Light" charset="0"/>
                <a:cs typeface="Lato Light" charset="0"/>
              </a:rPr>
              <a:t>automatizadas</a:t>
            </a:r>
            <a:endParaRPr lang="pt-BR" i="1" dirty="0">
              <a:solidFill>
                <a:schemeClr val="bg1">
                  <a:lumMod val="95000"/>
                </a:schemeClr>
              </a:solidFill>
              <a:latin typeface="Lato Light" charset="0"/>
              <a:ea typeface="Lato Light" charset="0"/>
              <a:cs typeface="Lato Light" charset="0"/>
            </a:endParaRPr>
          </a:p>
        </p:txBody>
      </p:sp>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8801" y="4600280"/>
            <a:ext cx="387678" cy="387678"/>
          </a:xfrm>
          <a:prstGeom prst="rect">
            <a:avLst/>
          </a:prstGeom>
        </p:spPr>
      </p:pic>
      <p:sp>
        <p:nvSpPr>
          <p:cNvPr id="9" name="Meia Moldura 2"/>
          <p:cNvSpPr/>
          <p:nvPr/>
        </p:nvSpPr>
        <p:spPr>
          <a:xfrm rot="13500000">
            <a:off x="4439702" y="687653"/>
            <a:ext cx="300272" cy="300272"/>
          </a:xfrm>
          <a:prstGeom prst="halfFrame">
            <a:avLst>
              <a:gd name="adj1" fmla="val 4669"/>
              <a:gd name="adj2" fmla="val 3837"/>
            </a:avLst>
          </a:prstGeom>
          <a:ln>
            <a:solidFill>
              <a:srgbClr val="4DBBC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chemeClr val="tx1"/>
              </a:solidFill>
            </a:endParaRPr>
          </a:p>
        </p:txBody>
      </p:sp>
      <p:sp>
        <p:nvSpPr>
          <p:cNvPr id="10" name="Meia Moldura 8"/>
          <p:cNvSpPr/>
          <p:nvPr/>
        </p:nvSpPr>
        <p:spPr>
          <a:xfrm rot="13500000">
            <a:off x="4491365" y="1010771"/>
            <a:ext cx="196945" cy="196945"/>
          </a:xfrm>
          <a:prstGeom prst="halfFrame">
            <a:avLst>
              <a:gd name="adj1" fmla="val 4669"/>
              <a:gd name="adj2" fmla="val 3837"/>
            </a:avLst>
          </a:prstGeom>
          <a:ln>
            <a:solidFill>
              <a:srgbClr val="5A6CC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29187728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3">
            <a:extLst>
              <a:ext uri="{28A0092B-C50C-407E-A947-70E740481C1C}">
                <a14:useLocalDpi xmlns:a14="http://schemas.microsoft.com/office/drawing/2010/main" val="0"/>
              </a:ext>
            </a:extLst>
          </a:blip>
          <a:srcRect l="26475"/>
          <a:stretch/>
        </p:blipFill>
        <p:spPr>
          <a:xfrm>
            <a:off x="0" y="0"/>
            <a:ext cx="9144000" cy="5143500"/>
          </a:xfrm>
          <a:prstGeom prst="rect">
            <a:avLst/>
          </a:prstGeom>
        </p:spPr>
      </p:pic>
      <p:sp>
        <p:nvSpPr>
          <p:cNvPr id="6" name="TextBox 7"/>
          <p:cNvSpPr txBox="1"/>
          <p:nvPr/>
        </p:nvSpPr>
        <p:spPr>
          <a:xfrm>
            <a:off x="2460978" y="1437040"/>
            <a:ext cx="4346222" cy="683264"/>
          </a:xfrm>
          <a:prstGeom prst="rect">
            <a:avLst/>
          </a:prstGeom>
          <a:noFill/>
        </p:spPr>
        <p:txBody>
          <a:bodyPr wrap="square" rtlCol="0">
            <a:spAutoFit/>
          </a:bodyPr>
          <a:lstStyle/>
          <a:p>
            <a:pPr algn="ctr">
              <a:lnSpc>
                <a:spcPct val="80000"/>
              </a:lnSpc>
            </a:pPr>
            <a:r>
              <a:rPr lang="pt-BR" sz="2400" b="1" dirty="0" smtClean="0">
                <a:solidFill>
                  <a:srgbClr val="4DBBCE"/>
                </a:solidFill>
                <a:latin typeface="Raleway" panose="020B0503030101060003" pitchFamily="34" charset="0"/>
                <a:cs typeface="Arial"/>
              </a:rPr>
              <a:t>COMPARTILHAMENTO DE INFORMAÇÕES</a:t>
            </a:r>
            <a:endParaRPr lang="en-US" sz="2400" b="1" dirty="0">
              <a:solidFill>
                <a:srgbClr val="4DBBCE"/>
              </a:solidFill>
              <a:latin typeface="Raleway" panose="020B0503030101060003" pitchFamily="34" charset="0"/>
              <a:cs typeface="Arial"/>
            </a:endParaRPr>
          </a:p>
        </p:txBody>
      </p:sp>
      <p:sp>
        <p:nvSpPr>
          <p:cNvPr id="4" name="CaixaDeTexto 3"/>
          <p:cNvSpPr txBox="1"/>
          <p:nvPr/>
        </p:nvSpPr>
        <p:spPr>
          <a:xfrm>
            <a:off x="1839662" y="2963258"/>
            <a:ext cx="5532896" cy="1169551"/>
          </a:xfrm>
          <a:prstGeom prst="rect">
            <a:avLst/>
          </a:prstGeom>
          <a:noFill/>
        </p:spPr>
        <p:txBody>
          <a:bodyPr wrap="square" rtlCol="0">
            <a:spAutoFit/>
          </a:bodyPr>
          <a:lstStyle/>
          <a:p>
            <a:pPr marL="285750" indent="-285750">
              <a:buFont typeface="Arial" charset="0"/>
              <a:buChar char="•"/>
            </a:pPr>
            <a:r>
              <a:rPr lang="pt-BR" sz="1400" dirty="0" smtClean="0">
                <a:solidFill>
                  <a:schemeClr val="bg1">
                    <a:lumMod val="95000"/>
                  </a:schemeClr>
                </a:solidFill>
                <a:latin typeface="Lato" charset="0"/>
                <a:ea typeface="Lato" charset="0"/>
                <a:cs typeface="Lato" charset="0"/>
              </a:rPr>
              <a:t>Cada Gestor precisa acessar ou receber as informações de que precisa, sem a necessidade de processamento humano prévio</a:t>
            </a:r>
          </a:p>
          <a:p>
            <a:pPr marL="285750" indent="-285750">
              <a:buFont typeface="Arial" charset="0"/>
              <a:buChar char="•"/>
            </a:pPr>
            <a:endParaRPr lang="pt-BR" sz="1400" dirty="0">
              <a:solidFill>
                <a:schemeClr val="bg1">
                  <a:lumMod val="95000"/>
                </a:schemeClr>
              </a:solidFill>
              <a:latin typeface="Lato" charset="0"/>
              <a:ea typeface="Lato" charset="0"/>
              <a:cs typeface="Lato" charset="0"/>
            </a:endParaRPr>
          </a:p>
          <a:p>
            <a:pPr marL="285750" indent="-285750">
              <a:buFont typeface="Arial" charset="0"/>
              <a:buChar char="•"/>
            </a:pPr>
            <a:r>
              <a:rPr lang="pt-BR" sz="1400" dirty="0" smtClean="0">
                <a:solidFill>
                  <a:schemeClr val="bg1">
                    <a:lumMod val="95000"/>
                  </a:schemeClr>
                </a:solidFill>
                <a:latin typeface="Lato" charset="0"/>
                <a:ea typeface="Lato" charset="0"/>
                <a:cs typeface="Lato" charset="0"/>
              </a:rPr>
              <a:t>As informações precisam ser personalizadas, para atender os diferentes gestores / processos onde são necessárias</a:t>
            </a:r>
          </a:p>
        </p:txBody>
      </p:sp>
      <p:sp>
        <p:nvSpPr>
          <p:cNvPr id="2" name="CaixaDeTexto 1"/>
          <p:cNvSpPr txBox="1"/>
          <p:nvPr/>
        </p:nvSpPr>
        <p:spPr>
          <a:xfrm>
            <a:off x="1995406" y="2168011"/>
            <a:ext cx="5153188" cy="369332"/>
          </a:xfrm>
          <a:prstGeom prst="rect">
            <a:avLst/>
          </a:prstGeom>
          <a:noFill/>
        </p:spPr>
        <p:txBody>
          <a:bodyPr wrap="square" rtlCol="0">
            <a:spAutoFit/>
          </a:bodyPr>
          <a:lstStyle/>
          <a:p>
            <a:pPr algn="ctr"/>
            <a:r>
              <a:rPr lang="pt-BR" i="1" dirty="0" smtClean="0">
                <a:solidFill>
                  <a:schemeClr val="bg1">
                    <a:lumMod val="95000"/>
                  </a:schemeClr>
                </a:solidFill>
                <a:latin typeface="Lato Light" charset="0"/>
                <a:ea typeface="Lato Light" charset="0"/>
                <a:cs typeface="Lato Light" charset="0"/>
              </a:rPr>
              <a:t>Compartilhamento ? Ou acesso universal ?</a:t>
            </a:r>
            <a:endParaRPr lang="pt-BR" i="1" dirty="0">
              <a:solidFill>
                <a:schemeClr val="bg1">
                  <a:lumMod val="95000"/>
                </a:schemeClr>
              </a:solidFill>
              <a:latin typeface="Lato Light" charset="0"/>
              <a:ea typeface="Lato Light" charset="0"/>
              <a:cs typeface="Lato Light" charset="0"/>
            </a:endParaRPr>
          </a:p>
        </p:txBody>
      </p:sp>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8801" y="4600280"/>
            <a:ext cx="387678" cy="387678"/>
          </a:xfrm>
          <a:prstGeom prst="rect">
            <a:avLst/>
          </a:prstGeom>
        </p:spPr>
      </p:pic>
      <p:sp>
        <p:nvSpPr>
          <p:cNvPr id="9" name="Meia Moldura 2"/>
          <p:cNvSpPr/>
          <p:nvPr/>
        </p:nvSpPr>
        <p:spPr>
          <a:xfrm rot="13500000">
            <a:off x="4439702" y="687653"/>
            <a:ext cx="300272" cy="300272"/>
          </a:xfrm>
          <a:prstGeom prst="halfFrame">
            <a:avLst>
              <a:gd name="adj1" fmla="val 4669"/>
              <a:gd name="adj2" fmla="val 3837"/>
            </a:avLst>
          </a:prstGeom>
          <a:ln>
            <a:solidFill>
              <a:srgbClr val="4DBBC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chemeClr val="tx1"/>
              </a:solidFill>
            </a:endParaRPr>
          </a:p>
        </p:txBody>
      </p:sp>
      <p:sp>
        <p:nvSpPr>
          <p:cNvPr id="10" name="Meia Moldura 8"/>
          <p:cNvSpPr/>
          <p:nvPr/>
        </p:nvSpPr>
        <p:spPr>
          <a:xfrm rot="13500000">
            <a:off x="4491365" y="1010771"/>
            <a:ext cx="196945" cy="196945"/>
          </a:xfrm>
          <a:prstGeom prst="halfFrame">
            <a:avLst>
              <a:gd name="adj1" fmla="val 4669"/>
              <a:gd name="adj2" fmla="val 3837"/>
            </a:avLst>
          </a:prstGeom>
          <a:ln>
            <a:solidFill>
              <a:srgbClr val="5A6CC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37515743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3">
            <a:extLst>
              <a:ext uri="{28A0092B-C50C-407E-A947-70E740481C1C}">
                <a14:useLocalDpi xmlns:a14="http://schemas.microsoft.com/office/drawing/2010/main" val="0"/>
              </a:ext>
            </a:extLst>
          </a:blip>
          <a:srcRect l="26475"/>
          <a:stretch/>
        </p:blipFill>
        <p:spPr>
          <a:xfrm>
            <a:off x="0" y="0"/>
            <a:ext cx="9144000" cy="5143500"/>
          </a:xfrm>
          <a:prstGeom prst="rect">
            <a:avLst/>
          </a:prstGeom>
        </p:spPr>
      </p:pic>
      <p:sp>
        <p:nvSpPr>
          <p:cNvPr id="6" name="TextBox 7"/>
          <p:cNvSpPr txBox="1"/>
          <p:nvPr/>
        </p:nvSpPr>
        <p:spPr>
          <a:xfrm>
            <a:off x="2460978" y="1437040"/>
            <a:ext cx="4346222" cy="387798"/>
          </a:xfrm>
          <a:prstGeom prst="rect">
            <a:avLst/>
          </a:prstGeom>
          <a:noFill/>
        </p:spPr>
        <p:txBody>
          <a:bodyPr wrap="square" rtlCol="0">
            <a:spAutoFit/>
          </a:bodyPr>
          <a:lstStyle/>
          <a:p>
            <a:pPr algn="ctr">
              <a:lnSpc>
                <a:spcPct val="80000"/>
              </a:lnSpc>
            </a:pPr>
            <a:r>
              <a:rPr lang="pt-BR" sz="2400" b="1" dirty="0" smtClean="0">
                <a:solidFill>
                  <a:srgbClr val="4DBBCE"/>
                </a:solidFill>
                <a:latin typeface="Raleway" panose="020B0503030101060003" pitchFamily="34" charset="0"/>
                <a:cs typeface="Arial"/>
              </a:rPr>
              <a:t>ALERTAS PRÓ-ATIVOS</a:t>
            </a:r>
            <a:endParaRPr lang="en-US" sz="2400" b="1" dirty="0">
              <a:solidFill>
                <a:srgbClr val="4DBBCE"/>
              </a:solidFill>
              <a:latin typeface="Raleway" panose="020B0503030101060003" pitchFamily="34" charset="0"/>
              <a:cs typeface="Arial"/>
            </a:endParaRPr>
          </a:p>
        </p:txBody>
      </p:sp>
      <p:sp>
        <p:nvSpPr>
          <p:cNvPr id="4" name="CaixaDeTexto 3"/>
          <p:cNvSpPr txBox="1"/>
          <p:nvPr/>
        </p:nvSpPr>
        <p:spPr>
          <a:xfrm>
            <a:off x="1962651" y="2222195"/>
            <a:ext cx="5532896" cy="1600438"/>
          </a:xfrm>
          <a:prstGeom prst="rect">
            <a:avLst/>
          </a:prstGeom>
          <a:noFill/>
        </p:spPr>
        <p:txBody>
          <a:bodyPr wrap="square" rtlCol="0">
            <a:spAutoFit/>
          </a:bodyPr>
          <a:lstStyle/>
          <a:p>
            <a:pPr marL="285750" indent="-285750">
              <a:buFont typeface="Arial" charset="0"/>
              <a:buChar char="•"/>
            </a:pPr>
            <a:r>
              <a:rPr lang="pt-BR" sz="1400" dirty="0" smtClean="0">
                <a:solidFill>
                  <a:schemeClr val="bg1">
                    <a:lumMod val="95000"/>
                  </a:schemeClr>
                </a:solidFill>
                <a:latin typeface="Lato" charset="0"/>
                <a:ea typeface="Lato" charset="0"/>
                <a:cs typeface="Lato" charset="0"/>
              </a:rPr>
              <a:t>Os sistemas precisão avisar os responsáveis os casos de falhas em:</a:t>
            </a:r>
          </a:p>
          <a:p>
            <a:pPr marL="742794" lvl="1" indent="-285750">
              <a:buFont typeface="Arial" charset="0"/>
              <a:buChar char="•"/>
            </a:pPr>
            <a:r>
              <a:rPr lang="pt-BR" sz="1400" dirty="0" smtClean="0">
                <a:solidFill>
                  <a:schemeClr val="bg1">
                    <a:lumMod val="95000"/>
                  </a:schemeClr>
                </a:solidFill>
                <a:latin typeface="Lato" charset="0"/>
                <a:ea typeface="Lato" charset="0"/>
                <a:cs typeface="Lato" charset="0"/>
              </a:rPr>
              <a:t>Ausência de informações dos Agentes Arrecadadores</a:t>
            </a:r>
          </a:p>
          <a:p>
            <a:pPr marL="742794" lvl="1" indent="-285750">
              <a:buFont typeface="Arial" charset="0"/>
              <a:buChar char="•"/>
            </a:pPr>
            <a:r>
              <a:rPr lang="pt-BR" sz="1400" dirty="0" smtClean="0">
                <a:solidFill>
                  <a:schemeClr val="bg1">
                    <a:lumMod val="95000"/>
                  </a:schemeClr>
                </a:solidFill>
                <a:latin typeface="Lato" charset="0"/>
                <a:ea typeface="Lato" charset="0"/>
                <a:cs typeface="Lato" charset="0"/>
              </a:rPr>
              <a:t>Valores processados que fogem de sua média histórica</a:t>
            </a:r>
          </a:p>
          <a:p>
            <a:pPr marL="742794" lvl="1" indent="-285750">
              <a:buFont typeface="Arial" charset="0"/>
              <a:buChar char="•"/>
            </a:pPr>
            <a:r>
              <a:rPr lang="pt-BR" sz="1400" dirty="0" smtClean="0">
                <a:solidFill>
                  <a:schemeClr val="bg1">
                    <a:lumMod val="95000"/>
                  </a:schemeClr>
                </a:solidFill>
                <a:latin typeface="Lato" charset="0"/>
                <a:ea typeface="Lato" charset="0"/>
                <a:cs typeface="Lato" charset="0"/>
              </a:rPr>
              <a:t>Falhas no cumprimento de contratos ou parametrizações</a:t>
            </a:r>
          </a:p>
          <a:p>
            <a:pPr marL="742794" lvl="1" indent="-285750">
              <a:buFont typeface="Arial" charset="0"/>
              <a:buChar char="•"/>
            </a:pPr>
            <a:r>
              <a:rPr lang="pt-BR" sz="1400" dirty="0" smtClean="0">
                <a:solidFill>
                  <a:schemeClr val="bg1">
                    <a:lumMod val="95000"/>
                  </a:schemeClr>
                </a:solidFill>
                <a:latin typeface="Lato" charset="0"/>
                <a:ea typeface="Lato" charset="0"/>
                <a:cs typeface="Lato" charset="0"/>
              </a:rPr>
              <a:t>Alertas de vigência de contratos</a:t>
            </a:r>
          </a:p>
          <a:p>
            <a:pPr lvl="1"/>
            <a:endParaRPr lang="pt-BR" sz="1400" dirty="0" smtClean="0">
              <a:solidFill>
                <a:schemeClr val="bg1">
                  <a:lumMod val="95000"/>
                </a:schemeClr>
              </a:solidFill>
              <a:latin typeface="Lato" charset="0"/>
              <a:ea typeface="Lato" charset="0"/>
              <a:cs typeface="Lato" charset="0"/>
            </a:endParaRPr>
          </a:p>
        </p:txBody>
      </p:sp>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8801" y="4600280"/>
            <a:ext cx="387678" cy="387678"/>
          </a:xfrm>
          <a:prstGeom prst="rect">
            <a:avLst/>
          </a:prstGeom>
        </p:spPr>
      </p:pic>
      <p:sp>
        <p:nvSpPr>
          <p:cNvPr id="9" name="Meia Moldura 2"/>
          <p:cNvSpPr/>
          <p:nvPr/>
        </p:nvSpPr>
        <p:spPr>
          <a:xfrm rot="13500000">
            <a:off x="4439702" y="687653"/>
            <a:ext cx="300272" cy="300272"/>
          </a:xfrm>
          <a:prstGeom prst="halfFrame">
            <a:avLst>
              <a:gd name="adj1" fmla="val 4669"/>
              <a:gd name="adj2" fmla="val 3837"/>
            </a:avLst>
          </a:prstGeom>
          <a:ln>
            <a:solidFill>
              <a:srgbClr val="4DBBC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chemeClr val="tx1"/>
              </a:solidFill>
            </a:endParaRPr>
          </a:p>
        </p:txBody>
      </p:sp>
      <p:sp>
        <p:nvSpPr>
          <p:cNvPr id="10" name="Meia Moldura 8"/>
          <p:cNvSpPr/>
          <p:nvPr/>
        </p:nvSpPr>
        <p:spPr>
          <a:xfrm rot="13500000">
            <a:off x="4491365" y="1010771"/>
            <a:ext cx="196945" cy="196945"/>
          </a:xfrm>
          <a:prstGeom prst="halfFrame">
            <a:avLst>
              <a:gd name="adj1" fmla="val 4669"/>
              <a:gd name="adj2" fmla="val 3837"/>
            </a:avLst>
          </a:prstGeom>
          <a:ln>
            <a:solidFill>
              <a:srgbClr val="5A6CC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34338545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
          <p:cNvSpPr txBox="1"/>
          <p:nvPr/>
        </p:nvSpPr>
        <p:spPr>
          <a:xfrm>
            <a:off x="3133905" y="2144050"/>
            <a:ext cx="2930727" cy="387798"/>
          </a:xfrm>
          <a:prstGeom prst="rect">
            <a:avLst/>
          </a:prstGeom>
          <a:noFill/>
        </p:spPr>
        <p:txBody>
          <a:bodyPr wrap="square" rtlCol="0">
            <a:spAutoFit/>
          </a:bodyPr>
          <a:lstStyle/>
          <a:p>
            <a:pPr algn="ctr">
              <a:lnSpc>
                <a:spcPct val="80000"/>
              </a:lnSpc>
            </a:pPr>
            <a:r>
              <a:rPr lang="pt-BR" sz="2400" b="1" dirty="0" smtClean="0">
                <a:solidFill>
                  <a:srgbClr val="4DBBCE"/>
                </a:solidFill>
                <a:latin typeface="Raleway" panose="020B0503030101060003" pitchFamily="34" charset="0"/>
                <a:cs typeface="Arial"/>
              </a:rPr>
              <a:t>AUDITORIA</a:t>
            </a:r>
            <a:endParaRPr lang="en-US" sz="2400" b="1" dirty="0">
              <a:solidFill>
                <a:srgbClr val="4DBBCE"/>
              </a:solidFill>
              <a:latin typeface="Raleway" panose="020B0503030101060003" pitchFamily="34" charset="0"/>
              <a:cs typeface="Arial"/>
            </a:endParaRPr>
          </a:p>
        </p:txBody>
      </p:sp>
      <p:pic>
        <p:nvPicPr>
          <p:cNvPr id="2" name="Imagem 1"/>
          <p:cNvPicPr>
            <a:picLocks noChangeAspect="1"/>
          </p:cNvPicPr>
          <p:nvPr/>
        </p:nvPicPr>
        <p:blipFill rotWithShape="1">
          <a:blip r:embed="rId3">
            <a:extLst>
              <a:ext uri="{28A0092B-C50C-407E-A947-70E740481C1C}">
                <a14:useLocalDpi xmlns:a14="http://schemas.microsoft.com/office/drawing/2010/main" val="0"/>
              </a:ext>
            </a:extLst>
          </a:blip>
          <a:srcRect l="14332" r="3965"/>
          <a:stretch/>
        </p:blipFill>
        <p:spPr>
          <a:xfrm>
            <a:off x="-9427" y="0"/>
            <a:ext cx="9153427" cy="5143500"/>
          </a:xfrm>
          <a:prstGeom prst="rect">
            <a:avLst/>
          </a:prstGeom>
        </p:spPr>
      </p:pic>
      <p:sp>
        <p:nvSpPr>
          <p:cNvPr id="9" name="Retângulo 8"/>
          <p:cNvSpPr/>
          <p:nvPr/>
        </p:nvSpPr>
        <p:spPr>
          <a:xfrm>
            <a:off x="0" y="-1"/>
            <a:ext cx="9144000" cy="5143501"/>
          </a:xfrm>
          <a:prstGeom prst="rect">
            <a:avLst/>
          </a:prstGeom>
          <a:solidFill>
            <a:srgbClr val="4DBBCE">
              <a:alpha val="5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0" name="TextBox 7"/>
          <p:cNvSpPr txBox="1"/>
          <p:nvPr/>
        </p:nvSpPr>
        <p:spPr>
          <a:xfrm>
            <a:off x="2541419" y="2266406"/>
            <a:ext cx="4049039" cy="757130"/>
          </a:xfrm>
          <a:prstGeom prst="rect">
            <a:avLst/>
          </a:prstGeom>
          <a:noFill/>
        </p:spPr>
        <p:txBody>
          <a:bodyPr wrap="square" rtlCol="0">
            <a:spAutoFit/>
          </a:bodyPr>
          <a:lstStyle/>
          <a:p>
            <a:pPr algn="ctr">
              <a:lnSpc>
                <a:spcPct val="90000"/>
              </a:lnSpc>
            </a:pPr>
            <a:r>
              <a:rPr lang="pt-BR" sz="4800" b="1" smtClean="0">
                <a:solidFill>
                  <a:srgbClr val="221F3F"/>
                </a:solidFill>
                <a:latin typeface="Raleway" panose="020B0503030101060003" pitchFamily="34" charset="0"/>
                <a:cs typeface="Arial"/>
              </a:rPr>
              <a:t>AUDITORIA</a:t>
            </a:r>
            <a:endParaRPr lang="pt-BR" sz="4800" b="1" dirty="0" smtClean="0">
              <a:solidFill>
                <a:srgbClr val="221F3F"/>
              </a:solidFill>
              <a:latin typeface="Raleway" panose="020B0503030101060003" pitchFamily="34" charset="0"/>
              <a:cs typeface="Arial"/>
            </a:endParaRPr>
          </a:p>
        </p:txBody>
      </p:sp>
      <p:pic>
        <p:nvPicPr>
          <p:cNvPr id="11" name="Imagem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8801" y="4600280"/>
            <a:ext cx="387678" cy="387678"/>
          </a:xfrm>
          <a:prstGeom prst="rect">
            <a:avLst/>
          </a:prstGeom>
        </p:spPr>
      </p:pic>
      <p:sp>
        <p:nvSpPr>
          <p:cNvPr id="12" name="Meia Moldura 2"/>
          <p:cNvSpPr/>
          <p:nvPr/>
        </p:nvSpPr>
        <p:spPr>
          <a:xfrm rot="13500000">
            <a:off x="4421067" y="1567683"/>
            <a:ext cx="300272" cy="300272"/>
          </a:xfrm>
          <a:prstGeom prst="halfFrame">
            <a:avLst>
              <a:gd name="adj1" fmla="val 4669"/>
              <a:gd name="adj2" fmla="val 3837"/>
            </a:avLst>
          </a:prstGeom>
          <a:ln>
            <a:solidFill>
              <a:srgbClr val="4DBBC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chemeClr val="tx1"/>
              </a:solidFill>
            </a:endParaRPr>
          </a:p>
        </p:txBody>
      </p:sp>
      <p:sp>
        <p:nvSpPr>
          <p:cNvPr id="13" name="Meia Moldura 8"/>
          <p:cNvSpPr/>
          <p:nvPr/>
        </p:nvSpPr>
        <p:spPr>
          <a:xfrm rot="13500000">
            <a:off x="4472725" y="1918004"/>
            <a:ext cx="196945" cy="196945"/>
          </a:xfrm>
          <a:prstGeom prst="halfFrame">
            <a:avLst>
              <a:gd name="adj1" fmla="val 4669"/>
              <a:gd name="adj2" fmla="val 3837"/>
            </a:avLst>
          </a:prstGeom>
          <a:ln>
            <a:solidFill>
              <a:srgbClr val="5A6CC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chemeClr val="tx1"/>
              </a:solidFill>
            </a:endParaRPr>
          </a:p>
        </p:txBody>
      </p:sp>
      <p:sp>
        <p:nvSpPr>
          <p:cNvPr id="14" name="Meia Moldura 2"/>
          <p:cNvSpPr/>
          <p:nvPr/>
        </p:nvSpPr>
        <p:spPr>
          <a:xfrm rot="2700000">
            <a:off x="4421066" y="3488602"/>
            <a:ext cx="300272" cy="300272"/>
          </a:xfrm>
          <a:prstGeom prst="halfFrame">
            <a:avLst>
              <a:gd name="adj1" fmla="val 4669"/>
              <a:gd name="adj2" fmla="val 3837"/>
            </a:avLst>
          </a:prstGeom>
          <a:ln>
            <a:solidFill>
              <a:srgbClr val="4DBBC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chemeClr val="tx1"/>
              </a:solidFill>
            </a:endParaRPr>
          </a:p>
        </p:txBody>
      </p:sp>
      <p:sp>
        <p:nvSpPr>
          <p:cNvPr id="15" name="Meia Moldura 8"/>
          <p:cNvSpPr/>
          <p:nvPr/>
        </p:nvSpPr>
        <p:spPr>
          <a:xfrm rot="2700000">
            <a:off x="4464100" y="3219327"/>
            <a:ext cx="196945" cy="196945"/>
          </a:xfrm>
          <a:prstGeom prst="halfFrame">
            <a:avLst>
              <a:gd name="adj1" fmla="val 4669"/>
              <a:gd name="adj2" fmla="val 3837"/>
            </a:avLst>
          </a:prstGeom>
          <a:ln>
            <a:solidFill>
              <a:srgbClr val="5A6CC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5330312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8801" y="4600280"/>
            <a:ext cx="387678" cy="387678"/>
          </a:xfrm>
          <a:prstGeom prst="rect">
            <a:avLst/>
          </a:prstGeom>
        </p:spPr>
      </p:pic>
      <p:pic>
        <p:nvPicPr>
          <p:cNvPr id="8" name="Image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447" y="409929"/>
            <a:ext cx="9890339" cy="4863574"/>
          </a:xfrm>
          <a:prstGeom prst="rect">
            <a:avLst/>
          </a:prstGeom>
        </p:spPr>
      </p:pic>
      <p:sp>
        <p:nvSpPr>
          <p:cNvPr id="9" name="TextBox 7"/>
          <p:cNvSpPr txBox="1"/>
          <p:nvPr/>
        </p:nvSpPr>
        <p:spPr>
          <a:xfrm>
            <a:off x="755027" y="719927"/>
            <a:ext cx="3642802" cy="535531"/>
          </a:xfrm>
          <a:prstGeom prst="rect">
            <a:avLst/>
          </a:prstGeom>
          <a:noFill/>
        </p:spPr>
        <p:txBody>
          <a:bodyPr wrap="square" rtlCol="0">
            <a:spAutoFit/>
          </a:bodyPr>
          <a:lstStyle/>
          <a:p>
            <a:pPr>
              <a:lnSpc>
                <a:spcPct val="80000"/>
              </a:lnSpc>
            </a:pPr>
            <a:r>
              <a:rPr lang="pt-BR" b="1" dirty="0" smtClean="0">
                <a:solidFill>
                  <a:srgbClr val="4DBBCE"/>
                </a:solidFill>
                <a:latin typeface="Raleway" panose="020B0503030101060003" pitchFamily="34" charset="0"/>
                <a:cs typeface="Arial"/>
              </a:rPr>
              <a:t>RESULTADO</a:t>
            </a:r>
          </a:p>
          <a:p>
            <a:pPr>
              <a:lnSpc>
                <a:spcPct val="80000"/>
              </a:lnSpc>
            </a:pPr>
            <a:r>
              <a:rPr lang="pt-BR" b="1" dirty="0" smtClean="0">
                <a:solidFill>
                  <a:srgbClr val="4DBBCE"/>
                </a:solidFill>
                <a:latin typeface="Raleway" panose="020B0503030101060003" pitchFamily="34" charset="0"/>
                <a:cs typeface="Arial"/>
              </a:rPr>
              <a:t>GESTÃO DA ARRECADAÇÃO</a:t>
            </a:r>
            <a:endParaRPr lang="en-US" b="1" dirty="0">
              <a:solidFill>
                <a:srgbClr val="4DBBCE"/>
              </a:solidFill>
              <a:latin typeface="Raleway" panose="020B0503030101060003" pitchFamily="34" charset="0"/>
              <a:cs typeface="Arial"/>
            </a:endParaRPr>
          </a:p>
        </p:txBody>
      </p:sp>
    </p:spTree>
    <p:extLst>
      <p:ext uri="{BB962C8B-B14F-4D97-AF65-F5344CB8AC3E}">
        <p14:creationId xmlns:p14="http://schemas.microsoft.com/office/powerpoint/2010/main" val="39073368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
          <p:cNvSpPr txBox="1"/>
          <p:nvPr/>
        </p:nvSpPr>
        <p:spPr>
          <a:xfrm>
            <a:off x="5237331" y="4651556"/>
            <a:ext cx="3311470" cy="313932"/>
          </a:xfrm>
          <a:prstGeom prst="rect">
            <a:avLst/>
          </a:prstGeom>
          <a:noFill/>
        </p:spPr>
        <p:txBody>
          <a:bodyPr wrap="square" rtlCol="0">
            <a:spAutoFit/>
          </a:bodyPr>
          <a:lstStyle/>
          <a:p>
            <a:pPr algn="r">
              <a:lnSpc>
                <a:spcPct val="80000"/>
              </a:lnSpc>
            </a:pPr>
            <a:r>
              <a:rPr lang="pt-BR" sz="1000" b="1" dirty="0" smtClean="0">
                <a:solidFill>
                  <a:schemeClr val="bg1">
                    <a:lumMod val="65000"/>
                  </a:schemeClr>
                </a:solidFill>
                <a:latin typeface="Arial"/>
                <a:cs typeface="Arial"/>
              </a:rPr>
              <a:t>GESTÃO DA ARRECADAÇÃO</a:t>
            </a:r>
          </a:p>
          <a:p>
            <a:pPr algn="r">
              <a:lnSpc>
                <a:spcPct val="80000"/>
              </a:lnSpc>
            </a:pPr>
            <a:r>
              <a:rPr lang="pt-BR" sz="800" b="1" dirty="0" smtClean="0">
                <a:solidFill>
                  <a:srgbClr val="4DBBCE"/>
                </a:solidFill>
                <a:latin typeface="Arial"/>
                <a:cs typeface="Arial"/>
              </a:rPr>
              <a:t>GESTÃO DA INFORMAÇÃO</a:t>
            </a:r>
            <a:endParaRPr lang="en-US" sz="800" b="1" dirty="0">
              <a:solidFill>
                <a:srgbClr val="4DBBCE"/>
              </a:solidFill>
              <a:latin typeface="Arial"/>
              <a:cs typeface="Arial"/>
            </a:endParaRP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8801" y="4600280"/>
            <a:ext cx="387678" cy="387678"/>
          </a:xfrm>
          <a:prstGeom prst="rect">
            <a:avLst/>
          </a:prstGeom>
        </p:spPr>
      </p:pic>
      <p:sp>
        <p:nvSpPr>
          <p:cNvPr id="3" name="Retângulo 2"/>
          <p:cNvSpPr/>
          <p:nvPr/>
        </p:nvSpPr>
        <p:spPr>
          <a:xfrm>
            <a:off x="177652" y="537770"/>
            <a:ext cx="8758827" cy="381290"/>
          </a:xfrm>
          <a:prstGeom prst="rect">
            <a:avLst/>
          </a:prstGeom>
          <a:solidFill>
            <a:srgbClr val="221F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659" y="566179"/>
            <a:ext cx="951846" cy="325735"/>
          </a:xfrm>
          <a:prstGeom prst="rect">
            <a:avLst/>
          </a:prstGeom>
        </p:spPr>
      </p:pic>
      <p:pic>
        <p:nvPicPr>
          <p:cNvPr id="7" name="Imagem 6"/>
          <p:cNvPicPr>
            <a:picLocks noChangeAspect="1"/>
          </p:cNvPicPr>
          <p:nvPr/>
        </p:nvPicPr>
        <p:blipFill>
          <a:blip r:embed="rId5"/>
          <a:stretch>
            <a:fillRect/>
          </a:stretch>
        </p:blipFill>
        <p:spPr>
          <a:xfrm>
            <a:off x="177652" y="985320"/>
            <a:ext cx="8745383" cy="3396525"/>
          </a:xfrm>
          <a:prstGeom prst="rect">
            <a:avLst/>
          </a:prstGeom>
        </p:spPr>
      </p:pic>
    </p:spTree>
    <p:extLst>
      <p:ext uri="{BB962C8B-B14F-4D97-AF65-F5344CB8AC3E}">
        <p14:creationId xmlns:p14="http://schemas.microsoft.com/office/powerpoint/2010/main" val="6137906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
          <p:cNvSpPr txBox="1"/>
          <p:nvPr/>
        </p:nvSpPr>
        <p:spPr>
          <a:xfrm>
            <a:off x="5237331" y="4651556"/>
            <a:ext cx="3311470" cy="313932"/>
          </a:xfrm>
          <a:prstGeom prst="rect">
            <a:avLst/>
          </a:prstGeom>
          <a:noFill/>
        </p:spPr>
        <p:txBody>
          <a:bodyPr wrap="square" rtlCol="0">
            <a:spAutoFit/>
          </a:bodyPr>
          <a:lstStyle/>
          <a:p>
            <a:pPr algn="r">
              <a:lnSpc>
                <a:spcPct val="80000"/>
              </a:lnSpc>
            </a:pPr>
            <a:r>
              <a:rPr lang="pt-BR" sz="1000" b="1" dirty="0" smtClean="0">
                <a:solidFill>
                  <a:schemeClr val="bg1">
                    <a:lumMod val="65000"/>
                  </a:schemeClr>
                </a:solidFill>
                <a:latin typeface="Arial"/>
                <a:cs typeface="Arial"/>
              </a:rPr>
              <a:t>GESTÃO DA ARRECADAÇÃO</a:t>
            </a:r>
          </a:p>
          <a:p>
            <a:pPr algn="r">
              <a:lnSpc>
                <a:spcPct val="80000"/>
              </a:lnSpc>
            </a:pPr>
            <a:r>
              <a:rPr lang="pt-BR" sz="800" b="1" dirty="0" smtClean="0">
                <a:solidFill>
                  <a:srgbClr val="4DBBCE"/>
                </a:solidFill>
                <a:latin typeface="Arial"/>
                <a:cs typeface="Arial"/>
              </a:rPr>
              <a:t>GESTÃO DA INFORMAÇÃO</a:t>
            </a:r>
            <a:endParaRPr lang="en-US" sz="800" b="1" dirty="0">
              <a:solidFill>
                <a:srgbClr val="4DBBCE"/>
              </a:solidFill>
              <a:latin typeface="Arial"/>
              <a:cs typeface="Arial"/>
            </a:endParaRP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8801" y="4600280"/>
            <a:ext cx="387678" cy="387678"/>
          </a:xfrm>
          <a:prstGeom prst="rect">
            <a:avLst/>
          </a:prstGeom>
        </p:spPr>
      </p:pic>
      <p:sp>
        <p:nvSpPr>
          <p:cNvPr id="7" name="Retângulo 6"/>
          <p:cNvSpPr/>
          <p:nvPr/>
        </p:nvSpPr>
        <p:spPr>
          <a:xfrm>
            <a:off x="161760" y="386519"/>
            <a:ext cx="8677440" cy="381290"/>
          </a:xfrm>
          <a:prstGeom prst="rect">
            <a:avLst/>
          </a:prstGeom>
          <a:solidFill>
            <a:srgbClr val="221F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pic>
        <p:nvPicPr>
          <p:cNvPr id="8" name="Image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777" y="414800"/>
            <a:ext cx="951846" cy="325735"/>
          </a:xfrm>
          <a:prstGeom prst="rect">
            <a:avLst/>
          </a:prstGeom>
        </p:spPr>
      </p:pic>
      <p:pic>
        <p:nvPicPr>
          <p:cNvPr id="9" name="Imagem 8"/>
          <p:cNvPicPr>
            <a:picLocks noChangeAspect="1"/>
          </p:cNvPicPr>
          <p:nvPr/>
        </p:nvPicPr>
        <p:blipFill>
          <a:blip r:embed="rId5"/>
          <a:stretch>
            <a:fillRect/>
          </a:stretch>
        </p:blipFill>
        <p:spPr>
          <a:xfrm>
            <a:off x="161760" y="833299"/>
            <a:ext cx="8774719" cy="3602390"/>
          </a:xfrm>
          <a:prstGeom prst="rect">
            <a:avLst/>
          </a:prstGeom>
        </p:spPr>
      </p:pic>
    </p:spTree>
    <p:extLst>
      <p:ext uri="{BB962C8B-B14F-4D97-AF65-F5344CB8AC3E}">
        <p14:creationId xmlns:p14="http://schemas.microsoft.com/office/powerpoint/2010/main" val="4164991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a:stretch>
            <a:fillRect/>
          </a:stretch>
        </p:blipFill>
        <p:spPr>
          <a:xfrm>
            <a:off x="421163" y="941483"/>
            <a:ext cx="8321477" cy="3260534"/>
          </a:xfrm>
          <a:prstGeom prst="rect">
            <a:avLst/>
          </a:prstGeom>
        </p:spPr>
      </p:pic>
      <p:sp>
        <p:nvSpPr>
          <p:cNvPr id="6" name="TextBox 7"/>
          <p:cNvSpPr txBox="1"/>
          <p:nvPr/>
        </p:nvSpPr>
        <p:spPr>
          <a:xfrm>
            <a:off x="5237331" y="4651556"/>
            <a:ext cx="3311470" cy="313932"/>
          </a:xfrm>
          <a:prstGeom prst="rect">
            <a:avLst/>
          </a:prstGeom>
          <a:noFill/>
        </p:spPr>
        <p:txBody>
          <a:bodyPr wrap="square" rtlCol="0">
            <a:spAutoFit/>
          </a:bodyPr>
          <a:lstStyle/>
          <a:p>
            <a:pPr algn="r">
              <a:lnSpc>
                <a:spcPct val="80000"/>
              </a:lnSpc>
            </a:pPr>
            <a:r>
              <a:rPr lang="pt-BR" sz="1000" b="1" dirty="0" smtClean="0">
                <a:solidFill>
                  <a:schemeClr val="bg1">
                    <a:lumMod val="65000"/>
                  </a:schemeClr>
                </a:solidFill>
                <a:latin typeface="Arial"/>
                <a:cs typeface="Arial"/>
              </a:rPr>
              <a:t>GESTÃO DA ARRECADAÇÃO</a:t>
            </a:r>
          </a:p>
          <a:p>
            <a:pPr algn="r">
              <a:lnSpc>
                <a:spcPct val="80000"/>
              </a:lnSpc>
            </a:pPr>
            <a:r>
              <a:rPr lang="pt-BR" sz="800" b="1" dirty="0" smtClean="0">
                <a:solidFill>
                  <a:srgbClr val="4DBBCE"/>
                </a:solidFill>
                <a:latin typeface="Arial"/>
                <a:cs typeface="Arial"/>
              </a:rPr>
              <a:t>GESTÃO DA INFORMAÇÃO</a:t>
            </a:r>
            <a:endParaRPr lang="en-US" sz="800" b="1" dirty="0">
              <a:solidFill>
                <a:srgbClr val="4DBBCE"/>
              </a:solidFill>
              <a:latin typeface="Arial"/>
              <a:cs typeface="Arial"/>
            </a:endParaRPr>
          </a:p>
        </p:txBody>
      </p:sp>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8801" y="4600280"/>
            <a:ext cx="387678" cy="387678"/>
          </a:xfrm>
          <a:prstGeom prst="rect">
            <a:avLst/>
          </a:prstGeom>
        </p:spPr>
      </p:pic>
      <p:sp>
        <p:nvSpPr>
          <p:cNvPr id="5" name="Retângulo 4"/>
          <p:cNvSpPr/>
          <p:nvPr/>
        </p:nvSpPr>
        <p:spPr>
          <a:xfrm>
            <a:off x="479292" y="565315"/>
            <a:ext cx="8202795" cy="381290"/>
          </a:xfrm>
          <a:prstGeom prst="rect">
            <a:avLst/>
          </a:prstGeom>
          <a:solidFill>
            <a:srgbClr val="221F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pic>
        <p:nvPicPr>
          <p:cNvPr id="8" name="Imagem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711" y="593596"/>
            <a:ext cx="951846" cy="325735"/>
          </a:xfrm>
          <a:prstGeom prst="rect">
            <a:avLst/>
          </a:prstGeom>
        </p:spPr>
      </p:pic>
    </p:spTree>
    <p:extLst>
      <p:ext uri="{BB962C8B-B14F-4D97-AF65-F5344CB8AC3E}">
        <p14:creationId xmlns:p14="http://schemas.microsoft.com/office/powerpoint/2010/main" val="11990075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3">
            <a:extLst>
              <a:ext uri="{28A0092B-C50C-407E-A947-70E740481C1C}">
                <a14:useLocalDpi xmlns:a14="http://schemas.microsoft.com/office/drawing/2010/main" val="0"/>
              </a:ext>
            </a:extLst>
          </a:blip>
          <a:srcRect l="26475"/>
          <a:stretch/>
        </p:blipFill>
        <p:spPr>
          <a:xfrm>
            <a:off x="0" y="0"/>
            <a:ext cx="9144000" cy="5143500"/>
          </a:xfrm>
          <a:prstGeom prst="rect">
            <a:avLst/>
          </a:prstGeom>
        </p:spPr>
      </p:pic>
      <p:sp>
        <p:nvSpPr>
          <p:cNvPr id="8" name="TextBox 7"/>
          <p:cNvSpPr txBox="1"/>
          <p:nvPr/>
        </p:nvSpPr>
        <p:spPr>
          <a:xfrm>
            <a:off x="3351121" y="1154235"/>
            <a:ext cx="2473208" cy="387798"/>
          </a:xfrm>
          <a:prstGeom prst="rect">
            <a:avLst/>
          </a:prstGeom>
          <a:noFill/>
        </p:spPr>
        <p:txBody>
          <a:bodyPr wrap="square" rtlCol="0">
            <a:spAutoFit/>
          </a:bodyPr>
          <a:lstStyle/>
          <a:p>
            <a:pPr algn="ctr">
              <a:lnSpc>
                <a:spcPct val="80000"/>
              </a:lnSpc>
            </a:pPr>
            <a:r>
              <a:rPr lang="pt-BR" sz="2400" b="1" dirty="0" smtClean="0">
                <a:solidFill>
                  <a:srgbClr val="4DBBCE"/>
                </a:solidFill>
                <a:latin typeface="Raleway" panose="020B0503030101060003" pitchFamily="34" charset="0"/>
                <a:cs typeface="Arial"/>
              </a:rPr>
              <a:t>ARRECADAÇÃO</a:t>
            </a:r>
            <a:endParaRPr lang="en-US" sz="2400" b="1" dirty="0">
              <a:solidFill>
                <a:srgbClr val="4DBBCE"/>
              </a:solidFill>
              <a:latin typeface="Raleway" panose="020B0503030101060003" pitchFamily="34" charset="0"/>
              <a:cs typeface="Arial"/>
            </a:endParaRPr>
          </a:p>
        </p:txBody>
      </p:sp>
      <p:sp>
        <p:nvSpPr>
          <p:cNvPr id="12" name="TextBox 11"/>
          <p:cNvSpPr txBox="1"/>
          <p:nvPr/>
        </p:nvSpPr>
        <p:spPr>
          <a:xfrm>
            <a:off x="2239787" y="1674381"/>
            <a:ext cx="4729033" cy="2554545"/>
          </a:xfrm>
          <a:prstGeom prst="rect">
            <a:avLst/>
          </a:prstGeom>
          <a:noFill/>
        </p:spPr>
        <p:txBody>
          <a:bodyPr wrap="square" rtlCol="0">
            <a:spAutoFit/>
          </a:bodyPr>
          <a:lstStyle/>
          <a:p>
            <a:pPr algn="ctr"/>
            <a:r>
              <a:rPr lang="pt-BR" sz="2000" dirty="0" smtClean="0">
                <a:solidFill>
                  <a:schemeClr val="bg1"/>
                </a:solidFill>
                <a:latin typeface="Lato Light" charset="0"/>
                <a:ea typeface="Lato Light" charset="0"/>
                <a:cs typeface="Lato Light" charset="0"/>
              </a:rPr>
              <a:t>Processo </a:t>
            </a:r>
            <a:r>
              <a:rPr lang="pt-BR" sz="2000" dirty="0">
                <a:solidFill>
                  <a:schemeClr val="bg1"/>
                </a:solidFill>
                <a:latin typeface="Lato Light" charset="0"/>
                <a:ea typeface="Lato Light" charset="0"/>
                <a:cs typeface="Lato Light" charset="0"/>
              </a:rPr>
              <a:t>que administra </a:t>
            </a:r>
            <a:r>
              <a:rPr lang="pt-BR" sz="2000" dirty="0" smtClean="0">
                <a:solidFill>
                  <a:schemeClr val="bg1"/>
                </a:solidFill>
                <a:latin typeface="Lato Light" charset="0"/>
                <a:ea typeface="Lato Light" charset="0"/>
                <a:cs typeface="Lato Light" charset="0"/>
              </a:rPr>
              <a:t>o </a:t>
            </a:r>
            <a:r>
              <a:rPr lang="pt-BR" sz="2000" b="1" dirty="0" smtClean="0">
                <a:solidFill>
                  <a:schemeClr val="bg1"/>
                </a:solidFill>
                <a:latin typeface="Lato" charset="0"/>
                <a:ea typeface="Lato" charset="0"/>
                <a:cs typeface="Lato" charset="0"/>
              </a:rPr>
              <a:t>recebimento</a:t>
            </a:r>
            <a:r>
              <a:rPr lang="pt-BR" sz="2000" b="1" dirty="0">
                <a:solidFill>
                  <a:schemeClr val="bg1"/>
                </a:solidFill>
                <a:latin typeface="Lato" charset="0"/>
                <a:ea typeface="Lato" charset="0"/>
                <a:cs typeface="Lato" charset="0"/>
              </a:rPr>
              <a:t> de </a:t>
            </a:r>
            <a:r>
              <a:rPr lang="pt-BR" sz="2000" b="1" dirty="0" smtClean="0">
                <a:solidFill>
                  <a:schemeClr val="bg1"/>
                </a:solidFill>
                <a:latin typeface="Lato" charset="0"/>
                <a:ea typeface="Lato" charset="0"/>
                <a:cs typeface="Lato" charset="0"/>
              </a:rPr>
              <a:t>faturas</a:t>
            </a:r>
            <a:r>
              <a:rPr lang="pt-BR" sz="2000" dirty="0" smtClean="0">
                <a:solidFill>
                  <a:schemeClr val="bg1"/>
                </a:solidFill>
                <a:latin typeface="Lato Light" charset="0"/>
                <a:ea typeface="Lato Light" charset="0"/>
                <a:cs typeface="Lato Light" charset="0"/>
              </a:rPr>
              <a:t>,</a:t>
            </a:r>
            <a:r>
              <a:rPr lang="pt-BR" sz="2000" dirty="0">
                <a:solidFill>
                  <a:schemeClr val="bg1"/>
                </a:solidFill>
                <a:latin typeface="Lato Light" charset="0"/>
                <a:ea typeface="Lato Light" charset="0"/>
                <a:cs typeface="Lato Light" charset="0"/>
              </a:rPr>
              <a:t> </a:t>
            </a:r>
            <a:r>
              <a:rPr lang="pt-BR" sz="2000" dirty="0" smtClean="0">
                <a:solidFill>
                  <a:schemeClr val="bg1"/>
                </a:solidFill>
                <a:latin typeface="Lato Light" charset="0"/>
                <a:ea typeface="Lato Light" charset="0"/>
                <a:cs typeface="Lato Light" charset="0"/>
              </a:rPr>
              <a:t>pagas ou não </a:t>
            </a:r>
            <a:r>
              <a:rPr lang="pt-BR" sz="2000" dirty="0">
                <a:solidFill>
                  <a:schemeClr val="bg1"/>
                </a:solidFill>
                <a:latin typeface="Lato Light" charset="0"/>
                <a:ea typeface="Lato Light" charset="0"/>
                <a:cs typeface="Lato Light" charset="0"/>
              </a:rPr>
              <a:t>pelos </a:t>
            </a:r>
            <a:r>
              <a:rPr lang="pt-BR" sz="2000" b="1" dirty="0" smtClean="0">
                <a:solidFill>
                  <a:schemeClr val="bg1"/>
                </a:solidFill>
                <a:latin typeface="Lato" charset="0"/>
                <a:ea typeface="Lato" charset="0"/>
                <a:cs typeface="Lato" charset="0"/>
              </a:rPr>
              <a:t>clientes</a:t>
            </a:r>
            <a:r>
              <a:rPr lang="pt-BR" sz="2000" dirty="0" smtClean="0">
                <a:solidFill>
                  <a:schemeClr val="bg1"/>
                </a:solidFill>
                <a:latin typeface="Lato Light" charset="0"/>
                <a:ea typeface="Lato Light" charset="0"/>
                <a:cs typeface="Lato Light" charset="0"/>
              </a:rPr>
              <a:t>,</a:t>
            </a:r>
            <a:r>
              <a:rPr lang="pt-BR" sz="2000" dirty="0">
                <a:solidFill>
                  <a:schemeClr val="bg1"/>
                </a:solidFill>
                <a:latin typeface="Lato Light" charset="0"/>
                <a:ea typeface="Lato Light" charset="0"/>
                <a:cs typeface="Lato Light" charset="0"/>
              </a:rPr>
              <a:t> </a:t>
            </a:r>
            <a:r>
              <a:rPr lang="pt-BR" sz="2000" dirty="0" smtClean="0">
                <a:solidFill>
                  <a:schemeClr val="bg1"/>
                </a:solidFill>
                <a:latin typeface="Lato Light" charset="0"/>
                <a:ea typeface="Lato Light" charset="0"/>
                <a:cs typeface="Lato Light" charset="0"/>
              </a:rPr>
              <a:t>junto a </a:t>
            </a:r>
            <a:r>
              <a:rPr lang="pt-BR" sz="2000" b="1" dirty="0" smtClean="0">
                <a:solidFill>
                  <a:schemeClr val="bg1"/>
                </a:solidFill>
                <a:latin typeface="Lato Light" charset="0"/>
                <a:ea typeface="Lato Light" charset="0"/>
                <a:cs typeface="Lato Light" charset="0"/>
              </a:rPr>
              <a:t>agentes arrecadadores</a:t>
            </a:r>
            <a:r>
              <a:rPr lang="pt-BR" sz="2000" dirty="0" smtClean="0">
                <a:solidFill>
                  <a:schemeClr val="bg1"/>
                </a:solidFill>
                <a:latin typeface="Lato Light" charset="0"/>
                <a:ea typeface="Lato Light" charset="0"/>
                <a:cs typeface="Lato Light" charset="0"/>
              </a:rPr>
              <a:t>, para </a:t>
            </a:r>
            <a:r>
              <a:rPr lang="pt-BR" sz="2000" dirty="0">
                <a:solidFill>
                  <a:schemeClr val="bg1"/>
                </a:solidFill>
                <a:latin typeface="Lato Light" charset="0"/>
                <a:ea typeface="Lato Light" charset="0"/>
                <a:cs typeface="Lato Light" charset="0"/>
              </a:rPr>
              <a:t>subsidiar a organização com </a:t>
            </a:r>
            <a:r>
              <a:rPr lang="pt-BR" sz="2000" b="1" dirty="0" smtClean="0">
                <a:solidFill>
                  <a:schemeClr val="bg1"/>
                </a:solidFill>
                <a:latin typeface="Lato Light" charset="0"/>
                <a:ea typeface="Lato Light" charset="0"/>
                <a:cs typeface="Lato Light" charset="0"/>
              </a:rPr>
              <a:t>dados</a:t>
            </a:r>
            <a:r>
              <a:rPr lang="pt-BR" sz="2000" dirty="0" smtClean="0">
                <a:solidFill>
                  <a:schemeClr val="bg1"/>
                </a:solidFill>
                <a:latin typeface="Lato Light" charset="0"/>
                <a:ea typeface="Lato Light" charset="0"/>
                <a:cs typeface="Lato Light" charset="0"/>
              </a:rPr>
              <a:t> e </a:t>
            </a:r>
            <a:r>
              <a:rPr lang="pt-BR" sz="2000" b="1" dirty="0" smtClean="0">
                <a:solidFill>
                  <a:schemeClr val="bg1"/>
                </a:solidFill>
                <a:latin typeface="Lato" charset="0"/>
                <a:ea typeface="Lato" charset="0"/>
                <a:cs typeface="Lato" charset="0"/>
              </a:rPr>
              <a:t>informações </a:t>
            </a:r>
            <a:r>
              <a:rPr lang="pt-BR" sz="2000" dirty="0" smtClean="0">
                <a:solidFill>
                  <a:schemeClr val="bg1"/>
                </a:solidFill>
                <a:latin typeface="Lato" charset="0"/>
                <a:ea typeface="Lato" charset="0"/>
                <a:cs typeface="Lato" charset="0"/>
              </a:rPr>
              <a:t>e, com isso,</a:t>
            </a:r>
            <a:r>
              <a:rPr lang="pt-BR" sz="2000" b="1" dirty="0" smtClean="0">
                <a:solidFill>
                  <a:schemeClr val="bg1"/>
                </a:solidFill>
                <a:latin typeface="Lato" charset="0"/>
                <a:ea typeface="Lato" charset="0"/>
                <a:cs typeface="Lato" charset="0"/>
              </a:rPr>
              <a:t> </a:t>
            </a:r>
            <a:r>
              <a:rPr lang="pt-BR" sz="2000" dirty="0" smtClean="0">
                <a:solidFill>
                  <a:schemeClr val="bg1"/>
                </a:solidFill>
                <a:latin typeface="Lato Light" charset="0"/>
                <a:ea typeface="Lato Light" charset="0"/>
                <a:cs typeface="Lato Light" charset="0"/>
              </a:rPr>
              <a:t>permitir a administração dos clientes, seu caixa financeiro e apoiar a </a:t>
            </a:r>
            <a:r>
              <a:rPr lang="pt-BR" sz="2000" b="1" dirty="0" smtClean="0">
                <a:solidFill>
                  <a:schemeClr val="bg1"/>
                </a:solidFill>
                <a:latin typeface="Lato" charset="0"/>
                <a:ea typeface="Lato" charset="0"/>
                <a:cs typeface="Lato" charset="0"/>
              </a:rPr>
              <a:t>tomada de decisão</a:t>
            </a:r>
            <a:r>
              <a:rPr lang="pt-BR" sz="2000" b="1" dirty="0" smtClean="0">
                <a:solidFill>
                  <a:schemeClr val="bg1"/>
                </a:solidFill>
                <a:latin typeface="Lato" panose="020F0502020204030203" pitchFamily="34" charset="0"/>
              </a:rPr>
              <a:t>.</a:t>
            </a:r>
            <a:endParaRPr lang="it-IT" sz="2000" b="1" dirty="0">
              <a:solidFill>
                <a:schemeClr val="bg1"/>
              </a:solidFill>
              <a:latin typeface="Lato" panose="020F0502020204030203" pitchFamily="34" charset="0"/>
              <a:cs typeface="Arial"/>
            </a:endParaRPr>
          </a:p>
        </p:txBody>
      </p:sp>
      <p:sp>
        <p:nvSpPr>
          <p:cNvPr id="3" name="Meia Moldura 2"/>
          <p:cNvSpPr/>
          <p:nvPr/>
        </p:nvSpPr>
        <p:spPr>
          <a:xfrm rot="18900000">
            <a:off x="1957464" y="2429645"/>
            <a:ext cx="300272" cy="300272"/>
          </a:xfrm>
          <a:prstGeom prst="halfFrame">
            <a:avLst>
              <a:gd name="adj1" fmla="val 4669"/>
              <a:gd name="adj2" fmla="val 3837"/>
            </a:avLst>
          </a:prstGeom>
          <a:ln>
            <a:solidFill>
              <a:srgbClr val="4DBBC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chemeClr val="tx1"/>
              </a:solidFill>
            </a:endParaRPr>
          </a:p>
        </p:txBody>
      </p:sp>
      <p:sp>
        <p:nvSpPr>
          <p:cNvPr id="9" name="Meia Moldura 8"/>
          <p:cNvSpPr/>
          <p:nvPr/>
        </p:nvSpPr>
        <p:spPr>
          <a:xfrm rot="18900000">
            <a:off x="1730687" y="2481308"/>
            <a:ext cx="196945" cy="196945"/>
          </a:xfrm>
          <a:prstGeom prst="halfFrame">
            <a:avLst>
              <a:gd name="adj1" fmla="val 4669"/>
              <a:gd name="adj2" fmla="val 3837"/>
            </a:avLst>
          </a:prstGeom>
          <a:ln>
            <a:solidFill>
              <a:srgbClr val="5A6CC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chemeClr val="tx1"/>
              </a:solidFill>
            </a:endParaRPr>
          </a:p>
        </p:txBody>
      </p:sp>
      <p:sp>
        <p:nvSpPr>
          <p:cNvPr id="10" name="Meia Moldura 9"/>
          <p:cNvSpPr/>
          <p:nvPr/>
        </p:nvSpPr>
        <p:spPr>
          <a:xfrm rot="8100000">
            <a:off x="7105979" y="2440285"/>
            <a:ext cx="300272" cy="300272"/>
          </a:xfrm>
          <a:prstGeom prst="halfFrame">
            <a:avLst>
              <a:gd name="adj1" fmla="val 4669"/>
              <a:gd name="adj2" fmla="val 3837"/>
            </a:avLst>
          </a:prstGeom>
          <a:ln>
            <a:solidFill>
              <a:srgbClr val="4DBBC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chemeClr val="tx1"/>
              </a:solidFill>
            </a:endParaRPr>
          </a:p>
        </p:txBody>
      </p:sp>
      <p:sp>
        <p:nvSpPr>
          <p:cNvPr id="11" name="Meia Moldura 10"/>
          <p:cNvSpPr/>
          <p:nvPr/>
        </p:nvSpPr>
        <p:spPr>
          <a:xfrm rot="8100000">
            <a:off x="7450109" y="2491948"/>
            <a:ext cx="196945" cy="196945"/>
          </a:xfrm>
          <a:prstGeom prst="halfFrame">
            <a:avLst>
              <a:gd name="adj1" fmla="val 4669"/>
              <a:gd name="adj2" fmla="val 3837"/>
            </a:avLst>
          </a:prstGeom>
          <a:ln>
            <a:solidFill>
              <a:srgbClr val="5A6CC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chemeClr val="tx1"/>
              </a:solidFill>
            </a:endParaRPr>
          </a:p>
        </p:txBody>
      </p:sp>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8801" y="4600280"/>
            <a:ext cx="387678" cy="387678"/>
          </a:xfrm>
          <a:prstGeom prst="rect">
            <a:avLst/>
          </a:prstGeom>
        </p:spPr>
      </p:pic>
    </p:spTree>
    <p:extLst>
      <p:ext uri="{BB962C8B-B14F-4D97-AF65-F5344CB8AC3E}">
        <p14:creationId xmlns:p14="http://schemas.microsoft.com/office/powerpoint/2010/main" val="13305159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494" y="208124"/>
            <a:ext cx="9552635" cy="4697508"/>
          </a:xfrm>
          <a:prstGeom prst="rect">
            <a:avLst/>
          </a:prstGeom>
        </p:spPr>
      </p:pic>
      <p:pic>
        <p:nvPicPr>
          <p:cNvPr id="10" name="Image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8801" y="4600280"/>
            <a:ext cx="387678" cy="387678"/>
          </a:xfrm>
          <a:prstGeom prst="rect">
            <a:avLst/>
          </a:prstGeom>
        </p:spPr>
      </p:pic>
    </p:spTree>
    <p:extLst>
      <p:ext uri="{BB962C8B-B14F-4D97-AF65-F5344CB8AC3E}">
        <p14:creationId xmlns:p14="http://schemas.microsoft.com/office/powerpoint/2010/main" val="29230848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3">
            <a:extLst>
              <a:ext uri="{28A0092B-C50C-407E-A947-70E740481C1C}">
                <a14:useLocalDpi xmlns:a14="http://schemas.microsoft.com/office/drawing/2010/main" val="0"/>
              </a:ext>
            </a:extLst>
          </a:blip>
          <a:srcRect l="26475"/>
          <a:stretch/>
        </p:blipFill>
        <p:spPr>
          <a:xfrm>
            <a:off x="0" y="0"/>
            <a:ext cx="9144000" cy="5143500"/>
          </a:xfrm>
          <a:prstGeom prst="rect">
            <a:avLst/>
          </a:prstGeom>
        </p:spPr>
      </p:pic>
      <p:sp>
        <p:nvSpPr>
          <p:cNvPr id="8" name="TextBox 7"/>
          <p:cNvSpPr txBox="1"/>
          <p:nvPr/>
        </p:nvSpPr>
        <p:spPr>
          <a:xfrm>
            <a:off x="186537" y="602333"/>
            <a:ext cx="2473208" cy="387798"/>
          </a:xfrm>
          <a:prstGeom prst="rect">
            <a:avLst/>
          </a:prstGeom>
          <a:noFill/>
        </p:spPr>
        <p:txBody>
          <a:bodyPr wrap="square" rtlCol="0">
            <a:spAutoFit/>
          </a:bodyPr>
          <a:lstStyle/>
          <a:p>
            <a:pPr algn="ctr">
              <a:lnSpc>
                <a:spcPct val="80000"/>
              </a:lnSpc>
            </a:pPr>
            <a:r>
              <a:rPr lang="pt-BR" sz="2400" b="1" dirty="0" smtClean="0">
                <a:solidFill>
                  <a:srgbClr val="4DBBCE"/>
                </a:solidFill>
                <a:latin typeface="Raleway" panose="020B0503030101060003" pitchFamily="34" charset="0"/>
                <a:cs typeface="Arial"/>
              </a:rPr>
              <a:t>DEMO</a:t>
            </a:r>
            <a:endParaRPr lang="en-US" sz="2400" b="1" dirty="0">
              <a:solidFill>
                <a:srgbClr val="4DBBCE"/>
              </a:solidFill>
              <a:latin typeface="Raleway" panose="020B0503030101060003" pitchFamily="34" charset="0"/>
              <a:cs typeface="Arial"/>
            </a:endParaRPr>
          </a:p>
        </p:txBody>
      </p:sp>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8801" y="4600280"/>
            <a:ext cx="387678" cy="387678"/>
          </a:xfrm>
          <a:prstGeom prst="rect">
            <a:avLst/>
          </a:prstGeom>
        </p:spPr>
      </p:pic>
    </p:spTree>
    <p:extLst>
      <p:ext uri="{BB962C8B-B14F-4D97-AF65-F5344CB8AC3E}">
        <p14:creationId xmlns:p14="http://schemas.microsoft.com/office/powerpoint/2010/main" val="42176932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upo eSales logo princip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8477" y="745756"/>
            <a:ext cx="2144547" cy="1467374"/>
          </a:xfrm>
          <a:prstGeom prst="rect">
            <a:avLst/>
          </a:prstGeom>
        </p:spPr>
      </p:pic>
      <p:pic>
        <p:nvPicPr>
          <p:cNvPr id="5" name="Picture 4" descr="pexels-photo-40120.jpeg"/>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l="23156" r="41251"/>
          <a:stretch/>
        </p:blipFill>
        <p:spPr>
          <a:xfrm>
            <a:off x="2512478" y="8197"/>
            <a:ext cx="2671219" cy="5143500"/>
          </a:xfrm>
          <a:prstGeom prst="rect">
            <a:avLst/>
          </a:prstGeom>
        </p:spPr>
      </p:pic>
      <p:pic>
        <p:nvPicPr>
          <p:cNvPr id="6" name="Picture 5" descr="PPT telas-33.png"/>
          <p:cNvPicPr>
            <a:picLocks noChangeAspect="1"/>
          </p:cNvPicPr>
          <p:nvPr/>
        </p:nvPicPr>
        <p:blipFill rotWithShape="1">
          <a:blip r:embed="rId6">
            <a:extLst>
              <a:ext uri="{28A0092B-C50C-407E-A947-70E740481C1C}">
                <a14:useLocalDpi xmlns:a14="http://schemas.microsoft.com/office/drawing/2010/main" val="0"/>
              </a:ext>
            </a:extLst>
          </a:blip>
          <a:srcRect t="45909"/>
          <a:stretch/>
        </p:blipFill>
        <p:spPr>
          <a:xfrm>
            <a:off x="1156062" y="3753502"/>
            <a:ext cx="1296202" cy="1313351"/>
          </a:xfrm>
          <a:prstGeom prst="rect">
            <a:avLst/>
          </a:prstGeom>
        </p:spPr>
      </p:pic>
      <p:sp>
        <p:nvSpPr>
          <p:cNvPr id="7" name="TextBox 6"/>
          <p:cNvSpPr txBox="1"/>
          <p:nvPr/>
        </p:nvSpPr>
        <p:spPr>
          <a:xfrm>
            <a:off x="5364334" y="2569986"/>
            <a:ext cx="3006582" cy="830940"/>
          </a:xfrm>
          <a:prstGeom prst="rect">
            <a:avLst/>
          </a:prstGeom>
          <a:noFill/>
        </p:spPr>
        <p:txBody>
          <a:bodyPr wrap="square" lIns="91388" tIns="45692" rIns="91388" bIns="45692" rtlCol="0">
            <a:spAutoFit/>
          </a:bodyPr>
          <a:lstStyle/>
          <a:p>
            <a:r>
              <a:rPr lang="en-US" sz="1600" dirty="0">
                <a:solidFill>
                  <a:srgbClr val="3BA8D2"/>
                </a:solidFill>
                <a:latin typeface="Arial" charset="0"/>
                <a:ea typeface="Arial" charset="0"/>
                <a:cs typeface="Arial" charset="0"/>
              </a:rPr>
              <a:t>PLATAFORMAS DE GESTÃO E INTEGRAÇÃO PARA TODA CADEIA DE NEGÓCIOS</a:t>
            </a:r>
          </a:p>
        </p:txBody>
      </p:sp>
      <p:sp>
        <p:nvSpPr>
          <p:cNvPr id="8" name="TextBox 7"/>
          <p:cNvSpPr txBox="1"/>
          <p:nvPr/>
        </p:nvSpPr>
        <p:spPr>
          <a:xfrm>
            <a:off x="5594239" y="3462857"/>
            <a:ext cx="2605534" cy="1201811"/>
          </a:xfrm>
          <a:prstGeom prst="rect">
            <a:avLst/>
          </a:prstGeom>
          <a:noFill/>
        </p:spPr>
        <p:txBody>
          <a:bodyPr wrap="square" lIns="91388" tIns="45692" rIns="91388" bIns="45692" rtlCol="0">
            <a:spAutoFit/>
          </a:bodyPr>
          <a:lstStyle/>
          <a:p>
            <a:pPr>
              <a:lnSpc>
                <a:spcPct val="130000"/>
              </a:lnSpc>
            </a:pPr>
            <a:r>
              <a:rPr lang="en-US" sz="1400" dirty="0">
                <a:solidFill>
                  <a:schemeClr val="tx1">
                    <a:lumMod val="85000"/>
                    <a:lumOff val="15000"/>
                  </a:schemeClr>
                </a:solidFill>
                <a:latin typeface="Arial" charset="0"/>
                <a:ea typeface="Arial" charset="0"/>
                <a:cs typeface="Arial" charset="0"/>
              </a:rPr>
              <a:t>Supply Chain</a:t>
            </a:r>
          </a:p>
          <a:p>
            <a:pPr>
              <a:lnSpc>
                <a:spcPct val="130000"/>
              </a:lnSpc>
            </a:pPr>
            <a:r>
              <a:rPr lang="en-US" sz="1400" dirty="0" err="1">
                <a:solidFill>
                  <a:schemeClr val="tx1">
                    <a:lumMod val="85000"/>
                    <a:lumOff val="15000"/>
                  </a:schemeClr>
                </a:solidFill>
                <a:latin typeface="Arial" charset="0"/>
                <a:ea typeface="Arial" charset="0"/>
                <a:cs typeface="Arial" charset="0"/>
              </a:rPr>
              <a:t>Automatização</a:t>
            </a:r>
            <a:r>
              <a:rPr lang="en-US" sz="1400" dirty="0">
                <a:solidFill>
                  <a:schemeClr val="tx1">
                    <a:lumMod val="85000"/>
                    <a:lumOff val="15000"/>
                  </a:schemeClr>
                </a:solidFill>
                <a:latin typeface="Arial" charset="0"/>
                <a:ea typeface="Arial" charset="0"/>
                <a:cs typeface="Arial" charset="0"/>
              </a:rPr>
              <a:t> </a:t>
            </a:r>
            <a:r>
              <a:rPr lang="en-US" sz="1400" dirty="0" err="1">
                <a:solidFill>
                  <a:schemeClr val="tx1">
                    <a:lumMod val="85000"/>
                    <a:lumOff val="15000"/>
                  </a:schemeClr>
                </a:solidFill>
                <a:latin typeface="Arial" charset="0"/>
                <a:ea typeface="Arial" charset="0"/>
                <a:cs typeface="Arial" charset="0"/>
              </a:rPr>
              <a:t>financeira</a:t>
            </a:r>
            <a:endParaRPr lang="en-US" sz="1400" dirty="0">
              <a:solidFill>
                <a:schemeClr val="tx1">
                  <a:lumMod val="85000"/>
                  <a:lumOff val="15000"/>
                </a:schemeClr>
              </a:solidFill>
              <a:latin typeface="Arial" charset="0"/>
              <a:ea typeface="Arial" charset="0"/>
              <a:cs typeface="Arial" charset="0"/>
            </a:endParaRPr>
          </a:p>
          <a:p>
            <a:pPr>
              <a:lnSpc>
                <a:spcPct val="130000"/>
              </a:lnSpc>
            </a:pPr>
            <a:r>
              <a:rPr lang="en-US" sz="1400" dirty="0" err="1">
                <a:solidFill>
                  <a:schemeClr val="tx1">
                    <a:lumMod val="85000"/>
                    <a:lumOff val="15000"/>
                  </a:schemeClr>
                </a:solidFill>
                <a:latin typeface="Arial" charset="0"/>
                <a:ea typeface="Arial" charset="0"/>
                <a:cs typeface="Arial" charset="0"/>
              </a:rPr>
              <a:t>Inteligência</a:t>
            </a:r>
            <a:r>
              <a:rPr lang="en-US" sz="1400" dirty="0">
                <a:solidFill>
                  <a:schemeClr val="tx1">
                    <a:lumMod val="85000"/>
                    <a:lumOff val="15000"/>
                  </a:schemeClr>
                </a:solidFill>
                <a:latin typeface="Arial" charset="0"/>
                <a:ea typeface="Arial" charset="0"/>
                <a:cs typeface="Arial" charset="0"/>
              </a:rPr>
              <a:t> de </a:t>
            </a:r>
            <a:r>
              <a:rPr lang="en-US" sz="1400" dirty="0" err="1">
                <a:solidFill>
                  <a:schemeClr val="tx1">
                    <a:lumMod val="85000"/>
                    <a:lumOff val="15000"/>
                  </a:schemeClr>
                </a:solidFill>
                <a:latin typeface="Arial" charset="0"/>
                <a:ea typeface="Arial" charset="0"/>
                <a:cs typeface="Arial" charset="0"/>
              </a:rPr>
              <a:t>negócios</a:t>
            </a:r>
            <a:endParaRPr lang="en-US" sz="1400" dirty="0">
              <a:solidFill>
                <a:schemeClr val="tx1">
                  <a:lumMod val="85000"/>
                  <a:lumOff val="15000"/>
                </a:schemeClr>
              </a:solidFill>
              <a:latin typeface="Arial" charset="0"/>
              <a:ea typeface="Arial" charset="0"/>
              <a:cs typeface="Arial" charset="0"/>
            </a:endParaRPr>
          </a:p>
          <a:p>
            <a:pPr>
              <a:lnSpc>
                <a:spcPct val="130000"/>
              </a:lnSpc>
            </a:pPr>
            <a:r>
              <a:rPr lang="en-US" sz="1400" dirty="0" err="1">
                <a:solidFill>
                  <a:schemeClr val="tx1">
                    <a:lumMod val="85000"/>
                    <a:lumOff val="15000"/>
                  </a:schemeClr>
                </a:solidFill>
                <a:latin typeface="Arial" charset="0"/>
                <a:ea typeface="Arial" charset="0"/>
                <a:cs typeface="Arial" charset="0"/>
              </a:rPr>
              <a:t>Documentos</a:t>
            </a:r>
            <a:r>
              <a:rPr lang="en-US" sz="1400" dirty="0">
                <a:solidFill>
                  <a:schemeClr val="tx1">
                    <a:lumMod val="85000"/>
                    <a:lumOff val="15000"/>
                  </a:schemeClr>
                </a:solidFill>
                <a:latin typeface="Arial" charset="0"/>
                <a:ea typeface="Arial" charset="0"/>
                <a:cs typeface="Arial" charset="0"/>
              </a:rPr>
              <a:t> </a:t>
            </a:r>
            <a:r>
              <a:rPr lang="en-US" sz="1400" dirty="0" err="1">
                <a:solidFill>
                  <a:schemeClr val="tx1">
                    <a:lumMod val="85000"/>
                    <a:lumOff val="15000"/>
                  </a:schemeClr>
                </a:solidFill>
                <a:latin typeface="Arial" charset="0"/>
                <a:ea typeface="Arial" charset="0"/>
                <a:cs typeface="Arial" charset="0"/>
              </a:rPr>
              <a:t>fiscais</a:t>
            </a:r>
            <a:endParaRPr lang="en-US" sz="1400" dirty="0">
              <a:solidFill>
                <a:schemeClr val="tx1">
                  <a:lumMod val="85000"/>
                  <a:lumOff val="15000"/>
                </a:schemeClr>
              </a:solidFill>
              <a:latin typeface="Arial" charset="0"/>
              <a:ea typeface="Arial" charset="0"/>
              <a:cs typeface="Arial" charset="0"/>
            </a:endParaRPr>
          </a:p>
        </p:txBody>
      </p:sp>
      <p:sp>
        <p:nvSpPr>
          <p:cNvPr id="9" name="Oval 8"/>
          <p:cNvSpPr/>
          <p:nvPr/>
        </p:nvSpPr>
        <p:spPr>
          <a:xfrm>
            <a:off x="5484758" y="3638047"/>
            <a:ext cx="76646" cy="76646"/>
          </a:xfrm>
          <a:prstGeom prst="ellipse">
            <a:avLst/>
          </a:prstGeom>
          <a:solidFill>
            <a:srgbClr val="3BA8D2"/>
          </a:solidFill>
          <a:ln>
            <a:noFill/>
          </a:ln>
          <a:effectLst/>
        </p:spPr>
        <p:style>
          <a:lnRef idx="1">
            <a:schemeClr val="accent1"/>
          </a:lnRef>
          <a:fillRef idx="3">
            <a:schemeClr val="accent1"/>
          </a:fillRef>
          <a:effectRef idx="2">
            <a:schemeClr val="accent1"/>
          </a:effectRef>
          <a:fontRef idx="minor">
            <a:schemeClr val="lt1"/>
          </a:fontRef>
        </p:style>
        <p:txBody>
          <a:bodyPr lIns="91388" tIns="45692" rIns="91388" bIns="45692" spcCol="0" rtlCol="0" anchor="ctr"/>
          <a:lstStyle/>
          <a:p>
            <a:pPr algn="ctr"/>
            <a:endParaRPr lang="en-US"/>
          </a:p>
        </p:txBody>
      </p:sp>
      <p:sp>
        <p:nvSpPr>
          <p:cNvPr id="10" name="Oval 9"/>
          <p:cNvSpPr/>
          <p:nvPr/>
        </p:nvSpPr>
        <p:spPr>
          <a:xfrm>
            <a:off x="5484758" y="3900832"/>
            <a:ext cx="76646" cy="76646"/>
          </a:xfrm>
          <a:prstGeom prst="ellipse">
            <a:avLst/>
          </a:prstGeom>
          <a:solidFill>
            <a:srgbClr val="3BA8D2"/>
          </a:solidFill>
          <a:ln>
            <a:noFill/>
          </a:ln>
          <a:effectLst/>
        </p:spPr>
        <p:style>
          <a:lnRef idx="1">
            <a:schemeClr val="accent1"/>
          </a:lnRef>
          <a:fillRef idx="3">
            <a:schemeClr val="accent1"/>
          </a:fillRef>
          <a:effectRef idx="2">
            <a:schemeClr val="accent1"/>
          </a:effectRef>
          <a:fontRef idx="minor">
            <a:schemeClr val="lt1"/>
          </a:fontRef>
        </p:style>
        <p:txBody>
          <a:bodyPr lIns="91388" tIns="45692" rIns="91388" bIns="45692" spcCol="0" rtlCol="0" anchor="ctr"/>
          <a:lstStyle/>
          <a:p>
            <a:pPr algn="ctr"/>
            <a:endParaRPr lang="en-US"/>
          </a:p>
        </p:txBody>
      </p:sp>
      <p:sp>
        <p:nvSpPr>
          <p:cNvPr id="11" name="Oval 10"/>
          <p:cNvSpPr/>
          <p:nvPr/>
        </p:nvSpPr>
        <p:spPr>
          <a:xfrm>
            <a:off x="5484758" y="4201867"/>
            <a:ext cx="76646" cy="76646"/>
          </a:xfrm>
          <a:prstGeom prst="ellipse">
            <a:avLst/>
          </a:prstGeom>
          <a:solidFill>
            <a:srgbClr val="3BA8D2"/>
          </a:solidFill>
          <a:ln>
            <a:noFill/>
          </a:ln>
          <a:effectLst/>
        </p:spPr>
        <p:style>
          <a:lnRef idx="1">
            <a:schemeClr val="accent1"/>
          </a:lnRef>
          <a:fillRef idx="3">
            <a:schemeClr val="accent1"/>
          </a:fillRef>
          <a:effectRef idx="2">
            <a:schemeClr val="accent1"/>
          </a:effectRef>
          <a:fontRef idx="minor">
            <a:schemeClr val="lt1"/>
          </a:fontRef>
        </p:style>
        <p:txBody>
          <a:bodyPr lIns="91388" tIns="45692" rIns="91388" bIns="45692" spcCol="0" rtlCol="0" anchor="ctr"/>
          <a:lstStyle/>
          <a:p>
            <a:pPr algn="ctr"/>
            <a:endParaRPr lang="en-US"/>
          </a:p>
        </p:txBody>
      </p:sp>
      <p:sp>
        <p:nvSpPr>
          <p:cNvPr id="12" name="Oval 11"/>
          <p:cNvSpPr/>
          <p:nvPr/>
        </p:nvSpPr>
        <p:spPr>
          <a:xfrm>
            <a:off x="5484758" y="4464652"/>
            <a:ext cx="76646" cy="76646"/>
          </a:xfrm>
          <a:prstGeom prst="ellipse">
            <a:avLst/>
          </a:prstGeom>
          <a:solidFill>
            <a:srgbClr val="3BA8D2"/>
          </a:solidFill>
          <a:ln>
            <a:noFill/>
          </a:ln>
          <a:effectLst/>
        </p:spPr>
        <p:style>
          <a:lnRef idx="1">
            <a:schemeClr val="accent1"/>
          </a:lnRef>
          <a:fillRef idx="3">
            <a:schemeClr val="accent1"/>
          </a:fillRef>
          <a:effectRef idx="2">
            <a:schemeClr val="accent1"/>
          </a:effectRef>
          <a:fontRef idx="minor">
            <a:schemeClr val="lt1"/>
          </a:fontRef>
        </p:style>
        <p:txBody>
          <a:bodyPr lIns="91388" tIns="45692" rIns="91388" bIns="45692" spcCol="0" rtlCol="0" anchor="ctr"/>
          <a:lstStyle/>
          <a:p>
            <a:pPr algn="ctr"/>
            <a:endParaRPr lang="en-US"/>
          </a:p>
        </p:txBody>
      </p:sp>
      <p:pic>
        <p:nvPicPr>
          <p:cNvPr id="13" name="Picture 10" descr="e-Sales logo 2017.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4594" y="2988297"/>
            <a:ext cx="789094" cy="765206"/>
          </a:xfrm>
          <a:prstGeom prst="rect">
            <a:avLst/>
          </a:prstGeom>
        </p:spPr>
      </p:pic>
    </p:spTree>
    <p:extLst>
      <p:ext uri="{BB962C8B-B14F-4D97-AF65-F5344CB8AC3E}">
        <p14:creationId xmlns:p14="http://schemas.microsoft.com/office/powerpoint/2010/main" val="1055219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rotWithShape="1">
          <a:blip r:embed="rId3">
            <a:extLst>
              <a:ext uri="{28A0092B-C50C-407E-A947-70E740481C1C}">
                <a14:useLocalDpi xmlns:a14="http://schemas.microsoft.com/office/drawing/2010/main" val="0"/>
              </a:ext>
            </a:extLst>
          </a:blip>
          <a:srcRect l="26475"/>
          <a:stretch/>
        </p:blipFill>
        <p:spPr>
          <a:xfrm>
            <a:off x="0" y="0"/>
            <a:ext cx="9144000" cy="5143500"/>
          </a:xfrm>
          <a:prstGeom prst="rect">
            <a:avLst/>
          </a:prstGeom>
        </p:spPr>
      </p:pic>
      <p:sp>
        <p:nvSpPr>
          <p:cNvPr id="8" name="TextBox 7"/>
          <p:cNvSpPr txBox="1"/>
          <p:nvPr/>
        </p:nvSpPr>
        <p:spPr>
          <a:xfrm>
            <a:off x="2657487" y="1946282"/>
            <a:ext cx="4025461" cy="1372683"/>
          </a:xfrm>
          <a:prstGeom prst="rect">
            <a:avLst/>
          </a:prstGeom>
          <a:noFill/>
        </p:spPr>
        <p:txBody>
          <a:bodyPr wrap="none" rtlCol="0">
            <a:spAutoFit/>
          </a:bodyPr>
          <a:lstStyle/>
          <a:p>
            <a:pPr algn="ctr">
              <a:lnSpc>
                <a:spcPct val="80000"/>
              </a:lnSpc>
            </a:pPr>
            <a:r>
              <a:rPr lang="pt-BR" sz="3200" b="1" dirty="0" smtClean="0">
                <a:solidFill>
                  <a:schemeClr val="bg1"/>
                </a:solidFill>
                <a:latin typeface="Raleway" charset="0"/>
                <a:ea typeface="Raleway" charset="0"/>
                <a:cs typeface="Raleway" charset="0"/>
              </a:rPr>
              <a:t>OBRIGADO</a:t>
            </a:r>
          </a:p>
          <a:p>
            <a:pPr algn="ctr">
              <a:lnSpc>
                <a:spcPct val="80000"/>
              </a:lnSpc>
            </a:pPr>
            <a:endParaRPr lang="pt-BR" sz="2400" b="1" dirty="0">
              <a:solidFill>
                <a:srgbClr val="4DBBCE"/>
              </a:solidFill>
              <a:latin typeface="Arial"/>
              <a:cs typeface="Arial"/>
            </a:endParaRPr>
          </a:p>
          <a:p>
            <a:pPr algn="ctr">
              <a:lnSpc>
                <a:spcPct val="80000"/>
              </a:lnSpc>
            </a:pPr>
            <a:endParaRPr lang="pt-BR" sz="2400" b="1" dirty="0" smtClean="0">
              <a:solidFill>
                <a:srgbClr val="4DBBCE"/>
              </a:solidFill>
              <a:latin typeface="Arial"/>
              <a:cs typeface="Arial"/>
            </a:endParaRPr>
          </a:p>
          <a:p>
            <a:pPr algn="ctr">
              <a:lnSpc>
                <a:spcPct val="80000"/>
              </a:lnSpc>
            </a:pPr>
            <a:r>
              <a:rPr lang="pt-BR" sz="2400" dirty="0" smtClean="0">
                <a:solidFill>
                  <a:srgbClr val="4DBBCE"/>
                </a:solidFill>
                <a:latin typeface="Lato" charset="0"/>
                <a:ea typeface="Lato" charset="0"/>
                <a:cs typeface="Lato" charset="0"/>
              </a:rPr>
              <a:t>luciano.sager@esales.com.br</a:t>
            </a:r>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8801" y="4600280"/>
            <a:ext cx="387678" cy="387678"/>
          </a:xfrm>
          <a:prstGeom prst="rect">
            <a:avLst/>
          </a:prstGeom>
        </p:spPr>
      </p:pic>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211" y="4086343"/>
            <a:ext cx="678073" cy="627586"/>
          </a:xfrm>
          <a:prstGeom prst="rect">
            <a:avLst/>
          </a:prstGeom>
        </p:spPr>
      </p:pic>
      <p:pic>
        <p:nvPicPr>
          <p:cNvPr id="2" name="Imagem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4335" y="3426435"/>
            <a:ext cx="1815330" cy="565638"/>
          </a:xfrm>
          <a:prstGeom prst="rect">
            <a:avLst/>
          </a:prstGeom>
        </p:spPr>
      </p:pic>
    </p:spTree>
    <p:extLst>
      <p:ext uri="{BB962C8B-B14F-4D97-AF65-F5344CB8AC3E}">
        <p14:creationId xmlns:p14="http://schemas.microsoft.com/office/powerpoint/2010/main" val="6700654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de seta reta 5"/>
          <p:cNvCxnSpPr/>
          <p:nvPr/>
        </p:nvCxnSpPr>
        <p:spPr>
          <a:xfrm>
            <a:off x="3143139" y="1781441"/>
            <a:ext cx="2908946" cy="10066"/>
          </a:xfrm>
          <a:prstGeom prst="straightConnector1">
            <a:avLst/>
          </a:prstGeom>
          <a:ln>
            <a:solidFill>
              <a:schemeClr val="bg1">
                <a:lumMod val="75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9" name="Conector de seta reta 8"/>
          <p:cNvCxnSpPr/>
          <p:nvPr/>
        </p:nvCxnSpPr>
        <p:spPr>
          <a:xfrm>
            <a:off x="3143139" y="2196222"/>
            <a:ext cx="2963190" cy="27023"/>
          </a:xfrm>
          <a:prstGeom prst="straightConnector1">
            <a:avLst/>
          </a:prstGeom>
          <a:ln>
            <a:solidFill>
              <a:schemeClr val="bg1">
                <a:lumMod val="75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0" name="Conector de seta reta 9"/>
          <p:cNvCxnSpPr/>
          <p:nvPr/>
        </p:nvCxnSpPr>
        <p:spPr>
          <a:xfrm>
            <a:off x="3143139" y="2649743"/>
            <a:ext cx="2963190" cy="10253"/>
          </a:xfrm>
          <a:prstGeom prst="straightConnector1">
            <a:avLst/>
          </a:prstGeom>
          <a:ln>
            <a:solidFill>
              <a:schemeClr val="bg1">
                <a:lumMod val="7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 name="Conector de seta reta 10"/>
          <p:cNvCxnSpPr/>
          <p:nvPr/>
        </p:nvCxnSpPr>
        <p:spPr>
          <a:xfrm>
            <a:off x="3143139" y="3087766"/>
            <a:ext cx="2963190" cy="10253"/>
          </a:xfrm>
          <a:prstGeom prst="straightConnector1">
            <a:avLst/>
          </a:prstGeom>
          <a:ln>
            <a:solidFill>
              <a:schemeClr val="bg1">
                <a:lumMod val="75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2" name="Conector de seta reta 11"/>
          <p:cNvCxnSpPr/>
          <p:nvPr/>
        </p:nvCxnSpPr>
        <p:spPr>
          <a:xfrm>
            <a:off x="3163965" y="3472743"/>
            <a:ext cx="2963190" cy="10253"/>
          </a:xfrm>
          <a:prstGeom prst="straightConnector1">
            <a:avLst/>
          </a:prstGeom>
          <a:ln>
            <a:solidFill>
              <a:schemeClr val="bg1">
                <a:lumMod val="75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35" name="Retângulo 34"/>
          <p:cNvSpPr/>
          <p:nvPr/>
        </p:nvSpPr>
        <p:spPr>
          <a:xfrm>
            <a:off x="3688598" y="1658315"/>
            <a:ext cx="1836548" cy="2366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36" name="Retângulo 35"/>
          <p:cNvSpPr/>
          <p:nvPr/>
        </p:nvSpPr>
        <p:spPr>
          <a:xfrm>
            <a:off x="4116360" y="2547323"/>
            <a:ext cx="982582" cy="2366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37" name="Retângulo 36"/>
          <p:cNvSpPr/>
          <p:nvPr/>
        </p:nvSpPr>
        <p:spPr>
          <a:xfrm>
            <a:off x="4069866" y="2954758"/>
            <a:ext cx="1145313" cy="2366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38" name="Retângulo 37"/>
          <p:cNvSpPr/>
          <p:nvPr/>
        </p:nvSpPr>
        <p:spPr>
          <a:xfrm>
            <a:off x="4139330" y="3377647"/>
            <a:ext cx="916009" cy="2366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39" name="Retângulo 38"/>
          <p:cNvSpPr/>
          <p:nvPr/>
        </p:nvSpPr>
        <p:spPr>
          <a:xfrm>
            <a:off x="3622974" y="2108031"/>
            <a:ext cx="1995216" cy="2366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7" name="CaixaDeTexto 6"/>
          <p:cNvSpPr txBox="1"/>
          <p:nvPr/>
        </p:nvSpPr>
        <p:spPr>
          <a:xfrm>
            <a:off x="3592149" y="1639591"/>
            <a:ext cx="2057037" cy="2031325"/>
          </a:xfrm>
          <a:prstGeom prst="rect">
            <a:avLst/>
          </a:prstGeom>
          <a:noFill/>
        </p:spPr>
        <p:txBody>
          <a:bodyPr wrap="none" rtlCol="0">
            <a:spAutoFit/>
          </a:bodyPr>
          <a:lstStyle/>
          <a:p>
            <a:pPr algn="ctr"/>
            <a:r>
              <a:rPr lang="pt-BR" sz="1400" dirty="0" smtClean="0">
                <a:solidFill>
                  <a:schemeClr val="bg1">
                    <a:lumMod val="50000"/>
                  </a:schemeClr>
                </a:solidFill>
                <a:latin typeface="Raleway" charset="0"/>
                <a:ea typeface="Raleway" charset="0"/>
                <a:cs typeface="Raleway" charset="0"/>
              </a:rPr>
              <a:t>CÓDIGO DE BARRAS</a:t>
            </a:r>
          </a:p>
          <a:p>
            <a:pPr algn="ctr"/>
            <a:endParaRPr lang="pt-BR" sz="1400" dirty="0" smtClean="0">
              <a:solidFill>
                <a:schemeClr val="bg1">
                  <a:lumMod val="50000"/>
                </a:schemeClr>
              </a:solidFill>
              <a:latin typeface="Raleway" charset="0"/>
              <a:ea typeface="Raleway" charset="0"/>
              <a:cs typeface="Raleway" charset="0"/>
            </a:endParaRPr>
          </a:p>
          <a:p>
            <a:pPr algn="ctr"/>
            <a:r>
              <a:rPr lang="pt-BR" sz="1400" dirty="0" smtClean="0">
                <a:solidFill>
                  <a:schemeClr val="bg1">
                    <a:lumMod val="50000"/>
                  </a:schemeClr>
                </a:solidFill>
                <a:latin typeface="Raleway" charset="0"/>
                <a:ea typeface="Raleway" charset="0"/>
                <a:cs typeface="Raleway" charset="0"/>
              </a:rPr>
              <a:t>DÉBITO AUTOMÁTICO</a:t>
            </a:r>
          </a:p>
          <a:p>
            <a:pPr algn="ctr"/>
            <a:endParaRPr lang="pt-BR" sz="1400" dirty="0" smtClean="0">
              <a:solidFill>
                <a:schemeClr val="bg1">
                  <a:lumMod val="50000"/>
                </a:schemeClr>
              </a:solidFill>
              <a:latin typeface="Raleway" charset="0"/>
              <a:ea typeface="Raleway" charset="0"/>
              <a:cs typeface="Raleway" charset="0"/>
            </a:endParaRPr>
          </a:p>
          <a:p>
            <a:pPr algn="ctr"/>
            <a:r>
              <a:rPr lang="pt-BR" sz="1400" dirty="0" smtClean="0">
                <a:solidFill>
                  <a:schemeClr val="bg1">
                    <a:lumMod val="50000"/>
                  </a:schemeClr>
                </a:solidFill>
                <a:latin typeface="Raleway" charset="0"/>
                <a:ea typeface="Raleway" charset="0"/>
                <a:cs typeface="Raleway" charset="0"/>
              </a:rPr>
              <a:t>EXTRATOS</a:t>
            </a:r>
          </a:p>
          <a:p>
            <a:pPr algn="ctr"/>
            <a:endParaRPr lang="pt-BR" sz="1400" dirty="0" smtClean="0">
              <a:solidFill>
                <a:schemeClr val="bg1">
                  <a:lumMod val="50000"/>
                </a:schemeClr>
              </a:solidFill>
              <a:latin typeface="Raleway" charset="0"/>
              <a:ea typeface="Raleway" charset="0"/>
              <a:cs typeface="Raleway" charset="0"/>
            </a:endParaRPr>
          </a:p>
          <a:p>
            <a:pPr algn="ctr"/>
            <a:r>
              <a:rPr lang="pt-BR" sz="1400" dirty="0" smtClean="0">
                <a:solidFill>
                  <a:schemeClr val="bg1">
                    <a:lumMod val="50000"/>
                  </a:schemeClr>
                </a:solidFill>
                <a:latin typeface="Raleway" charset="0"/>
                <a:ea typeface="Raleway" charset="0"/>
                <a:cs typeface="Raleway" charset="0"/>
              </a:rPr>
              <a:t>COBRANÇA</a:t>
            </a:r>
          </a:p>
          <a:p>
            <a:pPr algn="ctr"/>
            <a:endParaRPr lang="pt-BR" sz="1400" dirty="0" smtClean="0">
              <a:solidFill>
                <a:schemeClr val="bg1">
                  <a:lumMod val="50000"/>
                </a:schemeClr>
              </a:solidFill>
              <a:latin typeface="Raleway" charset="0"/>
              <a:ea typeface="Raleway" charset="0"/>
              <a:cs typeface="Raleway" charset="0"/>
            </a:endParaRPr>
          </a:p>
          <a:p>
            <a:pPr algn="ctr"/>
            <a:r>
              <a:rPr lang="pt-BR" sz="1400" dirty="0" smtClean="0">
                <a:solidFill>
                  <a:schemeClr val="bg1">
                    <a:lumMod val="50000"/>
                  </a:schemeClr>
                </a:solidFill>
                <a:latin typeface="Raleway" charset="0"/>
                <a:ea typeface="Raleway" charset="0"/>
                <a:cs typeface="Raleway" charset="0"/>
              </a:rPr>
              <a:t>OUTROS</a:t>
            </a:r>
            <a:endParaRPr lang="pt-BR" sz="1400" dirty="0">
              <a:solidFill>
                <a:schemeClr val="bg1">
                  <a:lumMod val="50000"/>
                </a:schemeClr>
              </a:solidFill>
              <a:latin typeface="Raleway" charset="0"/>
              <a:ea typeface="Raleway" charset="0"/>
              <a:cs typeface="Raleway" charset="0"/>
            </a:endParaRPr>
          </a:p>
        </p:txBody>
      </p:sp>
      <p:sp>
        <p:nvSpPr>
          <p:cNvPr id="17" name="Oval 16"/>
          <p:cNvSpPr/>
          <p:nvPr/>
        </p:nvSpPr>
        <p:spPr>
          <a:xfrm>
            <a:off x="985797" y="1603214"/>
            <a:ext cx="2054128" cy="2054128"/>
          </a:xfrm>
          <a:prstGeom prst="ellipse">
            <a:avLst/>
          </a:prstGeom>
          <a:gradFill>
            <a:gsLst>
              <a:gs pos="26000">
                <a:srgbClr val="4C64AC"/>
              </a:gs>
              <a:gs pos="100000">
                <a:srgbClr val="4DBBCE"/>
              </a:gs>
            </a:gsLst>
            <a:path path="circle">
              <a:fillToRect l="100000" t="100000"/>
            </a:path>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8" name="Oval 17"/>
          <p:cNvSpPr/>
          <p:nvPr/>
        </p:nvSpPr>
        <p:spPr>
          <a:xfrm>
            <a:off x="1071092" y="1685778"/>
            <a:ext cx="1885918" cy="1885918"/>
          </a:xfrm>
          <a:prstGeom prst="ellipse">
            <a:avLst/>
          </a:prstGeom>
          <a:noFill/>
          <a:ln w="9525">
            <a:solidFill>
              <a:srgbClr val="4DBBCE"/>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3" name="CaixaDeTexto 2"/>
          <p:cNvSpPr txBox="1"/>
          <p:nvPr/>
        </p:nvSpPr>
        <p:spPr>
          <a:xfrm>
            <a:off x="815492" y="2331552"/>
            <a:ext cx="2347993" cy="461665"/>
          </a:xfrm>
          <a:prstGeom prst="rect">
            <a:avLst/>
          </a:prstGeom>
          <a:noFill/>
        </p:spPr>
        <p:txBody>
          <a:bodyPr wrap="square" rtlCol="0">
            <a:spAutoFit/>
          </a:bodyPr>
          <a:lstStyle/>
          <a:p>
            <a:pPr algn="ctr"/>
            <a:r>
              <a:rPr lang="pt-BR" sz="1200" dirty="0" smtClean="0">
                <a:solidFill>
                  <a:schemeClr val="bg1">
                    <a:lumMod val="95000"/>
                  </a:schemeClr>
                </a:solidFill>
                <a:latin typeface="Raleway" charset="0"/>
                <a:ea typeface="Raleway" charset="0"/>
                <a:cs typeface="Raleway" charset="0"/>
              </a:rPr>
              <a:t>AGENTES</a:t>
            </a:r>
          </a:p>
          <a:p>
            <a:pPr algn="ctr"/>
            <a:r>
              <a:rPr lang="pt-BR" sz="1200" dirty="0" smtClean="0">
                <a:solidFill>
                  <a:schemeClr val="bg1">
                    <a:lumMod val="95000"/>
                  </a:schemeClr>
                </a:solidFill>
                <a:latin typeface="Raleway" charset="0"/>
                <a:ea typeface="Raleway" charset="0"/>
                <a:cs typeface="Raleway" charset="0"/>
              </a:rPr>
              <a:t>ARRECADADORES</a:t>
            </a:r>
            <a:endParaRPr lang="pt-BR" sz="1200" dirty="0">
              <a:solidFill>
                <a:schemeClr val="bg1">
                  <a:lumMod val="95000"/>
                </a:schemeClr>
              </a:solidFill>
              <a:latin typeface="Raleway" charset="0"/>
              <a:ea typeface="Raleway" charset="0"/>
              <a:cs typeface="Raleway" charset="0"/>
            </a:endParaRPr>
          </a:p>
        </p:txBody>
      </p:sp>
      <p:sp>
        <p:nvSpPr>
          <p:cNvPr id="22" name="Oval 21"/>
          <p:cNvSpPr/>
          <p:nvPr/>
        </p:nvSpPr>
        <p:spPr>
          <a:xfrm>
            <a:off x="6185740" y="1615914"/>
            <a:ext cx="2054128" cy="2054128"/>
          </a:xfrm>
          <a:prstGeom prst="ellipse">
            <a:avLst/>
          </a:prstGeom>
          <a:gradFill>
            <a:gsLst>
              <a:gs pos="26000">
                <a:srgbClr val="4C64AC"/>
              </a:gs>
              <a:gs pos="100000">
                <a:srgbClr val="4DBBCE"/>
              </a:gs>
            </a:gsLst>
            <a:path path="circle">
              <a:fillToRect l="100000" t="100000"/>
            </a:path>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3" name="Oval 22"/>
          <p:cNvSpPr/>
          <p:nvPr/>
        </p:nvSpPr>
        <p:spPr>
          <a:xfrm>
            <a:off x="6271035" y="1698478"/>
            <a:ext cx="1885918" cy="1885918"/>
          </a:xfrm>
          <a:prstGeom prst="ellipse">
            <a:avLst/>
          </a:prstGeom>
          <a:noFill/>
          <a:ln w="9525">
            <a:solidFill>
              <a:srgbClr val="4DBBCE"/>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4" name="CaixaDeTexto 23"/>
          <p:cNvSpPr txBox="1"/>
          <p:nvPr/>
        </p:nvSpPr>
        <p:spPr>
          <a:xfrm>
            <a:off x="6038807" y="2502937"/>
            <a:ext cx="2347993" cy="276999"/>
          </a:xfrm>
          <a:prstGeom prst="rect">
            <a:avLst/>
          </a:prstGeom>
          <a:noFill/>
        </p:spPr>
        <p:txBody>
          <a:bodyPr wrap="square" rtlCol="0">
            <a:spAutoFit/>
          </a:bodyPr>
          <a:lstStyle/>
          <a:p>
            <a:pPr algn="ctr"/>
            <a:r>
              <a:rPr lang="pt-BR" sz="1200" smtClean="0">
                <a:solidFill>
                  <a:schemeClr val="bg1">
                    <a:lumMod val="95000"/>
                  </a:schemeClr>
                </a:solidFill>
                <a:latin typeface="Raleway" charset="0"/>
                <a:ea typeface="Raleway" charset="0"/>
                <a:cs typeface="Raleway" charset="0"/>
              </a:rPr>
              <a:t>CONCESSIONÁRIAS</a:t>
            </a:r>
            <a:endParaRPr lang="pt-BR" sz="1200" dirty="0">
              <a:solidFill>
                <a:schemeClr val="bg1">
                  <a:lumMod val="95000"/>
                </a:schemeClr>
              </a:solidFill>
              <a:latin typeface="Raleway" charset="0"/>
              <a:ea typeface="Raleway" charset="0"/>
              <a:cs typeface="Raleway" charset="0"/>
            </a:endParaRPr>
          </a:p>
        </p:txBody>
      </p:sp>
      <p:pic>
        <p:nvPicPr>
          <p:cNvPr id="40" name="Imagem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8801" y="4600280"/>
            <a:ext cx="387678" cy="387678"/>
          </a:xfrm>
          <a:prstGeom prst="rect">
            <a:avLst/>
          </a:prstGeom>
        </p:spPr>
      </p:pic>
    </p:spTree>
    <p:extLst>
      <p:ext uri="{BB962C8B-B14F-4D97-AF65-F5344CB8AC3E}">
        <p14:creationId xmlns:p14="http://schemas.microsoft.com/office/powerpoint/2010/main" val="6758661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62" y="649302"/>
            <a:ext cx="9144000" cy="4496562"/>
          </a:xfrm>
          <a:prstGeom prst="rect">
            <a:avLst/>
          </a:prstGeom>
        </p:spPr>
      </p:pic>
      <p:pic>
        <p:nvPicPr>
          <p:cNvPr id="11" name="Imagem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8801" y="4600280"/>
            <a:ext cx="387678" cy="387678"/>
          </a:xfrm>
          <a:prstGeom prst="rect">
            <a:avLst/>
          </a:prstGeom>
        </p:spPr>
      </p:pic>
      <p:sp>
        <p:nvSpPr>
          <p:cNvPr id="12" name="TextBox 7"/>
          <p:cNvSpPr txBox="1"/>
          <p:nvPr/>
        </p:nvSpPr>
        <p:spPr>
          <a:xfrm>
            <a:off x="3124476" y="654616"/>
            <a:ext cx="2930727" cy="683264"/>
          </a:xfrm>
          <a:prstGeom prst="rect">
            <a:avLst/>
          </a:prstGeom>
          <a:noFill/>
        </p:spPr>
        <p:txBody>
          <a:bodyPr wrap="square" rtlCol="0">
            <a:spAutoFit/>
          </a:bodyPr>
          <a:lstStyle/>
          <a:p>
            <a:pPr algn="ctr">
              <a:lnSpc>
                <a:spcPct val="80000"/>
              </a:lnSpc>
            </a:pPr>
            <a:r>
              <a:rPr lang="pt-BR" sz="2400" b="1" smtClean="0">
                <a:solidFill>
                  <a:srgbClr val="4DBBCE"/>
                </a:solidFill>
                <a:latin typeface="Raleway" panose="020B0503030101060003" pitchFamily="34" charset="0"/>
                <a:cs typeface="Arial"/>
              </a:rPr>
              <a:t>GESTÃO ESTRATÉGICA</a:t>
            </a:r>
            <a:endParaRPr lang="en-US" sz="2400" b="1" dirty="0">
              <a:solidFill>
                <a:srgbClr val="4DBBCE"/>
              </a:solidFill>
              <a:latin typeface="Raleway" panose="020B0503030101060003" pitchFamily="34" charset="0"/>
              <a:cs typeface="Arial"/>
            </a:endParaRPr>
          </a:p>
        </p:txBody>
      </p:sp>
    </p:spTree>
    <p:extLst>
      <p:ext uri="{BB962C8B-B14F-4D97-AF65-F5344CB8AC3E}">
        <p14:creationId xmlns:p14="http://schemas.microsoft.com/office/powerpoint/2010/main" val="9020914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63" y="639586"/>
            <a:ext cx="9144000" cy="4496562"/>
          </a:xfrm>
          <a:prstGeom prst="rect">
            <a:avLst/>
          </a:prstGeom>
        </p:spPr>
      </p:pic>
      <p:pic>
        <p:nvPicPr>
          <p:cNvPr id="11" name="Imagem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8801" y="4600280"/>
            <a:ext cx="387678" cy="387678"/>
          </a:xfrm>
          <a:prstGeom prst="rect">
            <a:avLst/>
          </a:prstGeom>
        </p:spPr>
      </p:pic>
      <p:sp>
        <p:nvSpPr>
          <p:cNvPr id="12" name="TextBox 7"/>
          <p:cNvSpPr txBox="1"/>
          <p:nvPr/>
        </p:nvSpPr>
        <p:spPr>
          <a:xfrm>
            <a:off x="3124476" y="654616"/>
            <a:ext cx="2930727" cy="683264"/>
          </a:xfrm>
          <a:prstGeom prst="rect">
            <a:avLst/>
          </a:prstGeom>
          <a:noFill/>
        </p:spPr>
        <p:txBody>
          <a:bodyPr wrap="square" rtlCol="0">
            <a:spAutoFit/>
          </a:bodyPr>
          <a:lstStyle/>
          <a:p>
            <a:pPr algn="ctr">
              <a:lnSpc>
                <a:spcPct val="80000"/>
              </a:lnSpc>
            </a:pPr>
            <a:r>
              <a:rPr lang="pt-BR" sz="2400" b="1" smtClean="0">
                <a:solidFill>
                  <a:srgbClr val="4DBBCE"/>
                </a:solidFill>
                <a:latin typeface="Raleway" panose="020B0503030101060003" pitchFamily="34" charset="0"/>
                <a:cs typeface="Arial"/>
              </a:rPr>
              <a:t>GESTÃO ESTRATÉGICA</a:t>
            </a:r>
            <a:endParaRPr lang="en-US" sz="2400" b="1" dirty="0">
              <a:solidFill>
                <a:srgbClr val="4DBBCE"/>
              </a:solidFill>
              <a:latin typeface="Raleway" panose="020B0503030101060003" pitchFamily="34" charset="0"/>
              <a:cs typeface="Arial"/>
            </a:endParaRPr>
          </a:p>
        </p:txBody>
      </p:sp>
    </p:spTree>
    <p:extLst>
      <p:ext uri="{BB962C8B-B14F-4D97-AF65-F5344CB8AC3E}">
        <p14:creationId xmlns:p14="http://schemas.microsoft.com/office/powerpoint/2010/main" val="10945949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94" y="652443"/>
            <a:ext cx="9144000" cy="4496562"/>
          </a:xfrm>
          <a:prstGeom prst="rect">
            <a:avLst/>
          </a:prstGeom>
        </p:spPr>
      </p:pic>
      <p:pic>
        <p:nvPicPr>
          <p:cNvPr id="11" name="Imagem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8801" y="4600280"/>
            <a:ext cx="387678" cy="387678"/>
          </a:xfrm>
          <a:prstGeom prst="rect">
            <a:avLst/>
          </a:prstGeom>
        </p:spPr>
      </p:pic>
      <p:sp>
        <p:nvSpPr>
          <p:cNvPr id="12" name="TextBox 7"/>
          <p:cNvSpPr txBox="1"/>
          <p:nvPr/>
        </p:nvSpPr>
        <p:spPr>
          <a:xfrm>
            <a:off x="3124476" y="654616"/>
            <a:ext cx="2930727" cy="683264"/>
          </a:xfrm>
          <a:prstGeom prst="rect">
            <a:avLst/>
          </a:prstGeom>
          <a:noFill/>
        </p:spPr>
        <p:txBody>
          <a:bodyPr wrap="square" rtlCol="0">
            <a:spAutoFit/>
          </a:bodyPr>
          <a:lstStyle/>
          <a:p>
            <a:pPr algn="ctr">
              <a:lnSpc>
                <a:spcPct val="80000"/>
              </a:lnSpc>
            </a:pPr>
            <a:r>
              <a:rPr lang="pt-BR" sz="2400" b="1" smtClean="0">
                <a:solidFill>
                  <a:srgbClr val="4DBBCE"/>
                </a:solidFill>
                <a:latin typeface="Raleway" panose="020B0503030101060003" pitchFamily="34" charset="0"/>
                <a:cs typeface="Arial"/>
              </a:rPr>
              <a:t>GESTÃO ESTRATÉGICA</a:t>
            </a:r>
            <a:endParaRPr lang="en-US" sz="2400" b="1" dirty="0">
              <a:solidFill>
                <a:srgbClr val="4DBBCE"/>
              </a:solidFill>
              <a:latin typeface="Raleway" panose="020B0503030101060003" pitchFamily="34" charset="0"/>
              <a:cs typeface="Arial"/>
            </a:endParaRPr>
          </a:p>
        </p:txBody>
      </p:sp>
    </p:spTree>
    <p:extLst>
      <p:ext uri="{BB962C8B-B14F-4D97-AF65-F5344CB8AC3E}">
        <p14:creationId xmlns:p14="http://schemas.microsoft.com/office/powerpoint/2010/main" val="15352685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1" y="-1"/>
            <a:ext cx="9144001" cy="5143501"/>
          </a:xfrm>
          <a:prstGeom prst="rect">
            <a:avLst/>
          </a:prstGeom>
          <a:solidFill>
            <a:srgbClr val="545F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9" name="Retângulo 8"/>
          <p:cNvSpPr/>
          <p:nvPr/>
        </p:nvSpPr>
        <p:spPr>
          <a:xfrm>
            <a:off x="0" y="0"/>
            <a:ext cx="9144000" cy="5143500"/>
          </a:xfrm>
          <a:prstGeom prst="rect">
            <a:avLst/>
          </a:prstGeom>
          <a:gradFill flip="none" rotWithShape="1">
            <a:gsLst>
              <a:gs pos="39000">
                <a:srgbClr val="4C64AC">
                  <a:alpha val="21000"/>
                </a:srgbClr>
              </a:gs>
              <a:gs pos="100000">
                <a:srgbClr val="4DBBCE">
                  <a:alpha val="89000"/>
                </a:srgbClr>
              </a:gs>
            </a:gsLst>
            <a:lin ang="7200000" scaled="0"/>
            <a:tileRect/>
          </a:gradFill>
          <a:ln>
            <a:noFill/>
          </a:ln>
          <a:effectLst>
            <a:reflection endPos="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8801" y="4600280"/>
            <a:ext cx="387678" cy="387678"/>
          </a:xfrm>
          <a:prstGeom prst="rect">
            <a:avLst/>
          </a:prstGeom>
        </p:spPr>
      </p:pic>
      <p:sp>
        <p:nvSpPr>
          <p:cNvPr id="7" name="TextBox 7"/>
          <p:cNvSpPr txBox="1"/>
          <p:nvPr/>
        </p:nvSpPr>
        <p:spPr>
          <a:xfrm>
            <a:off x="895453" y="2167221"/>
            <a:ext cx="2930727" cy="683264"/>
          </a:xfrm>
          <a:prstGeom prst="rect">
            <a:avLst/>
          </a:prstGeom>
          <a:noFill/>
        </p:spPr>
        <p:txBody>
          <a:bodyPr wrap="square" rtlCol="0">
            <a:spAutoFit/>
          </a:bodyPr>
          <a:lstStyle/>
          <a:p>
            <a:pPr>
              <a:lnSpc>
                <a:spcPct val="80000"/>
              </a:lnSpc>
            </a:pPr>
            <a:r>
              <a:rPr lang="pt-BR" sz="2400" b="1" dirty="0" smtClean="0">
                <a:solidFill>
                  <a:srgbClr val="4DBBCE"/>
                </a:solidFill>
                <a:latin typeface="Raleway" panose="020B0503030101060003" pitchFamily="34" charset="0"/>
                <a:cs typeface="Arial"/>
              </a:rPr>
              <a:t>CONTROLE</a:t>
            </a:r>
          </a:p>
          <a:p>
            <a:pPr>
              <a:lnSpc>
                <a:spcPct val="80000"/>
              </a:lnSpc>
            </a:pPr>
            <a:r>
              <a:rPr lang="pt-BR" sz="2400" b="1" dirty="0" smtClean="0">
                <a:solidFill>
                  <a:srgbClr val="4DBBCE"/>
                </a:solidFill>
                <a:latin typeface="Raleway" panose="020B0503030101060003" pitchFamily="34" charset="0"/>
                <a:cs typeface="Arial"/>
              </a:rPr>
              <a:t>OPERACIONAL</a:t>
            </a:r>
            <a:endParaRPr lang="en-US" sz="2400" b="1" dirty="0">
              <a:solidFill>
                <a:srgbClr val="4DBBCE"/>
              </a:solidFill>
              <a:latin typeface="Raleway" panose="020B0503030101060003" pitchFamily="34" charset="0"/>
              <a:cs typeface="Arial"/>
            </a:endParaRPr>
          </a:p>
        </p:txBody>
      </p:sp>
      <p:pic>
        <p:nvPicPr>
          <p:cNvPr id="2" name="Image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2658" y="-147883"/>
            <a:ext cx="7529982" cy="5646656"/>
          </a:xfrm>
          <a:prstGeom prst="rect">
            <a:avLst/>
          </a:prstGeom>
        </p:spPr>
      </p:pic>
    </p:spTree>
    <p:extLst>
      <p:ext uri="{BB962C8B-B14F-4D97-AF65-F5344CB8AC3E}">
        <p14:creationId xmlns:p14="http://schemas.microsoft.com/office/powerpoint/2010/main" val="2187822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3103433" y="3258063"/>
            <a:ext cx="694267" cy="694267"/>
          </a:xfrm>
          <a:prstGeom prst="ellipse">
            <a:avLst/>
          </a:prstGeom>
          <a:solidFill>
            <a:srgbClr val="4DBBCE">
              <a:alpha val="16000"/>
            </a:srgbClr>
          </a:solidFill>
          <a:ln>
            <a:noFill/>
          </a:ln>
          <a:effectLst>
            <a:reflection endPos="0" dist="508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3" name="Oval 2"/>
          <p:cNvSpPr/>
          <p:nvPr/>
        </p:nvSpPr>
        <p:spPr>
          <a:xfrm>
            <a:off x="3165258" y="1426095"/>
            <a:ext cx="694267" cy="694267"/>
          </a:xfrm>
          <a:prstGeom prst="ellipse">
            <a:avLst/>
          </a:prstGeom>
          <a:solidFill>
            <a:srgbClr val="4DBBCE">
              <a:alpha val="16000"/>
            </a:srgbClr>
          </a:solidFill>
          <a:ln>
            <a:noFill/>
          </a:ln>
          <a:effectLst>
            <a:reflection endPos="0" dist="508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TextBox 7"/>
          <p:cNvSpPr txBox="1"/>
          <p:nvPr/>
        </p:nvSpPr>
        <p:spPr>
          <a:xfrm>
            <a:off x="578075" y="1991763"/>
            <a:ext cx="2264661" cy="830997"/>
          </a:xfrm>
          <a:prstGeom prst="rect">
            <a:avLst/>
          </a:prstGeom>
          <a:noFill/>
        </p:spPr>
        <p:txBody>
          <a:bodyPr wrap="square" rtlCol="0">
            <a:spAutoFit/>
          </a:bodyPr>
          <a:lstStyle/>
          <a:p>
            <a:r>
              <a:rPr lang="pt-BR" sz="2400" b="1" dirty="0" smtClean="0">
                <a:solidFill>
                  <a:srgbClr val="4DBBCE"/>
                </a:solidFill>
                <a:latin typeface="Raleway" charset="0"/>
                <a:ea typeface="Raleway" charset="0"/>
                <a:cs typeface="Raleway" charset="0"/>
              </a:rPr>
              <a:t>ETAPAS DO PROCESSO</a:t>
            </a:r>
          </a:p>
        </p:txBody>
      </p:sp>
      <p:sp>
        <p:nvSpPr>
          <p:cNvPr id="10" name="CaixaDeTexto 9"/>
          <p:cNvSpPr txBox="1"/>
          <p:nvPr/>
        </p:nvSpPr>
        <p:spPr>
          <a:xfrm>
            <a:off x="3121642" y="642065"/>
            <a:ext cx="5370426" cy="3416320"/>
          </a:xfrm>
          <a:prstGeom prst="rect">
            <a:avLst/>
          </a:prstGeom>
          <a:noFill/>
        </p:spPr>
        <p:txBody>
          <a:bodyPr wrap="square" rtlCol="0">
            <a:spAutoFit/>
          </a:bodyPr>
          <a:lstStyle/>
          <a:p>
            <a:pPr marL="457200" lvl="1" defTabSz="914400" eaLnBrk="0" fontAlgn="base" hangingPunct="0">
              <a:spcBef>
                <a:spcPct val="0"/>
              </a:spcBef>
              <a:spcAft>
                <a:spcPct val="0"/>
              </a:spcAft>
              <a:buFontTx/>
              <a:buChar char="•"/>
            </a:pPr>
            <a:endParaRPr lang="pt-BR" altLang="pt-BR" sz="1200" dirty="0">
              <a:solidFill>
                <a:srgbClr val="222222"/>
              </a:solidFill>
              <a:latin typeface="Lato" charset="0"/>
              <a:ea typeface="Lato" charset="0"/>
              <a:cs typeface="Lato" charset="0"/>
            </a:endParaRPr>
          </a:p>
          <a:p>
            <a:pPr marL="914400" lvl="2" defTabSz="914400" eaLnBrk="0" fontAlgn="base" hangingPunct="0">
              <a:spcBef>
                <a:spcPct val="0"/>
              </a:spcBef>
              <a:spcAft>
                <a:spcPct val="0"/>
              </a:spcAft>
              <a:buFontTx/>
              <a:buChar char="•"/>
            </a:pPr>
            <a:r>
              <a:rPr lang="pt-BR" altLang="pt-BR" sz="1200" dirty="0" smtClean="0">
                <a:solidFill>
                  <a:srgbClr val="000000"/>
                </a:solidFill>
                <a:latin typeface="Lato" charset="0"/>
                <a:ea typeface="Lato" charset="0"/>
                <a:cs typeface="Lato" charset="0"/>
              </a:rPr>
              <a:t>  Operacionalizar / Controlar </a:t>
            </a:r>
            <a:r>
              <a:rPr lang="pt-BR" altLang="pt-BR" sz="1200" dirty="0">
                <a:solidFill>
                  <a:srgbClr val="000000"/>
                </a:solidFill>
                <a:latin typeface="Lato" charset="0"/>
                <a:ea typeface="Lato" charset="0"/>
                <a:cs typeface="Lato" charset="0"/>
              </a:rPr>
              <a:t>sobre o recebimento de informações de </a:t>
            </a:r>
            <a:r>
              <a:rPr lang="pt-BR" altLang="pt-BR" sz="1200" b="1" dirty="0" smtClean="0">
                <a:solidFill>
                  <a:srgbClr val="4DBBCE"/>
                </a:solidFill>
                <a:latin typeface="Lato" charset="0"/>
                <a:ea typeface="Lato" charset="0"/>
                <a:cs typeface="Lato" charset="0"/>
              </a:rPr>
              <a:t>pagamentos</a:t>
            </a:r>
            <a:endParaRPr lang="pt-BR" altLang="pt-BR" sz="1200" dirty="0">
              <a:solidFill>
                <a:srgbClr val="4DBBCE"/>
              </a:solidFill>
              <a:latin typeface="Lato" charset="0"/>
              <a:ea typeface="Lato" charset="0"/>
              <a:cs typeface="Lato" charset="0"/>
            </a:endParaRPr>
          </a:p>
          <a:p>
            <a:pPr marL="914400" lvl="2" defTabSz="914400" eaLnBrk="0" fontAlgn="base" hangingPunct="0">
              <a:spcBef>
                <a:spcPct val="0"/>
              </a:spcBef>
              <a:spcAft>
                <a:spcPct val="0"/>
              </a:spcAft>
              <a:buFontTx/>
              <a:buChar char="•"/>
            </a:pPr>
            <a:r>
              <a:rPr lang="pt-BR" altLang="pt-BR" sz="1200" dirty="0">
                <a:solidFill>
                  <a:srgbClr val="000000"/>
                </a:solidFill>
                <a:latin typeface="Lato" charset="0"/>
                <a:ea typeface="Lato" charset="0"/>
                <a:cs typeface="Lato" charset="0"/>
              </a:rPr>
              <a:t> </a:t>
            </a:r>
            <a:r>
              <a:rPr lang="pt-BR" altLang="pt-BR" sz="1200" dirty="0" smtClean="0">
                <a:solidFill>
                  <a:srgbClr val="000000"/>
                </a:solidFill>
                <a:latin typeface="Lato" charset="0"/>
                <a:ea typeface="Lato" charset="0"/>
                <a:cs typeface="Lato" charset="0"/>
              </a:rPr>
              <a:t> Avaliar </a:t>
            </a:r>
            <a:r>
              <a:rPr lang="pt-BR" altLang="pt-BR" sz="1200" dirty="0">
                <a:solidFill>
                  <a:srgbClr val="000000"/>
                </a:solidFill>
                <a:latin typeface="Lato" charset="0"/>
                <a:ea typeface="Lato" charset="0"/>
                <a:cs typeface="Lato" charset="0"/>
              </a:rPr>
              <a:t>a </a:t>
            </a:r>
            <a:r>
              <a:rPr lang="pt-BR" altLang="pt-BR" sz="1200" b="1" dirty="0">
                <a:solidFill>
                  <a:srgbClr val="4DBBCE"/>
                </a:solidFill>
                <a:latin typeface="Lato" charset="0"/>
                <a:ea typeface="Lato" charset="0"/>
                <a:cs typeface="Lato" charset="0"/>
              </a:rPr>
              <a:t>consistência das informações</a:t>
            </a:r>
            <a:r>
              <a:rPr lang="pt-BR" altLang="pt-BR" sz="1200" b="1" dirty="0">
                <a:solidFill>
                  <a:srgbClr val="16B5A9"/>
                </a:solidFill>
                <a:latin typeface="Lato" charset="0"/>
                <a:ea typeface="Lato" charset="0"/>
                <a:cs typeface="Lato" charset="0"/>
              </a:rPr>
              <a:t> </a:t>
            </a:r>
            <a:r>
              <a:rPr lang="pt-BR" altLang="pt-BR" sz="1200" dirty="0">
                <a:solidFill>
                  <a:srgbClr val="000000"/>
                </a:solidFill>
                <a:latin typeface="Lato" charset="0"/>
                <a:ea typeface="Lato" charset="0"/>
                <a:cs typeface="Lato" charset="0"/>
              </a:rPr>
              <a:t>recebidas tecnicamente</a:t>
            </a:r>
          </a:p>
          <a:p>
            <a:pPr marL="914400" lvl="2" defTabSz="914400" eaLnBrk="0" fontAlgn="base" hangingPunct="0">
              <a:spcBef>
                <a:spcPct val="0"/>
              </a:spcBef>
              <a:spcAft>
                <a:spcPct val="0"/>
              </a:spcAft>
              <a:buFontTx/>
              <a:buChar char="•"/>
            </a:pPr>
            <a:r>
              <a:rPr lang="pt-BR" altLang="pt-BR" sz="1200" dirty="0" smtClean="0">
                <a:solidFill>
                  <a:srgbClr val="000000"/>
                </a:solidFill>
                <a:latin typeface="Lato" charset="0"/>
                <a:ea typeface="Lato" charset="0"/>
                <a:cs typeface="Lato" charset="0"/>
              </a:rPr>
              <a:t>  Auditar </a:t>
            </a:r>
            <a:r>
              <a:rPr lang="pt-BR" altLang="pt-BR" sz="1200" dirty="0">
                <a:solidFill>
                  <a:srgbClr val="000000"/>
                </a:solidFill>
                <a:latin typeface="Lato" charset="0"/>
                <a:ea typeface="Lato" charset="0"/>
                <a:cs typeface="Lato" charset="0"/>
              </a:rPr>
              <a:t>eventuais ausências de informações pelos agentes</a:t>
            </a:r>
          </a:p>
          <a:p>
            <a:pPr marL="914400" lvl="2" defTabSz="914400" eaLnBrk="0" fontAlgn="base" hangingPunct="0">
              <a:spcBef>
                <a:spcPct val="0"/>
              </a:spcBef>
              <a:spcAft>
                <a:spcPct val="0"/>
              </a:spcAft>
              <a:buFontTx/>
              <a:buChar char="•"/>
            </a:pPr>
            <a:r>
              <a:rPr lang="pt-BR" altLang="pt-BR" sz="1200" dirty="0" smtClean="0">
                <a:solidFill>
                  <a:srgbClr val="000000"/>
                </a:solidFill>
                <a:latin typeface="Lato" charset="0"/>
                <a:ea typeface="Lato" charset="0"/>
                <a:cs typeface="Lato" charset="0"/>
              </a:rPr>
              <a:t>  Supervisar/Operar </a:t>
            </a:r>
            <a:r>
              <a:rPr lang="pt-BR" altLang="pt-BR" sz="1200" dirty="0">
                <a:solidFill>
                  <a:srgbClr val="000000"/>
                </a:solidFill>
                <a:latin typeface="Lato" charset="0"/>
                <a:ea typeface="Lato" charset="0"/>
                <a:cs typeface="Lato" charset="0"/>
              </a:rPr>
              <a:t>a </a:t>
            </a:r>
            <a:r>
              <a:rPr lang="pt-BR" altLang="pt-BR" sz="1200" b="1" dirty="0">
                <a:solidFill>
                  <a:srgbClr val="4DBBCE"/>
                </a:solidFill>
                <a:latin typeface="Lato" charset="0"/>
                <a:ea typeface="Lato" charset="0"/>
                <a:cs typeface="Lato" charset="0"/>
              </a:rPr>
              <a:t>alimentação</a:t>
            </a:r>
            <a:r>
              <a:rPr lang="pt-BR" altLang="pt-BR" sz="1200" dirty="0">
                <a:solidFill>
                  <a:srgbClr val="000000"/>
                </a:solidFill>
                <a:latin typeface="Lato" charset="0"/>
                <a:ea typeface="Lato" charset="0"/>
                <a:cs typeface="Lato" charset="0"/>
              </a:rPr>
              <a:t> dos sistemas com as informações recebidas</a:t>
            </a:r>
          </a:p>
          <a:p>
            <a:pPr marL="914400" lvl="2" defTabSz="914400" eaLnBrk="0" fontAlgn="base" hangingPunct="0">
              <a:spcBef>
                <a:spcPct val="0"/>
              </a:spcBef>
              <a:spcAft>
                <a:spcPct val="0"/>
              </a:spcAft>
              <a:buFontTx/>
              <a:buChar char="•"/>
            </a:pPr>
            <a:r>
              <a:rPr lang="pt-BR" altLang="pt-BR" sz="1200" dirty="0" smtClean="0">
                <a:solidFill>
                  <a:srgbClr val="000000"/>
                </a:solidFill>
                <a:latin typeface="Lato" charset="0"/>
                <a:ea typeface="Lato" charset="0"/>
                <a:cs typeface="Lato" charset="0"/>
              </a:rPr>
              <a:t>  Informar setores sobre </a:t>
            </a:r>
            <a:r>
              <a:rPr lang="pt-BR" altLang="pt-BR" sz="1200" b="1" dirty="0" smtClean="0">
                <a:solidFill>
                  <a:srgbClr val="4DBBCE"/>
                </a:solidFill>
                <a:latin typeface="Lato" charset="0"/>
                <a:ea typeface="Lato" charset="0"/>
                <a:cs typeface="Lato" charset="0"/>
              </a:rPr>
              <a:t>conclusão</a:t>
            </a:r>
            <a:r>
              <a:rPr lang="pt-BR" altLang="pt-BR" sz="1200" dirty="0" smtClean="0">
                <a:solidFill>
                  <a:srgbClr val="000000"/>
                </a:solidFill>
                <a:latin typeface="Lato" charset="0"/>
                <a:ea typeface="Lato" charset="0"/>
                <a:cs typeface="Lato" charset="0"/>
              </a:rPr>
              <a:t> </a:t>
            </a:r>
            <a:r>
              <a:rPr lang="pt-BR" altLang="pt-BR" sz="1200" dirty="0">
                <a:solidFill>
                  <a:srgbClr val="000000"/>
                </a:solidFill>
                <a:latin typeface="Lato" charset="0"/>
                <a:ea typeface="Lato" charset="0"/>
                <a:cs typeface="Lato" charset="0"/>
              </a:rPr>
              <a:t>do processo ou </a:t>
            </a:r>
            <a:r>
              <a:rPr lang="pt-BR" altLang="pt-BR" sz="1200" dirty="0" smtClean="0">
                <a:solidFill>
                  <a:srgbClr val="000000"/>
                </a:solidFill>
                <a:latin typeface="Lato" charset="0"/>
                <a:ea typeface="Lato" charset="0"/>
                <a:cs typeface="Lato" charset="0"/>
              </a:rPr>
              <a:t>sobre </a:t>
            </a:r>
            <a:r>
              <a:rPr lang="pt-BR" altLang="pt-BR" sz="1200" dirty="0">
                <a:solidFill>
                  <a:srgbClr val="000000"/>
                </a:solidFill>
                <a:latin typeface="Lato" charset="0"/>
                <a:ea typeface="Lato" charset="0"/>
                <a:cs typeface="Lato" charset="0"/>
              </a:rPr>
              <a:t>valores recebidos</a:t>
            </a:r>
          </a:p>
          <a:p>
            <a:pPr marL="914400" lvl="2" defTabSz="914400" eaLnBrk="0" fontAlgn="base" hangingPunct="0">
              <a:spcBef>
                <a:spcPct val="0"/>
              </a:spcBef>
              <a:spcAft>
                <a:spcPct val="0"/>
              </a:spcAft>
              <a:buFontTx/>
              <a:buChar char="•"/>
            </a:pPr>
            <a:endParaRPr lang="pt-BR" altLang="pt-BR" sz="1200" dirty="0" smtClean="0">
              <a:solidFill>
                <a:srgbClr val="000000"/>
              </a:solidFill>
              <a:latin typeface="Lato" charset="0"/>
              <a:ea typeface="Lato" charset="0"/>
              <a:cs typeface="Lato" charset="0"/>
            </a:endParaRPr>
          </a:p>
          <a:p>
            <a:pPr marL="914400" lvl="2" defTabSz="914400" eaLnBrk="0" fontAlgn="base" hangingPunct="0">
              <a:spcBef>
                <a:spcPct val="0"/>
              </a:spcBef>
              <a:spcAft>
                <a:spcPct val="0"/>
              </a:spcAft>
              <a:buFontTx/>
              <a:buChar char="•"/>
            </a:pPr>
            <a:endParaRPr lang="pt-BR" altLang="pt-BR" sz="1200" dirty="0">
              <a:solidFill>
                <a:srgbClr val="000000"/>
              </a:solidFill>
              <a:latin typeface="Lato" charset="0"/>
              <a:ea typeface="Lato" charset="0"/>
              <a:cs typeface="Lato" charset="0"/>
            </a:endParaRPr>
          </a:p>
          <a:p>
            <a:pPr marL="914400" lvl="2" defTabSz="914400" eaLnBrk="0" fontAlgn="base" hangingPunct="0">
              <a:spcBef>
                <a:spcPct val="0"/>
              </a:spcBef>
              <a:spcAft>
                <a:spcPct val="0"/>
              </a:spcAft>
              <a:buFontTx/>
              <a:buChar char="•"/>
            </a:pPr>
            <a:r>
              <a:rPr lang="pt-BR" altLang="pt-BR" sz="1200" dirty="0" smtClean="0">
                <a:solidFill>
                  <a:srgbClr val="000000"/>
                </a:solidFill>
                <a:latin typeface="Lato" charset="0"/>
                <a:ea typeface="Lato" charset="0"/>
                <a:cs typeface="Lato" charset="0"/>
              </a:rPr>
              <a:t>  </a:t>
            </a:r>
            <a:r>
              <a:rPr lang="pt-BR" altLang="pt-BR" sz="1200" b="1" dirty="0" smtClean="0">
                <a:solidFill>
                  <a:srgbClr val="4DBBCE"/>
                </a:solidFill>
                <a:latin typeface="Lato" charset="0"/>
                <a:ea typeface="Lato" charset="0"/>
                <a:cs typeface="Lato" charset="0"/>
              </a:rPr>
              <a:t>Conciliar </a:t>
            </a:r>
            <a:r>
              <a:rPr lang="pt-BR" altLang="pt-BR" sz="1200" b="1" dirty="0">
                <a:solidFill>
                  <a:srgbClr val="4DBBCE"/>
                </a:solidFill>
                <a:latin typeface="Lato" charset="0"/>
                <a:ea typeface="Lato" charset="0"/>
                <a:cs typeface="Lato" charset="0"/>
              </a:rPr>
              <a:t>valores</a:t>
            </a:r>
            <a:r>
              <a:rPr lang="pt-BR" altLang="pt-BR" sz="1200" dirty="0">
                <a:solidFill>
                  <a:srgbClr val="4DBBCE"/>
                </a:solidFill>
                <a:latin typeface="Lato" charset="0"/>
                <a:ea typeface="Lato" charset="0"/>
                <a:cs typeface="Lato" charset="0"/>
              </a:rPr>
              <a:t> </a:t>
            </a:r>
            <a:r>
              <a:rPr lang="pt-BR" altLang="pt-BR" sz="1200" dirty="0">
                <a:solidFill>
                  <a:srgbClr val="000000"/>
                </a:solidFill>
                <a:latin typeface="Lato" charset="0"/>
                <a:ea typeface="Lato" charset="0"/>
                <a:cs typeface="Lato" charset="0"/>
              </a:rPr>
              <a:t>recebidos em relação ao que era esperado com faturamento (cálculo de inadimplência)</a:t>
            </a:r>
          </a:p>
          <a:p>
            <a:pPr marL="914400" lvl="2" defTabSz="914400" eaLnBrk="0" fontAlgn="base" hangingPunct="0">
              <a:spcBef>
                <a:spcPct val="0"/>
              </a:spcBef>
              <a:spcAft>
                <a:spcPct val="0"/>
              </a:spcAft>
              <a:buFontTx/>
              <a:buChar char="•"/>
            </a:pPr>
            <a:r>
              <a:rPr lang="pt-BR" altLang="pt-BR" sz="1200" dirty="0" smtClean="0">
                <a:solidFill>
                  <a:srgbClr val="000000"/>
                </a:solidFill>
                <a:latin typeface="Lato" charset="0"/>
                <a:ea typeface="Lato" charset="0"/>
                <a:cs typeface="Lato" charset="0"/>
              </a:rPr>
              <a:t>  Conferir </a:t>
            </a:r>
            <a:r>
              <a:rPr lang="pt-BR" altLang="pt-BR" sz="1200" b="1" dirty="0" smtClean="0">
                <a:solidFill>
                  <a:srgbClr val="4DBBCE"/>
                </a:solidFill>
                <a:latin typeface="Lato" charset="0"/>
                <a:ea typeface="Lato" charset="0"/>
                <a:cs typeface="Lato" charset="0"/>
              </a:rPr>
              <a:t>extratos bancários </a:t>
            </a:r>
            <a:r>
              <a:rPr lang="pt-BR" altLang="pt-BR" sz="1200" dirty="0">
                <a:solidFill>
                  <a:srgbClr val="000000"/>
                </a:solidFill>
                <a:latin typeface="Lato" charset="0"/>
                <a:ea typeface="Lato" charset="0"/>
                <a:cs typeface="Lato" charset="0"/>
              </a:rPr>
              <a:t>para validar se todos os repasses foram efetuados</a:t>
            </a:r>
          </a:p>
          <a:p>
            <a:pPr marL="914400" lvl="2" defTabSz="914400" eaLnBrk="0" fontAlgn="base" hangingPunct="0">
              <a:spcBef>
                <a:spcPct val="0"/>
              </a:spcBef>
              <a:spcAft>
                <a:spcPct val="0"/>
              </a:spcAft>
              <a:buFontTx/>
              <a:buChar char="•"/>
            </a:pPr>
            <a:r>
              <a:rPr lang="pt-BR" altLang="pt-BR" sz="1200" dirty="0" smtClean="0">
                <a:solidFill>
                  <a:srgbClr val="000000"/>
                </a:solidFill>
                <a:latin typeface="Lato" charset="0"/>
                <a:ea typeface="Lato" charset="0"/>
                <a:cs typeface="Lato" charset="0"/>
              </a:rPr>
              <a:t>  Compartilhar informações / relatórios </a:t>
            </a:r>
            <a:r>
              <a:rPr lang="pt-BR" altLang="pt-BR" sz="1200" dirty="0">
                <a:solidFill>
                  <a:srgbClr val="000000"/>
                </a:solidFill>
                <a:latin typeface="Lato" charset="0"/>
                <a:ea typeface="Lato" charset="0"/>
                <a:cs typeface="Lato" charset="0"/>
              </a:rPr>
              <a:t>para </a:t>
            </a:r>
            <a:r>
              <a:rPr lang="pt-BR" altLang="pt-BR" sz="1200" dirty="0" smtClean="0">
                <a:solidFill>
                  <a:srgbClr val="000000"/>
                </a:solidFill>
                <a:latin typeface="Lato" charset="0"/>
                <a:ea typeface="Lato" charset="0"/>
                <a:cs typeface="Lato" charset="0"/>
              </a:rPr>
              <a:t>outras áreas que necessitam de dados financeiros para tomada de decisões</a:t>
            </a:r>
          </a:p>
        </p:txBody>
      </p:sp>
      <p:sp>
        <p:nvSpPr>
          <p:cNvPr id="2" name="CaixaDeTexto 1"/>
          <p:cNvSpPr txBox="1"/>
          <p:nvPr/>
        </p:nvSpPr>
        <p:spPr>
          <a:xfrm>
            <a:off x="3317657" y="1588563"/>
            <a:ext cx="1016000" cy="369332"/>
          </a:xfrm>
          <a:prstGeom prst="rect">
            <a:avLst/>
          </a:prstGeom>
          <a:noFill/>
        </p:spPr>
        <p:txBody>
          <a:bodyPr wrap="square" rtlCol="0">
            <a:spAutoFit/>
          </a:bodyPr>
          <a:lstStyle/>
          <a:p>
            <a:r>
              <a:rPr lang="pt-BR" dirty="0" smtClean="0">
                <a:solidFill>
                  <a:srgbClr val="4DBBCE"/>
                </a:solidFill>
                <a:latin typeface="Raleway" charset="0"/>
                <a:ea typeface="Raleway" charset="0"/>
                <a:cs typeface="Raleway" charset="0"/>
              </a:rPr>
              <a:t>TI</a:t>
            </a:r>
            <a:endParaRPr lang="pt-BR" dirty="0">
              <a:solidFill>
                <a:srgbClr val="4DBBCE"/>
              </a:solidFill>
              <a:latin typeface="Raleway" charset="0"/>
              <a:ea typeface="Raleway" charset="0"/>
              <a:cs typeface="Raleway" charset="0"/>
            </a:endParaRPr>
          </a:p>
        </p:txBody>
      </p:sp>
      <p:sp>
        <p:nvSpPr>
          <p:cNvPr id="5" name="CaixaDeTexto 4"/>
          <p:cNvSpPr txBox="1"/>
          <p:nvPr/>
        </p:nvSpPr>
        <p:spPr>
          <a:xfrm>
            <a:off x="2316032" y="3445932"/>
            <a:ext cx="1577361" cy="338554"/>
          </a:xfrm>
          <a:prstGeom prst="rect">
            <a:avLst/>
          </a:prstGeom>
          <a:noFill/>
        </p:spPr>
        <p:txBody>
          <a:bodyPr wrap="square" rtlCol="0">
            <a:spAutoFit/>
          </a:bodyPr>
          <a:lstStyle/>
          <a:p>
            <a:r>
              <a:rPr lang="pt-BR" sz="1600" smtClean="0">
                <a:solidFill>
                  <a:srgbClr val="4DBBCE"/>
                </a:solidFill>
                <a:latin typeface="Raleway" charset="0"/>
                <a:ea typeface="Raleway" charset="0"/>
                <a:cs typeface="Raleway" charset="0"/>
              </a:rPr>
              <a:t>FINANCEIRO</a:t>
            </a:r>
            <a:endParaRPr lang="pt-BR" sz="1600">
              <a:solidFill>
                <a:srgbClr val="4DBBCE"/>
              </a:solidFill>
              <a:latin typeface="Raleway" charset="0"/>
              <a:ea typeface="Raleway" charset="0"/>
              <a:cs typeface="Raleway" charset="0"/>
            </a:endParaRPr>
          </a:p>
        </p:txBody>
      </p:sp>
      <p:pic>
        <p:nvPicPr>
          <p:cNvPr id="11" name="Imagem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8801" y="4600280"/>
            <a:ext cx="387678" cy="387678"/>
          </a:xfrm>
          <a:prstGeom prst="rect">
            <a:avLst/>
          </a:prstGeom>
        </p:spPr>
      </p:pic>
      <p:sp>
        <p:nvSpPr>
          <p:cNvPr id="12" name="TextBox 7"/>
          <p:cNvSpPr txBox="1"/>
          <p:nvPr/>
        </p:nvSpPr>
        <p:spPr>
          <a:xfrm>
            <a:off x="5237331" y="4651556"/>
            <a:ext cx="3311470" cy="313932"/>
          </a:xfrm>
          <a:prstGeom prst="rect">
            <a:avLst/>
          </a:prstGeom>
          <a:noFill/>
        </p:spPr>
        <p:txBody>
          <a:bodyPr wrap="square" rtlCol="0">
            <a:spAutoFit/>
          </a:bodyPr>
          <a:lstStyle/>
          <a:p>
            <a:pPr algn="r">
              <a:lnSpc>
                <a:spcPct val="80000"/>
              </a:lnSpc>
            </a:pPr>
            <a:r>
              <a:rPr lang="pt-BR" sz="1000" b="1" dirty="0" smtClean="0">
                <a:solidFill>
                  <a:schemeClr val="bg1">
                    <a:lumMod val="65000"/>
                  </a:schemeClr>
                </a:solidFill>
                <a:latin typeface="Arial"/>
                <a:cs typeface="Arial"/>
              </a:rPr>
              <a:t>GESTÃO DA ARRECADAÇÃO</a:t>
            </a:r>
          </a:p>
          <a:p>
            <a:pPr algn="r">
              <a:lnSpc>
                <a:spcPct val="80000"/>
              </a:lnSpc>
            </a:pPr>
            <a:r>
              <a:rPr lang="pt-BR" sz="800" b="1" dirty="0" smtClean="0">
                <a:solidFill>
                  <a:srgbClr val="4DBBCE"/>
                </a:solidFill>
                <a:latin typeface="Arial"/>
                <a:cs typeface="Arial"/>
              </a:rPr>
              <a:t>CONTROLE OPERACIONAL</a:t>
            </a:r>
            <a:endParaRPr lang="en-US" sz="800" b="1" dirty="0">
              <a:solidFill>
                <a:srgbClr val="4DBBCE"/>
              </a:solidFill>
              <a:latin typeface="Arial"/>
              <a:cs typeface="Arial"/>
            </a:endParaRPr>
          </a:p>
        </p:txBody>
      </p:sp>
    </p:spTree>
    <p:extLst>
      <p:ext uri="{BB962C8B-B14F-4D97-AF65-F5344CB8AC3E}">
        <p14:creationId xmlns:p14="http://schemas.microsoft.com/office/powerpoint/2010/main" val="7163978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m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5" y="0"/>
            <a:ext cx="9160721" cy="5164686"/>
          </a:xfrm>
          <a:prstGeom prst="rect">
            <a:avLst/>
          </a:prstGeom>
        </p:spPr>
      </p:pic>
      <p:sp>
        <p:nvSpPr>
          <p:cNvPr id="21" name="Retângulo 20"/>
          <p:cNvSpPr/>
          <p:nvPr/>
        </p:nvSpPr>
        <p:spPr>
          <a:xfrm>
            <a:off x="0" y="1999625"/>
            <a:ext cx="9139821" cy="906676"/>
          </a:xfrm>
          <a:prstGeom prst="rect">
            <a:avLst/>
          </a:prstGeom>
          <a:gradFill>
            <a:gsLst>
              <a:gs pos="0">
                <a:srgbClr val="4C64AC"/>
              </a:gs>
              <a:gs pos="100000">
                <a:srgbClr val="4DBBCE"/>
              </a:gs>
            </a:gsLst>
            <a:lin ang="17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pic>
        <p:nvPicPr>
          <p:cNvPr id="18" name="Imagem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8801" y="4600280"/>
            <a:ext cx="387678" cy="387678"/>
          </a:xfrm>
          <a:prstGeom prst="rect">
            <a:avLst/>
          </a:prstGeom>
        </p:spPr>
      </p:pic>
      <p:sp>
        <p:nvSpPr>
          <p:cNvPr id="25" name="Oval 24"/>
          <p:cNvSpPr/>
          <p:nvPr/>
        </p:nvSpPr>
        <p:spPr>
          <a:xfrm>
            <a:off x="3257121" y="1282703"/>
            <a:ext cx="2663142" cy="2663142"/>
          </a:xfrm>
          <a:prstGeom prst="ellipse">
            <a:avLst/>
          </a:prstGeom>
          <a:noFill/>
          <a:ln w="9525">
            <a:solidFill>
              <a:srgbClr val="4DBBCE"/>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6" name="TextBox 7"/>
          <p:cNvSpPr txBox="1"/>
          <p:nvPr/>
        </p:nvSpPr>
        <p:spPr>
          <a:xfrm>
            <a:off x="3496965" y="2222130"/>
            <a:ext cx="2221305" cy="461665"/>
          </a:xfrm>
          <a:prstGeom prst="rect">
            <a:avLst/>
          </a:prstGeom>
          <a:noFill/>
        </p:spPr>
        <p:txBody>
          <a:bodyPr wrap="square" rtlCol="0">
            <a:spAutoFit/>
          </a:bodyPr>
          <a:lstStyle/>
          <a:p>
            <a:pPr algn="ctr"/>
            <a:r>
              <a:rPr lang="pt-BR" sz="2400" dirty="0" smtClean="0">
                <a:solidFill>
                  <a:schemeClr val="bg1"/>
                </a:solidFill>
                <a:latin typeface="Raleway" charset="0"/>
                <a:ea typeface="Raleway" charset="0"/>
                <a:cs typeface="Raleway" charset="0"/>
              </a:rPr>
              <a:t>ação humana</a:t>
            </a:r>
          </a:p>
        </p:txBody>
      </p:sp>
      <p:sp>
        <p:nvSpPr>
          <p:cNvPr id="8" name="TextBox 7"/>
          <p:cNvSpPr txBox="1"/>
          <p:nvPr/>
        </p:nvSpPr>
        <p:spPr>
          <a:xfrm>
            <a:off x="5237331" y="4651556"/>
            <a:ext cx="3311470" cy="313932"/>
          </a:xfrm>
          <a:prstGeom prst="rect">
            <a:avLst/>
          </a:prstGeom>
          <a:noFill/>
        </p:spPr>
        <p:txBody>
          <a:bodyPr wrap="square" rtlCol="0">
            <a:spAutoFit/>
          </a:bodyPr>
          <a:lstStyle/>
          <a:p>
            <a:pPr algn="r">
              <a:lnSpc>
                <a:spcPct val="80000"/>
              </a:lnSpc>
            </a:pPr>
            <a:r>
              <a:rPr lang="pt-BR" sz="1000" b="1" dirty="0" smtClean="0">
                <a:solidFill>
                  <a:schemeClr val="bg1">
                    <a:lumMod val="65000"/>
                  </a:schemeClr>
                </a:solidFill>
                <a:latin typeface="Arial"/>
                <a:cs typeface="Arial"/>
              </a:rPr>
              <a:t>GESTÃO DA ARRECADAÇÃO</a:t>
            </a:r>
          </a:p>
          <a:p>
            <a:pPr algn="r">
              <a:lnSpc>
                <a:spcPct val="80000"/>
              </a:lnSpc>
            </a:pPr>
            <a:r>
              <a:rPr lang="pt-BR" sz="800" b="1" dirty="0" smtClean="0">
                <a:solidFill>
                  <a:srgbClr val="4DBBCE"/>
                </a:solidFill>
                <a:latin typeface="Arial"/>
                <a:cs typeface="Arial"/>
              </a:rPr>
              <a:t>CONTROLE OPERACIONAL</a:t>
            </a:r>
            <a:endParaRPr lang="en-US" sz="800" b="1" dirty="0">
              <a:solidFill>
                <a:srgbClr val="4DBBCE"/>
              </a:solidFill>
              <a:latin typeface="Arial"/>
              <a:cs typeface="Arial"/>
            </a:endParaRPr>
          </a:p>
        </p:txBody>
      </p:sp>
    </p:spTree>
    <p:extLst>
      <p:ext uri="{BB962C8B-B14F-4D97-AF65-F5344CB8AC3E}">
        <p14:creationId xmlns:p14="http://schemas.microsoft.com/office/powerpoint/2010/main" val="34420959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8506</TotalTime>
  <Words>847</Words>
  <Application>Microsoft Office PowerPoint</Application>
  <PresentationFormat>Apresentação na tela (16:9)</PresentationFormat>
  <Paragraphs>160</Paragraphs>
  <Slides>23</Slides>
  <Notes>23</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23</vt:i4>
      </vt:variant>
    </vt:vector>
  </HeadingPairs>
  <TitlesOfParts>
    <vt:vector size="30" baseType="lpstr">
      <vt:lpstr>Arial</vt:lpstr>
      <vt:lpstr>Arial Hebrew Scholar</vt:lpstr>
      <vt:lpstr>Calibri</vt:lpstr>
      <vt:lpstr>Lato</vt:lpstr>
      <vt:lpstr>Lato Light</vt:lpstr>
      <vt:lpstr>Raleway</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Marketing</dc:creator>
  <cp:lastModifiedBy>Luciano Sager</cp:lastModifiedBy>
  <cp:revision>134</cp:revision>
  <dcterms:created xsi:type="dcterms:W3CDTF">2017-05-24T12:16:14Z</dcterms:created>
  <dcterms:modified xsi:type="dcterms:W3CDTF">2017-06-21T02:16:20Z</dcterms:modified>
</cp:coreProperties>
</file>