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9" r:id="rId3"/>
    <p:sldId id="257" r:id="rId4"/>
    <p:sldId id="260" r:id="rId5"/>
    <p:sldId id="298" r:id="rId6"/>
    <p:sldId id="264" r:id="rId7"/>
    <p:sldId id="299" r:id="rId8"/>
    <p:sldId id="265" r:id="rId9"/>
    <p:sldId id="271" r:id="rId10"/>
    <p:sldId id="272" r:id="rId11"/>
    <p:sldId id="296" r:id="rId12"/>
    <p:sldId id="277" r:id="rId13"/>
    <p:sldId id="274" r:id="rId14"/>
    <p:sldId id="275" r:id="rId15"/>
    <p:sldId id="276" r:id="rId16"/>
    <p:sldId id="300" r:id="rId17"/>
    <p:sldId id="302" r:id="rId18"/>
    <p:sldId id="292" r:id="rId19"/>
    <p:sldId id="293" r:id="rId20"/>
    <p:sldId id="294" r:id="rId21"/>
    <p:sldId id="295" r:id="rId22"/>
    <p:sldId id="290" r:id="rId23"/>
    <p:sldId id="303" r:id="rId24"/>
    <p:sldId id="289" r:id="rId25"/>
    <p:sldId id="301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5" autoAdjust="0"/>
    <p:restoredTop sz="94660"/>
  </p:normalViewPr>
  <p:slideViewPr>
    <p:cSldViewPr>
      <p:cViewPr varScale="1">
        <p:scale>
          <a:sx n="70" d="100"/>
          <a:sy n="70" d="100"/>
        </p:scale>
        <p:origin x="143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-13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CDE8E-E3B0-459D-A261-45D133291C2B}" type="datetimeFigureOut">
              <a:rPr lang="pt-BR" smtClean="0"/>
              <a:t>25/05/2018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DFDB5-BDEE-4047-98E6-738C15D1F43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6281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DFDB5-BDEE-4047-98E6-738C15D1F435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8681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25/05/2018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25/05/2018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25/05/2018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25/05/2018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25/05/2018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25/05/2018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25/05/2018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25/05/2018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25/05/2018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25/05/2018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25/05/2018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25/05/2018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http://www.esef.br/congresso/patrocinadores/DAE.jpg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0" y="-45785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32" y="5491384"/>
            <a:ext cx="9203292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5"/>
          <p:cNvSpPr txBox="1">
            <a:spLocks/>
          </p:cNvSpPr>
          <p:nvPr/>
        </p:nvSpPr>
        <p:spPr bwMode="auto">
          <a:xfrm>
            <a:off x="418971" y="1115553"/>
            <a:ext cx="8725029" cy="1828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REENQUADRAMENTO DO RIO JUNDIAÍ DE CLASSE 4 PARA CLASSE 3</a:t>
            </a:r>
            <a:endParaRPr lang="pt-BR" altLang="en-US" sz="3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1026" name="Picture 2" descr="http://www.esef.br/congresso/patrocinadores/DAE.jpg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677" y="83022"/>
            <a:ext cx="1425471" cy="71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spaço Reservado para Texto 6"/>
          <p:cNvSpPr txBox="1">
            <a:spLocks/>
          </p:cNvSpPr>
          <p:nvPr/>
        </p:nvSpPr>
        <p:spPr bwMode="auto">
          <a:xfrm>
            <a:off x="251520" y="4593071"/>
            <a:ext cx="4037458" cy="5842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pt-B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Apresentação: </a:t>
            </a:r>
          </a:p>
          <a:p>
            <a:pPr>
              <a:defRPr/>
            </a:pPr>
            <a:r>
              <a:rPr lang="pt-B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EDUARDO PEREIRA DA SILVA </a:t>
            </a:r>
          </a:p>
          <a:p>
            <a:pPr>
              <a:defRPr/>
            </a:pPr>
            <a:r>
              <a:rPr lang="pt-BR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Diretor Superintendente</a:t>
            </a:r>
          </a:p>
          <a:p>
            <a:pPr>
              <a:buFont typeface="Arial" charset="0"/>
              <a:buNone/>
              <a:defRPr/>
            </a:pPr>
            <a:endParaRPr lang="pt-BR" alt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Espaço Reservado para Texto 7"/>
          <p:cNvSpPr txBox="1">
            <a:spLocks/>
          </p:cNvSpPr>
          <p:nvPr/>
        </p:nvSpPr>
        <p:spPr bwMode="auto">
          <a:xfrm>
            <a:off x="6588224" y="2391697"/>
            <a:ext cx="2644715" cy="9568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charset="0"/>
              <a:buNone/>
              <a:defRPr/>
            </a:pPr>
            <a:r>
              <a:rPr lang="pt-B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DAE S/A ÁGUA E ESGOTO </a:t>
            </a:r>
          </a:p>
          <a:p>
            <a:pPr algn="l">
              <a:buFont typeface="Arial" charset="0"/>
              <a:buNone/>
              <a:defRPr/>
            </a:pPr>
            <a:r>
              <a:rPr lang="pt-B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DIM – DIRETORIA DE MANANCIAIS</a:t>
            </a:r>
          </a:p>
          <a:p>
            <a:pPr algn="l">
              <a:defRPr/>
            </a:pPr>
            <a:r>
              <a:rPr lang="pt-B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SERGIO ALAMINO OLIVEIRA JUNIOR </a:t>
            </a:r>
          </a:p>
          <a:p>
            <a:pPr algn="l">
              <a:defRPr/>
            </a:pPr>
            <a:r>
              <a:rPr lang="pt-B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BIANCA ALVES DE GÓES</a:t>
            </a:r>
          </a:p>
          <a:p>
            <a:pPr algn="l">
              <a:defRPr/>
            </a:pPr>
            <a:r>
              <a:rPr lang="pt-B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MARTIM DE FRANÇA SILVEIRA RIBEIRO</a:t>
            </a:r>
            <a:endParaRPr lang="pt-BR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algn="l">
              <a:buFont typeface="Arial" charset="0"/>
              <a:buNone/>
              <a:defRPr/>
            </a:pPr>
            <a:r>
              <a:rPr lang="pt-B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80" y="2636912"/>
            <a:ext cx="2448267" cy="182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5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6401" y="0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06778"/>
            <a:ext cx="9203292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spaço Reservado para Texto 6"/>
          <p:cNvSpPr txBox="1">
            <a:spLocks/>
          </p:cNvSpPr>
          <p:nvPr/>
        </p:nvSpPr>
        <p:spPr bwMode="auto">
          <a:xfrm>
            <a:off x="467544" y="188640"/>
            <a:ext cx="8719348" cy="527668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altLang="en-US" sz="1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1998</a:t>
            </a: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– Inauguração </a:t>
            </a: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da ETE de Jundiaí</a:t>
            </a:r>
            <a:r>
              <a:rPr lang="pt-BR" sz="1800" dirty="0" smtClean="0"/>
              <a:t>.</a:t>
            </a:r>
            <a:endParaRPr lang="pt-BR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12"/>
          <a:stretch/>
        </p:blipFill>
        <p:spPr>
          <a:xfrm>
            <a:off x="466781" y="692696"/>
            <a:ext cx="8168817" cy="477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50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0" y="0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06778"/>
            <a:ext cx="9203292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539552" y="181874"/>
            <a:ext cx="8604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altLang="en-US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2004</a:t>
            </a:r>
            <a:r>
              <a:rPr lang="pt-B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pt-B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– Inauguração da </a:t>
            </a:r>
            <a:r>
              <a:rPr lang="pt-B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Primeira Fase da ETE da Eucatex, em Salto</a:t>
            </a:r>
          </a:p>
          <a:p>
            <a:pPr>
              <a:defRPr/>
            </a:pPr>
            <a:r>
              <a:rPr lang="pt-BR" altLang="en-US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2006</a:t>
            </a:r>
            <a:r>
              <a:rPr lang="pt-B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pt-B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– Inauguração da </a:t>
            </a:r>
            <a:r>
              <a:rPr lang="pt-B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Segunda </a:t>
            </a:r>
            <a:r>
              <a:rPr lang="pt-B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Fase da ETE </a:t>
            </a:r>
            <a:r>
              <a:rPr lang="pt-B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da Eucatex     </a:t>
            </a:r>
            <a:endParaRPr lang="pt-BR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pt-BR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1520" y="5045113"/>
            <a:ext cx="86409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42988"/>
            <a:ext cx="6890416" cy="454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8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6401" y="0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06778"/>
            <a:ext cx="9203292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spaço Reservado para Texto 6"/>
          <p:cNvSpPr txBox="1">
            <a:spLocks/>
          </p:cNvSpPr>
          <p:nvPr/>
        </p:nvSpPr>
        <p:spPr bwMode="auto">
          <a:xfrm>
            <a:off x="611560" y="332655"/>
            <a:ext cx="8348615" cy="513266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altLang="en-US" sz="20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2007 </a:t>
            </a: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– </a:t>
            </a: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Inauguração </a:t>
            </a: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da </a:t>
            </a: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ETE em Salto</a:t>
            </a:r>
            <a:endParaRPr lang="pt-BR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4"/>
            <a:ext cx="8426500" cy="470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94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23459" y="-20115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59" y="5528812"/>
            <a:ext cx="9203293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614267" y="300710"/>
            <a:ext cx="8609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altLang="en-US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2007</a:t>
            </a:r>
            <a:r>
              <a:rPr lang="pt-B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– Inauguração </a:t>
            </a:r>
            <a:r>
              <a:rPr lang="pt-B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da ETE Mario </a:t>
            </a:r>
            <a:r>
              <a:rPr lang="pt-B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Araldo </a:t>
            </a:r>
            <a:r>
              <a:rPr lang="pt-B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Candello, em Indaiatuba </a:t>
            </a:r>
            <a:endParaRPr lang="pt-BR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68" y="664032"/>
            <a:ext cx="7974756" cy="481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5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0" y="0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06778"/>
            <a:ext cx="9203292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"/>
          <a:stretch/>
        </p:blipFill>
        <p:spPr>
          <a:xfrm>
            <a:off x="6228183" y="1828562"/>
            <a:ext cx="2775751" cy="137847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15" y="1828562"/>
            <a:ext cx="6005462" cy="310076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228183" y="3496645"/>
            <a:ext cx="2775751" cy="1430922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611559" y="300710"/>
            <a:ext cx="86119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altLang="en-US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2012</a:t>
            </a:r>
            <a:r>
              <a:rPr lang="pt-B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pt-B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– Inauguração </a:t>
            </a:r>
            <a:r>
              <a:rPr lang="pt-B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da ETE de Indaiatuba </a:t>
            </a:r>
            <a:endParaRPr lang="pt-BR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02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0" y="0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06778"/>
            <a:ext cx="9203292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5" y="1261477"/>
            <a:ext cx="4563364" cy="324402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896" y="1259630"/>
            <a:ext cx="4485120" cy="324403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20235" y="300710"/>
            <a:ext cx="92032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en-US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2013</a:t>
            </a:r>
            <a:r>
              <a:rPr lang="pt-B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pt-B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– Inauguração </a:t>
            </a:r>
            <a:r>
              <a:rPr lang="pt-B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da Estação de Tratamento de Esgoto, em Várzea Paulista</a:t>
            </a:r>
            <a:endParaRPr lang="pt-BR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1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0" y="0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97003"/>
            <a:ext cx="9203292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spaço Reservado para Texto 6"/>
          <p:cNvSpPr txBox="1">
            <a:spLocks/>
          </p:cNvSpPr>
          <p:nvPr/>
        </p:nvSpPr>
        <p:spPr bwMode="auto">
          <a:xfrm>
            <a:off x="123083" y="332656"/>
            <a:ext cx="8957125" cy="504792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altLang="en-US" sz="1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Descrição </a:t>
            </a:r>
            <a:r>
              <a:rPr lang="pt-BR" altLang="en-US" sz="1800" b="1" dirty="0">
                <a:solidFill>
                  <a:schemeClr val="tx2"/>
                </a:solidFill>
                <a:latin typeface="Arial" charset="0"/>
                <a:cs typeface="Arial" charset="0"/>
              </a:rPr>
              <a:t>dos Pontos </a:t>
            </a:r>
            <a:r>
              <a:rPr lang="pt-BR" altLang="en-US" sz="1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de Monitoramento – </a:t>
            </a:r>
            <a:r>
              <a:rPr lang="pt-BR" altLang="en-US" sz="1800" b="1" dirty="0">
                <a:solidFill>
                  <a:schemeClr val="tx2"/>
                </a:solidFill>
                <a:latin typeface="Arial" charset="0"/>
                <a:cs typeface="Arial" charset="0"/>
              </a:rPr>
              <a:t>UGRHI </a:t>
            </a:r>
            <a:r>
              <a:rPr lang="pt-BR" altLang="en-US" sz="1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05</a:t>
            </a:r>
          </a:p>
          <a:p>
            <a:pPr algn="ctr">
              <a:defRPr/>
            </a:pPr>
            <a:endParaRPr lang="pt-BR" altLang="en-US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pt-BR" altLang="en-US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pt-BR" altLang="en-US" sz="16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CAMPO </a:t>
            </a:r>
            <a:r>
              <a:rPr lang="pt-BR" altLang="en-US" sz="1600" b="1" dirty="0">
                <a:solidFill>
                  <a:schemeClr val="tx2"/>
                </a:solidFill>
                <a:latin typeface="Arial" charset="0"/>
                <a:cs typeface="Arial" charset="0"/>
              </a:rPr>
              <a:t>LIMPO PAULISTA </a:t>
            </a:r>
          </a:p>
          <a:p>
            <a:pPr>
              <a:defRPr/>
            </a:pPr>
            <a:r>
              <a:rPr lang="pt-B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	JUNA </a:t>
            </a:r>
            <a:r>
              <a:rPr lang="pt-B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02010 </a:t>
            </a:r>
            <a:r>
              <a:rPr lang="pt-B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- Captação </a:t>
            </a:r>
            <a:r>
              <a:rPr lang="pt-B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de Campo Limpo </a:t>
            </a:r>
            <a:r>
              <a:rPr lang="pt-B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Paulista</a:t>
            </a:r>
            <a:endParaRPr lang="pt-BR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pt-B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pt-B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	JUNA </a:t>
            </a:r>
            <a:r>
              <a:rPr lang="pt-B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02020 - Ponte na Av. Aderbal da Costa Madeira. </a:t>
            </a:r>
            <a:endParaRPr lang="pt-BR" altLang="en-US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pt-BR" altLang="en-US" sz="16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VÁRZEA </a:t>
            </a:r>
            <a:r>
              <a:rPr lang="pt-BR" altLang="en-US" sz="1600" b="1" dirty="0">
                <a:solidFill>
                  <a:schemeClr val="tx2"/>
                </a:solidFill>
                <a:latin typeface="Arial" charset="0"/>
                <a:cs typeface="Arial" charset="0"/>
              </a:rPr>
              <a:t>PAULISTA </a:t>
            </a:r>
          </a:p>
          <a:p>
            <a:pPr>
              <a:defRPr/>
            </a:pPr>
            <a:r>
              <a:rPr lang="pt-B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	JUNA </a:t>
            </a:r>
            <a:r>
              <a:rPr lang="pt-B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02100 </a:t>
            </a:r>
            <a:r>
              <a:rPr lang="pt-B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- Estrada </a:t>
            </a:r>
            <a:r>
              <a:rPr lang="pt-B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da Várzea, nº </a:t>
            </a:r>
            <a:r>
              <a:rPr lang="pt-B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3001</a:t>
            </a:r>
          </a:p>
          <a:p>
            <a:pPr>
              <a:defRPr/>
            </a:pPr>
            <a:r>
              <a:rPr lang="pt-BR" altLang="en-US" sz="16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JUNDIAÍ </a:t>
            </a:r>
            <a:endParaRPr lang="pt-BR" altLang="en-US" sz="16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pt-B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	JUNA </a:t>
            </a:r>
            <a:r>
              <a:rPr lang="pt-B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04150 </a:t>
            </a:r>
            <a:r>
              <a:rPr lang="pt-B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- Ponte </a:t>
            </a:r>
            <a:r>
              <a:rPr lang="pt-B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na Rua Ângelo Corradini X Av. Antônio Frederico </a:t>
            </a:r>
            <a:r>
              <a:rPr lang="pt-B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Ozanan</a:t>
            </a:r>
          </a:p>
          <a:p>
            <a:pPr>
              <a:defRPr/>
            </a:pPr>
            <a:r>
              <a:rPr lang="pt-BR" altLang="en-US" sz="16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ITUPEVA </a:t>
            </a:r>
            <a:endParaRPr lang="pt-BR" altLang="en-US" sz="18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pt-B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	JUNA </a:t>
            </a:r>
            <a:r>
              <a:rPr lang="pt-B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04190 </a:t>
            </a:r>
            <a:r>
              <a:rPr lang="pt-B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- Ponte </a:t>
            </a:r>
            <a:r>
              <a:rPr lang="pt-B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de acesso à Akzo Nobel. </a:t>
            </a:r>
            <a:endParaRPr lang="pt-BR" altLang="en-US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pt-B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	</a:t>
            </a:r>
            <a:r>
              <a:rPr lang="pt-B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JUNA </a:t>
            </a:r>
            <a:r>
              <a:rPr lang="pt-B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04200 </a:t>
            </a:r>
            <a:r>
              <a:rPr lang="pt-B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- Ponte </a:t>
            </a:r>
            <a:r>
              <a:rPr lang="pt-B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na estrada do Bairro Monte Serrat. </a:t>
            </a:r>
            <a:endParaRPr lang="pt-BR" altLang="en-US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pt-BR" altLang="en-US" sz="16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INDAIATUBA </a:t>
            </a:r>
          </a:p>
          <a:p>
            <a:pPr>
              <a:defRPr/>
            </a:pPr>
            <a:r>
              <a:rPr lang="pt-B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	JUNA </a:t>
            </a:r>
            <a:r>
              <a:rPr lang="pt-B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03270 </a:t>
            </a:r>
            <a:r>
              <a:rPr lang="pt-B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- Ponte </a:t>
            </a:r>
            <a:r>
              <a:rPr lang="pt-B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de concreto no distrito de Itaici. </a:t>
            </a:r>
          </a:p>
          <a:p>
            <a:pPr>
              <a:defRPr/>
            </a:pPr>
            <a:r>
              <a:rPr lang="pt-BR" altLang="en-US" sz="16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SALTO </a:t>
            </a:r>
            <a:endParaRPr lang="pt-BR" altLang="en-US" sz="18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pt-B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	JUNA </a:t>
            </a:r>
            <a:r>
              <a:rPr lang="pt-B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04900 </a:t>
            </a:r>
            <a:r>
              <a:rPr lang="pt-B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- Ponte </a:t>
            </a:r>
            <a:r>
              <a:rPr lang="pt-B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na Praça Álvaro Guião, próximo à foz com o Rio Tietê. </a:t>
            </a:r>
          </a:p>
          <a:p>
            <a:pPr>
              <a:defRPr/>
            </a:pPr>
            <a:r>
              <a:rPr lang="pt-B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	JUNA </a:t>
            </a:r>
            <a:r>
              <a:rPr lang="pt-B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04700 </a:t>
            </a:r>
            <a:r>
              <a:rPr lang="pt-B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- Ponte </a:t>
            </a:r>
            <a:r>
              <a:rPr lang="pt-B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no Jardim das Nações. </a:t>
            </a:r>
          </a:p>
          <a:p>
            <a:pPr algn="ctr">
              <a:defRPr/>
            </a:pPr>
            <a:endParaRPr lang="pt-BR" altLang="en-US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41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6401" y="-64423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01" y="5470823"/>
            <a:ext cx="9203292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spaço Reservado para Texto 6"/>
          <p:cNvSpPr txBox="1">
            <a:spLocks/>
          </p:cNvSpPr>
          <p:nvPr/>
        </p:nvSpPr>
        <p:spPr bwMode="auto">
          <a:xfrm>
            <a:off x="0" y="1340768"/>
            <a:ext cx="8957125" cy="383652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Definição de 09 pontos fixos de monitoramento;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altLang="en-US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Levantamento de dados: - Demanda Bioquímica de Oxigênio (DBO);</a:t>
            </a:r>
          </a:p>
          <a:p>
            <a:pPr algn="just">
              <a:defRPr/>
            </a:pP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                                               - Oxigênio Dissolvido (OD); </a:t>
            </a:r>
          </a:p>
          <a:p>
            <a:pPr algn="just">
              <a:defRPr/>
            </a:pP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                                              - Nitrogênio Amoniacal (NH3);</a:t>
            </a:r>
          </a:p>
          <a:p>
            <a:pPr algn="just">
              <a:defRPr/>
            </a:pPr>
            <a:endParaRPr lang="pt-BR" altLang="en-US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Análise de resultados: médias dos dados x padrões da classe 2/classe 3;</a:t>
            </a:r>
          </a:p>
          <a:p>
            <a:pPr algn="just">
              <a:defRPr/>
            </a:pPr>
            <a:endParaRPr lang="pt-BR" altLang="en-US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altLang="en-US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Acompanhamento dos dados – conformidade/indicadores.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46234" y="305578"/>
            <a:ext cx="7686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b="1" dirty="0">
                <a:solidFill>
                  <a:schemeClr val="tx2"/>
                </a:solidFill>
                <a:latin typeface="Arial" charset="0"/>
                <a:cs typeface="Arial" charset="0"/>
              </a:rPr>
              <a:t>Qualidade das águas por trecho </a:t>
            </a:r>
            <a:endParaRPr lang="pt-BR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16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6401" y="-64423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01" y="5470823"/>
            <a:ext cx="9203292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spaço Reservado para Texto 6"/>
          <p:cNvSpPr txBox="1">
            <a:spLocks/>
          </p:cNvSpPr>
          <p:nvPr/>
        </p:nvSpPr>
        <p:spPr bwMode="auto">
          <a:xfrm>
            <a:off x="106681" y="1700808"/>
            <a:ext cx="8957125" cy="390853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pt-BR" altLang="en-US" sz="1800" b="1" dirty="0">
                <a:solidFill>
                  <a:schemeClr val="tx2"/>
                </a:solidFill>
                <a:latin typeface="Arial" charset="0"/>
                <a:cs typeface="Arial" charset="0"/>
              </a:rPr>
              <a:t>Trecho classe 2: </a:t>
            </a: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Da nascente até o córrego Pinheirinho em Várzea </a:t>
            </a: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Paulista</a:t>
            </a: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;</a:t>
            </a:r>
          </a:p>
          <a:p>
            <a:pPr algn="just">
              <a:defRPr/>
            </a:pP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</a:t>
            </a:r>
          </a:p>
          <a:p>
            <a:pPr algn="just">
              <a:defRPr/>
            </a:pP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- R</a:t>
            </a: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esultados em </a:t>
            </a: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2016 </a:t>
            </a: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atenderam </a:t>
            </a: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aos padrões de classe 2; </a:t>
            </a:r>
          </a:p>
          <a:p>
            <a:pPr algn="just">
              <a:defRPr/>
            </a:pP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</a:t>
            </a:r>
            <a:endParaRPr lang="pt-BR" altLang="en-US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- Houve m</a:t>
            </a: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elhoria </a:t>
            </a: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da </a:t>
            </a: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infraestrutura de coleta e afastamento de </a:t>
            </a: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esgotos;</a:t>
            </a:r>
          </a:p>
          <a:p>
            <a:pPr marL="285750" indent="-285750" algn="just">
              <a:buFontTx/>
              <a:buChar char="-"/>
              <a:defRPr/>
            </a:pPr>
            <a:endParaRPr lang="pt-BR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- </a:t>
            </a: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Sanadas </a:t>
            </a: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as deficiências de coleta e interligações de esgotos em Campo Limpo Paulista e Várzea </a:t>
            </a: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Paulista, teremos melhora na qualidade das águas;</a:t>
            </a:r>
            <a:endParaRPr lang="pt-BR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06681" y="429310"/>
            <a:ext cx="8957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b="1" dirty="0">
                <a:solidFill>
                  <a:schemeClr val="tx2"/>
                </a:solidFill>
                <a:latin typeface="Arial" charset="0"/>
                <a:cs typeface="Arial" charset="0"/>
              </a:rPr>
              <a:t>Qualidade das águas por trecho </a:t>
            </a:r>
            <a:endParaRPr lang="pt-BR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28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6401" y="-64423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01" y="5470823"/>
            <a:ext cx="9203292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spaço Reservado para Texto 6"/>
          <p:cNvSpPr txBox="1">
            <a:spLocks/>
          </p:cNvSpPr>
          <p:nvPr/>
        </p:nvSpPr>
        <p:spPr bwMode="auto">
          <a:xfrm>
            <a:off x="106682" y="1340768"/>
            <a:ext cx="8957125" cy="390853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pt-BR" altLang="en-US" sz="1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Trecho reenquadrado de classe 4 para 3: </a:t>
            </a: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Da </a:t>
            </a: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foz do Córrego Pinheirinho, em Várzea Paulista, até a confluência com o ribeirão São José, em Itupeva, à jusante da </a:t>
            </a: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cidade;</a:t>
            </a:r>
            <a:endParaRPr lang="pt-BR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</a:t>
            </a:r>
          </a:p>
          <a:p>
            <a:pPr algn="just">
              <a:defRPr/>
            </a:pP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-</a:t>
            </a: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Lançamentos das ETEs de Várzea Paulista, na divisa com </a:t>
            </a: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Jundiaí</a:t>
            </a: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, da ETE de Jundiaí, </a:t>
            </a: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na </a:t>
            </a: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divisa com Itupeva e das ETEs de </a:t>
            </a: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Itupeva;          </a:t>
            </a:r>
            <a:endParaRPr lang="pt-BR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</a:t>
            </a:r>
          </a:p>
          <a:p>
            <a:pPr algn="just">
              <a:defRPr/>
            </a:pP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- A m</a:t>
            </a: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elhora </a:t>
            </a: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do trecho classe 2 e intervenções positivas na região da divisa de Várzea Paulista com </a:t>
            </a: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Jundiaí, resultou em atendimento a padrões da classe 3;</a:t>
            </a:r>
          </a:p>
          <a:p>
            <a:pPr marL="285750" indent="-285750" algn="just">
              <a:buFontTx/>
              <a:buChar char="-"/>
              <a:defRPr/>
            </a:pPr>
            <a:endParaRPr lang="pt-BR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marL="285750" indent="-285750" algn="just">
              <a:buFontTx/>
              <a:buChar char="-"/>
              <a:defRPr/>
            </a:pPr>
            <a:endParaRPr lang="pt-BR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7" name="Retângulo 6"/>
          <p:cNvSpPr/>
          <p:nvPr/>
        </p:nvSpPr>
        <p:spPr>
          <a:xfrm>
            <a:off x="251520" y="268841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b="1" dirty="0">
                <a:solidFill>
                  <a:schemeClr val="tx2"/>
                </a:solidFill>
                <a:latin typeface="Arial" charset="0"/>
                <a:cs typeface="Arial" charset="0"/>
              </a:rPr>
              <a:t>Qualidade das águas por trecho </a:t>
            </a:r>
            <a:endParaRPr lang="pt-BR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1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58826" y="-4578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83" y="5471448"/>
            <a:ext cx="9203292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spaço Reservado para Texto 6"/>
          <p:cNvSpPr txBox="1">
            <a:spLocks/>
          </p:cNvSpPr>
          <p:nvPr/>
        </p:nvSpPr>
        <p:spPr bwMode="auto">
          <a:xfrm>
            <a:off x="-25583" y="931452"/>
            <a:ext cx="8957125" cy="43924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Rio Jundiaí pertence a  UGRHI 5</a:t>
            </a: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Nasce </a:t>
            </a: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na Serra dos Cristais, </a:t>
            </a: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cidade de Mairiporã;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Percorre </a:t>
            </a: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128 km até o Rio Tietê, </a:t>
            </a: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cidade de Salto;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A </a:t>
            </a: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b</a:t>
            </a: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acia </a:t>
            </a: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do Rio </a:t>
            </a: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Jundiaí apresenta </a:t>
            </a: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uma área de </a:t>
            </a: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aproximadamente 37.750ha;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A </a:t>
            </a: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bacia do Rio Jundiaí abrange os municípios de Mairiporã, Atibaia, Jarinu, Campo Limpo Paulista, Várzea Paulista, Jundiaí, Cabreúva, Itupeva, Salto e </a:t>
            </a: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Indaiatuba; </a:t>
            </a:r>
            <a:endParaRPr lang="pt-BR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Nos limites de Jundiaí, a bacia esta dividida </a:t>
            </a: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em 5 </a:t>
            </a: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sub-bacias: Jundiaí Mirim, Estiva, Caxambu, Jundiaí e Guapeva;</a:t>
            </a:r>
            <a:endParaRPr lang="pt-BR" altLang="en-US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Jundiaí possui </a:t>
            </a: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1.104 nascentes cadastradas;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Intensa </a:t>
            </a: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urbanização e adensamento </a:t>
            </a: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populacional;</a:t>
            </a:r>
          </a:p>
          <a:p>
            <a:pPr algn="just">
              <a:defRPr/>
            </a:pP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                              Vetores de crescimento: </a:t>
            </a:r>
          </a:p>
          <a:p>
            <a:pPr algn="just">
              <a:defRPr/>
            </a:pP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                                                          - Expansão industrial;</a:t>
            </a:r>
          </a:p>
          <a:p>
            <a:pPr algn="just">
              <a:defRPr/>
            </a:pP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                                                          - Novos </a:t>
            </a: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empreendimentos </a:t>
            </a: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imobiliários;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Atende uma população de aproximadamente de 1.700 milhões de habitantes. </a:t>
            </a:r>
          </a:p>
        </p:txBody>
      </p:sp>
      <p:sp>
        <p:nvSpPr>
          <p:cNvPr id="7" name="Retângulo 6"/>
          <p:cNvSpPr/>
          <p:nvPr/>
        </p:nvSpPr>
        <p:spPr>
          <a:xfrm>
            <a:off x="3691797" y="242780"/>
            <a:ext cx="14478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b="1" dirty="0">
                <a:solidFill>
                  <a:schemeClr val="tx2"/>
                </a:solidFill>
                <a:latin typeface="Arial" charset="0"/>
                <a:cs typeface="Arial" charset="0"/>
              </a:rPr>
              <a:t>Introdução</a:t>
            </a:r>
            <a:r>
              <a:rPr lang="pt-BR" altLang="pt-BR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endParaRPr lang="pt-BR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72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6401" y="-64423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01" y="5470823"/>
            <a:ext cx="9203292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spaço Reservado para Texto 6"/>
          <p:cNvSpPr txBox="1">
            <a:spLocks/>
          </p:cNvSpPr>
          <p:nvPr/>
        </p:nvSpPr>
        <p:spPr bwMode="auto">
          <a:xfrm>
            <a:off x="57433" y="1196752"/>
            <a:ext cx="8957125" cy="41120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pt-BR" altLang="en-US" sz="1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Trecho </a:t>
            </a:r>
            <a:r>
              <a:rPr lang="pt-BR" altLang="en-US" sz="1800" b="1" dirty="0">
                <a:solidFill>
                  <a:schemeClr val="tx2"/>
                </a:solidFill>
                <a:latin typeface="Arial" charset="0"/>
                <a:cs typeface="Arial" charset="0"/>
              </a:rPr>
              <a:t>classe 3: </a:t>
            </a: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Da foz do Ribeirão São José, à jusante da cidade de Itupeva, até a confluência com o Córrego Barnabé, em </a:t>
            </a: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Indaiatuba; </a:t>
            </a:r>
            <a:endParaRPr lang="pt-BR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</a:t>
            </a:r>
          </a:p>
          <a:p>
            <a:pPr algn="just">
              <a:defRPr/>
            </a:pP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- Manutenção da qualidade prevista para a classe </a:t>
            </a: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3;</a:t>
            </a:r>
          </a:p>
          <a:p>
            <a:pPr algn="just">
              <a:defRPr/>
            </a:pPr>
            <a:endParaRPr lang="pt-BR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- Ausência de lançamentos de efluentes; </a:t>
            </a:r>
          </a:p>
          <a:p>
            <a:pPr algn="just">
              <a:defRPr/>
            </a:pP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</a:t>
            </a:r>
          </a:p>
          <a:p>
            <a:pPr algn="just">
              <a:defRPr/>
            </a:pP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- Inúmeras corredeiras conferem boa capacidade de recuperação da qualidade das </a:t>
            </a: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águas;  </a:t>
            </a:r>
            <a:endParaRPr lang="pt-BR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</a:t>
            </a:r>
          </a:p>
          <a:p>
            <a:pPr algn="just">
              <a:defRPr/>
            </a:pP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- Captação de 300 L/s pelo SAAE – Indaiatuba, em época de </a:t>
            </a: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estiagem;</a:t>
            </a:r>
            <a:endParaRPr lang="pt-BR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51520" y="305578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b="1" dirty="0">
                <a:solidFill>
                  <a:schemeClr val="tx2"/>
                </a:solidFill>
                <a:latin typeface="Arial" charset="0"/>
                <a:cs typeface="Arial" charset="0"/>
              </a:rPr>
              <a:t>Qualidade das águas por trecho </a:t>
            </a:r>
            <a:endParaRPr lang="pt-BR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76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6401" y="-64423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01" y="5470823"/>
            <a:ext cx="9203292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spaço Reservado para Texto 6"/>
          <p:cNvSpPr txBox="1">
            <a:spLocks/>
          </p:cNvSpPr>
          <p:nvPr/>
        </p:nvSpPr>
        <p:spPr bwMode="auto">
          <a:xfrm>
            <a:off x="106682" y="1484784"/>
            <a:ext cx="8957125" cy="376451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pt-BR" altLang="en-US" sz="1800" b="1" dirty="0">
                <a:solidFill>
                  <a:schemeClr val="tx2"/>
                </a:solidFill>
                <a:latin typeface="Arial" charset="0"/>
                <a:cs typeface="Arial" charset="0"/>
              </a:rPr>
              <a:t>Trecho </a:t>
            </a:r>
            <a:r>
              <a:rPr lang="pt-BR" altLang="en-US" sz="1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reenquadrado </a:t>
            </a:r>
            <a:r>
              <a:rPr lang="pt-BR" altLang="en-US" sz="1800" b="1" dirty="0">
                <a:solidFill>
                  <a:schemeClr val="tx2"/>
                </a:solidFill>
                <a:latin typeface="Arial" charset="0"/>
                <a:cs typeface="Arial" charset="0"/>
              </a:rPr>
              <a:t>de classe 4 para </a:t>
            </a:r>
            <a:r>
              <a:rPr lang="pt-BR" altLang="en-US" sz="1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3: </a:t>
            </a: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Do </a:t>
            </a: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Córrego Barnabé, em Indaiatuba, até a foz do rio Jundiaí no rio Tietê, em </a:t>
            </a: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Salto; </a:t>
            </a:r>
            <a:endParaRPr lang="pt-BR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</a:t>
            </a:r>
          </a:p>
          <a:p>
            <a:pPr algn="just">
              <a:defRPr/>
            </a:pP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- Lançamento </a:t>
            </a: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da ETE Mário Araldo Candello em Indaiatuba, e dos efluentes da empresa Eucatex (ECTX), em Salto; </a:t>
            </a:r>
          </a:p>
          <a:p>
            <a:pPr algn="just">
              <a:defRPr/>
            </a:pP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</a:t>
            </a:r>
          </a:p>
          <a:p>
            <a:pPr algn="just">
              <a:defRPr/>
            </a:pP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- A </a:t>
            </a: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ETE terá sua capacidade de tratamento </a:t>
            </a: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ampliada, as </a:t>
            </a: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obras tiveram início em fevereiro de 2017 e o prazo de </a:t>
            </a: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conclusão </a:t>
            </a: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é </a:t>
            </a: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para o segundo </a:t>
            </a: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semestre de 2019; </a:t>
            </a:r>
            <a:endParaRPr lang="pt-BR" altLang="en-US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marL="285750" indent="-285750" algn="just">
              <a:buFontTx/>
              <a:buChar char="-"/>
              <a:defRPr/>
            </a:pPr>
            <a:endParaRPr lang="pt-BR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</a:t>
            </a:r>
            <a:endParaRPr lang="pt-BR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marL="285750" indent="-285750" algn="just">
              <a:buFontTx/>
              <a:buChar char="-"/>
              <a:defRPr/>
            </a:pPr>
            <a:endParaRPr lang="pt-BR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46234" y="305578"/>
            <a:ext cx="7686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b="1" dirty="0">
                <a:solidFill>
                  <a:schemeClr val="tx2"/>
                </a:solidFill>
                <a:latin typeface="Arial" charset="0"/>
                <a:cs typeface="Arial" charset="0"/>
              </a:rPr>
              <a:t>Qualidade das águas por trecho </a:t>
            </a:r>
            <a:endParaRPr lang="pt-BR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25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0" y="0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01" y="5470823"/>
            <a:ext cx="9203292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spaço Reservado para Texto 6"/>
          <p:cNvSpPr txBox="1">
            <a:spLocks/>
          </p:cNvSpPr>
          <p:nvPr/>
        </p:nvSpPr>
        <p:spPr bwMode="auto">
          <a:xfrm>
            <a:off x="19369" y="1406633"/>
            <a:ext cx="8957125" cy="33324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Por </a:t>
            </a: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meio da deliberação  202/2017 do Conselho Estadual de Recursos Hídricos, houve o reenquadramento dos trechos classe 4 para a classe </a:t>
            </a: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3;</a:t>
            </a:r>
          </a:p>
          <a:p>
            <a:pPr algn="just">
              <a:defRPr/>
            </a:pPr>
            <a:endParaRPr lang="pt-BR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O </a:t>
            </a: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reenquadramento do rio Jundiaí para classe 3 </a:t>
            </a: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torna </a:t>
            </a: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mais eficientes as ações de controle de poluição das </a:t>
            </a: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águas; </a:t>
            </a:r>
            <a:endParaRPr lang="pt-BR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</a:t>
            </a:r>
          </a:p>
          <a:p>
            <a:pPr algn="just">
              <a:defRPr/>
            </a:pP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• </a:t>
            </a: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Permite a </a:t>
            </a: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utilização de suas águas para abastecimento público </a:t>
            </a: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após </a:t>
            </a: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tratamento convencional segundo a Resolução CONAMA 357 de </a:t>
            </a: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17/03/2005</a:t>
            </a: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;</a:t>
            </a:r>
          </a:p>
          <a:p>
            <a:pPr algn="just">
              <a:defRPr/>
            </a:pPr>
            <a:endParaRPr lang="pt-BR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Custo atualizado do projeto: R$ 67.741.058,00. </a:t>
            </a:r>
            <a:endParaRPr lang="pt-BR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7" name="Retângulo 6"/>
          <p:cNvSpPr/>
          <p:nvPr/>
        </p:nvSpPr>
        <p:spPr>
          <a:xfrm>
            <a:off x="251520" y="30557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Proposta do Enquadramento </a:t>
            </a:r>
            <a:endParaRPr lang="pt-BR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96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6401" y="-64423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01" y="5470823"/>
            <a:ext cx="9203292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79"/>
          <a:stretch/>
        </p:blipFill>
        <p:spPr>
          <a:xfrm>
            <a:off x="-16402" y="-64423"/>
            <a:ext cx="9203293" cy="5535245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2411760" y="332656"/>
            <a:ext cx="3528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en-US" sz="1600" b="1" dirty="0">
                <a:solidFill>
                  <a:schemeClr val="tx2"/>
                </a:solidFill>
                <a:latin typeface="Arial" charset="0"/>
                <a:cs typeface="Arial" charset="0"/>
              </a:rPr>
              <a:t>ENQUADRAMENTO – DELIBERAÇÃO CRH </a:t>
            </a:r>
            <a:r>
              <a:rPr lang="pt-BR" altLang="en-US" sz="16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202/2017</a:t>
            </a:r>
          </a:p>
          <a:p>
            <a:r>
              <a:rPr lang="pt-BR" altLang="en-US" sz="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           Pontos de qualidade</a:t>
            </a:r>
            <a:endParaRPr lang="pt-BR" altLang="en-US" sz="800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48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6403" y="-46407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0823"/>
            <a:ext cx="9144000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spaço Reservado para Texto 6"/>
          <p:cNvSpPr txBox="1">
            <a:spLocks/>
          </p:cNvSpPr>
          <p:nvPr/>
        </p:nvSpPr>
        <p:spPr bwMode="auto">
          <a:xfrm>
            <a:off x="55499" y="893420"/>
            <a:ext cx="8957125" cy="33324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• Adequar os parâmetros OD (Oxigênio Dissolvido) e DBO (Demanda Bioquímica de Oxigênio) até 2020;</a:t>
            </a:r>
          </a:p>
          <a:p>
            <a:pPr algn="just">
              <a:defRPr/>
            </a:pPr>
            <a:endParaRPr lang="pt-BR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Manter parâmetros OD e DBO e adequar Nitrogênio, Fósforo e Coliformes; </a:t>
            </a:r>
            <a:endParaRPr lang="pt-BR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06682" y="52408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</a:t>
            </a:r>
            <a:endParaRPr lang="pt-BR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7561" y="2236481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b="1" dirty="0">
                <a:solidFill>
                  <a:schemeClr val="tx2"/>
                </a:solidFill>
                <a:latin typeface="Arial" charset="0"/>
                <a:cs typeface="Arial" charset="0"/>
              </a:rPr>
              <a:t>Ações em curso</a:t>
            </a:r>
            <a:endParaRPr lang="pt-BR" sz="1600" b="1" dirty="0">
              <a:solidFill>
                <a:schemeClr val="tx2"/>
              </a:solidFill>
            </a:endParaRPr>
          </a:p>
        </p:txBody>
      </p:sp>
      <p:sp>
        <p:nvSpPr>
          <p:cNvPr id="8" name="Espaço Reservado para Texto 6"/>
          <p:cNvSpPr txBox="1">
            <a:spLocks/>
          </p:cNvSpPr>
          <p:nvPr/>
        </p:nvSpPr>
        <p:spPr bwMode="auto">
          <a:xfrm>
            <a:off x="103774" y="2698752"/>
            <a:ext cx="8957125" cy="286501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Plano </a:t>
            </a: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gradual de ampliação do atendimento à coleta e afastamento de esgotos em Campo Limpo Paulista e Várzea Paulista; </a:t>
            </a:r>
          </a:p>
          <a:p>
            <a:pPr algn="just">
              <a:defRPr/>
            </a:pP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Ampliação </a:t>
            </a: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da ETE Mário Araldo Candello, em Indaiatuba; </a:t>
            </a:r>
            <a:endParaRPr lang="pt-BR" altLang="en-US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algn="just">
              <a:defRPr/>
            </a:pPr>
            <a:endParaRPr lang="pt-BR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Melhorias </a:t>
            </a: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no Sistema de Tratamento de Efluentes Líquidos da empresa ECTX (Eucatex), em </a:t>
            </a: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Salto;</a:t>
            </a:r>
          </a:p>
          <a:p>
            <a:pPr algn="just">
              <a:defRPr/>
            </a:pPr>
            <a:endParaRPr lang="pt-BR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Estudos para readequação da ETE Jundiaí aos parâmetros do reenquadramento; </a:t>
            </a:r>
          </a:p>
          <a:p>
            <a:pPr algn="just">
              <a:defRPr/>
            </a:pPr>
            <a:endParaRPr lang="pt-BR" altLang="en-US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94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0" y="5007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01" y="5470823"/>
            <a:ext cx="9203292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spaço Reservado para Texto 6"/>
          <p:cNvSpPr txBox="1">
            <a:spLocks/>
          </p:cNvSpPr>
          <p:nvPr/>
        </p:nvSpPr>
        <p:spPr bwMode="auto">
          <a:xfrm>
            <a:off x="93437" y="1437146"/>
            <a:ext cx="8957125" cy="33324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endParaRPr lang="pt-BR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ítulo 5"/>
          <p:cNvSpPr txBox="1">
            <a:spLocks/>
          </p:cNvSpPr>
          <p:nvPr/>
        </p:nvSpPr>
        <p:spPr bwMode="auto">
          <a:xfrm>
            <a:off x="239131" y="1823515"/>
            <a:ext cx="8725029" cy="1828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en-US" sz="8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OBRIGADO!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627784" y="4610653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Agradecimento especial a CETESB </a:t>
            </a: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19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4533" y="-43878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32" y="5491384"/>
            <a:ext cx="9203292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spaço Reservado para Texto 6"/>
          <p:cNvSpPr txBox="1">
            <a:spLocks/>
          </p:cNvSpPr>
          <p:nvPr/>
        </p:nvSpPr>
        <p:spPr bwMode="auto">
          <a:xfrm>
            <a:off x="107504" y="-32861"/>
            <a:ext cx="8653525" cy="7776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altLang="en-US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2" b="15479"/>
          <a:stretch/>
        </p:blipFill>
        <p:spPr>
          <a:xfrm>
            <a:off x="-24755" y="-66101"/>
            <a:ext cx="9230279" cy="5557485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3059832" y="569117"/>
            <a:ext cx="2518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en-US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Bacia do Rio Jundiaí </a:t>
            </a:r>
            <a:endParaRPr lang="pt-B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06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59293" y="-68437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93" y="5448793"/>
            <a:ext cx="9203292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spaço Reservado para Texto 6"/>
          <p:cNvSpPr txBox="1">
            <a:spLocks/>
          </p:cNvSpPr>
          <p:nvPr/>
        </p:nvSpPr>
        <p:spPr bwMode="auto">
          <a:xfrm>
            <a:off x="7363" y="260648"/>
            <a:ext cx="8957125" cy="50405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pt-BR" altLang="en-US" sz="1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Classificação </a:t>
            </a:r>
            <a:r>
              <a:rPr lang="pt-BR" altLang="en-US" sz="1800" b="1" dirty="0">
                <a:solidFill>
                  <a:schemeClr val="tx2"/>
                </a:solidFill>
                <a:latin typeface="Arial" charset="0"/>
                <a:cs typeface="Arial" charset="0"/>
              </a:rPr>
              <a:t>dos </a:t>
            </a:r>
            <a:r>
              <a:rPr lang="pt-BR" altLang="en-US" sz="1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Corpos D’Água</a:t>
            </a:r>
          </a:p>
          <a:p>
            <a:pPr algn="ctr">
              <a:buFont typeface="Arial" charset="0"/>
              <a:buNone/>
              <a:defRPr/>
            </a:pPr>
            <a:endParaRPr lang="pt-BR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pt-B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Legislação: Regulamento da Lei 997/76, aprovado pelo Decreto 8468/76 e suas </a:t>
            </a:r>
            <a:r>
              <a:rPr lang="pt-B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alterações, Decreto 10755/77 e Resolução CONAMA </a:t>
            </a:r>
            <a:r>
              <a:rPr lang="pt-B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357/05  </a:t>
            </a:r>
            <a:endParaRPr lang="pt-BR" altLang="en-US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pt-BR" altLang="en-US" sz="1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Classe </a:t>
            </a:r>
            <a:r>
              <a:rPr lang="pt-BR" altLang="en-US" sz="1800" b="1" dirty="0">
                <a:solidFill>
                  <a:schemeClr val="tx2"/>
                </a:solidFill>
                <a:latin typeface="Arial" charset="0"/>
                <a:cs typeface="Arial" charset="0"/>
              </a:rPr>
              <a:t>Especial e Classe </a:t>
            </a:r>
            <a:r>
              <a:rPr lang="pt-BR" altLang="en-US" sz="1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1: </a:t>
            </a:r>
            <a:r>
              <a:rPr lang="pt-B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Águas </a:t>
            </a:r>
            <a:r>
              <a:rPr lang="pt-B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destinadas a abastecimento doméstico, sem tratamento prévio ou com tratamento simplificado; proteção de comunidades aquáticas, recreação de contato primário, irrigação de hortaliças consumidas cruas, … </a:t>
            </a:r>
            <a:endParaRPr lang="pt-BR" altLang="en-US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algn="just">
              <a:buFont typeface="Arial" charset="0"/>
              <a:buNone/>
              <a:defRPr/>
            </a:pPr>
            <a:endParaRPr lang="pt-BR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pt-BR" altLang="en-US" sz="1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Classe </a:t>
            </a:r>
            <a:r>
              <a:rPr lang="pt-BR" altLang="en-US" sz="1800" b="1" dirty="0">
                <a:solidFill>
                  <a:schemeClr val="tx2"/>
                </a:solidFill>
                <a:latin typeface="Arial" charset="0"/>
                <a:cs typeface="Arial" charset="0"/>
              </a:rPr>
              <a:t>2:</a:t>
            </a: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pt-B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Águas </a:t>
            </a:r>
            <a:r>
              <a:rPr lang="pt-B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destinadas a abastecimento doméstico após tratamento convencional;  proteção de comunidades aquáticas, recreação de contato primário, irrigação de hortaliças, plantas frutíferas e de parques, aquicultura, pesca, … </a:t>
            </a:r>
          </a:p>
          <a:p>
            <a:pPr algn="just">
              <a:buFont typeface="Arial" charset="0"/>
              <a:buNone/>
              <a:defRPr/>
            </a:pPr>
            <a:endParaRPr lang="pt-BR" altLang="en-US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pt-BR" altLang="en-US" sz="1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Classe </a:t>
            </a:r>
            <a:r>
              <a:rPr lang="pt-BR" altLang="en-US" sz="1800" b="1" dirty="0">
                <a:solidFill>
                  <a:schemeClr val="tx2"/>
                </a:solidFill>
                <a:latin typeface="Arial" charset="0"/>
                <a:cs typeface="Arial" charset="0"/>
              </a:rPr>
              <a:t>3: </a:t>
            </a:r>
            <a:r>
              <a:rPr lang="pt-B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Águas </a:t>
            </a:r>
            <a:r>
              <a:rPr lang="pt-B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destinadas a abastecimento doméstico após tratamento convencional ou avançado; irrigação de culturas arbóreas, pesca amadora, recreação de contato secundário, …  </a:t>
            </a:r>
          </a:p>
          <a:p>
            <a:pPr algn="just">
              <a:buFont typeface="Arial" charset="0"/>
              <a:buNone/>
              <a:defRPr/>
            </a:pP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</a:t>
            </a:r>
            <a:endParaRPr lang="pt-BR" altLang="en-US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pt-BR" altLang="en-US" sz="1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Classe 4: </a:t>
            </a:r>
            <a:r>
              <a:rPr lang="pt-B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Águas </a:t>
            </a:r>
            <a:r>
              <a:rPr lang="pt-B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destinadas a: navegação e harmonia paisagística; abastecimento industrial; usos menos exigentes, ... </a:t>
            </a:r>
            <a:endParaRPr lang="pt-BR" altLang="en-US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94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59293" y="-68437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33"/>
          <a:stretch/>
        </p:blipFill>
        <p:spPr>
          <a:xfrm>
            <a:off x="0" y="-68438"/>
            <a:ext cx="9144000" cy="5513661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3059832" y="476672"/>
            <a:ext cx="2659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en-US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Classificação Original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-59293" y="-68438"/>
            <a:ext cx="59293" cy="55136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93" y="5445223"/>
            <a:ext cx="9203292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84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0" y="-68437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01" y="5470823"/>
            <a:ext cx="9203292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spaço Reservado para Texto 6"/>
          <p:cNvSpPr txBox="1">
            <a:spLocks/>
          </p:cNvSpPr>
          <p:nvPr/>
        </p:nvSpPr>
        <p:spPr bwMode="auto">
          <a:xfrm>
            <a:off x="0" y="257080"/>
            <a:ext cx="9186891" cy="526015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pt-BR" altLang="en-US" sz="1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Histórico  </a:t>
            </a:r>
            <a:endParaRPr lang="pt-BR" altLang="en-US" sz="2000" b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just">
              <a:buFont typeface="Arial" charset="0"/>
              <a:buNone/>
              <a:defRPr/>
            </a:pPr>
            <a:endParaRPr lang="pt-BR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pt-BR" altLang="en-US" sz="1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Motivação</a:t>
            </a:r>
          </a:p>
          <a:p>
            <a:pPr algn="just">
              <a:buFont typeface="Arial" charset="0"/>
              <a:buNone/>
              <a:defRPr/>
            </a:pPr>
            <a:endParaRPr lang="pt-BR" altLang="en-US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Atendimento à Legislação de Controle de Poluição (1976);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Pouca disponibilidade hídrica da Bacia do Rio Jundiaí;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Criação de uma política de controle da poluição da bacia;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União de interesses, em favor da despoluição do rio;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pt-BR" altLang="en-US" sz="1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1982 </a:t>
            </a:r>
          </a:p>
          <a:p>
            <a:pPr algn="just">
              <a:defRPr/>
            </a:pPr>
            <a:endParaRPr lang="pt-BR" altLang="en-US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Mobilização política na campanha eleitoral de 1982;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Candidatos às Prefeituras e Governo do Estado comprometidos com o tema;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Criação do CERJU </a:t>
            </a: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- Comitê de Estudo e Recuperação do </a:t>
            </a: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Rio Jundiaí;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Integrantes: - Governo do Estado de São Paulo;</a:t>
            </a:r>
          </a:p>
          <a:p>
            <a:pPr algn="just">
              <a:defRPr/>
            </a:pP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                        - Municípios da Bacia do Rio Jundiaí; </a:t>
            </a:r>
          </a:p>
          <a:p>
            <a:pPr algn="just">
              <a:defRPr/>
            </a:pP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                        - Indústrias instaladas nos municípios da bacia (FIESP/CIESP);</a:t>
            </a:r>
          </a:p>
          <a:p>
            <a:pPr algn="just">
              <a:defRPr/>
            </a:pP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                        - CETESB (coordenação).  </a:t>
            </a:r>
            <a:endParaRPr lang="pt-BR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07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0" y="-68437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01" y="5470823"/>
            <a:ext cx="9203292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spaço Reservado para Texto 6"/>
          <p:cNvSpPr txBox="1">
            <a:spLocks/>
          </p:cNvSpPr>
          <p:nvPr/>
        </p:nvSpPr>
        <p:spPr bwMode="auto">
          <a:xfrm>
            <a:off x="-6182" y="260648"/>
            <a:ext cx="9203293" cy="51161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pt-BR" altLang="en-US" sz="1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Histórico  </a:t>
            </a:r>
            <a:endParaRPr lang="pt-BR" altLang="en-US" sz="2000" b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just">
              <a:buFont typeface="Arial" charset="0"/>
              <a:buNone/>
              <a:defRPr/>
            </a:pPr>
            <a:endParaRPr lang="pt-BR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pt-BR" altLang="en-US" sz="1800" b="1" dirty="0">
                <a:solidFill>
                  <a:schemeClr val="tx2"/>
                </a:solidFill>
                <a:latin typeface="Arial" charset="0"/>
                <a:cs typeface="Arial" charset="0"/>
              </a:rPr>
              <a:t>1983</a:t>
            </a:r>
          </a:p>
          <a:p>
            <a:pPr algn="just">
              <a:defRPr/>
            </a:pPr>
            <a:endParaRPr lang="pt-BR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Firmado o Protocolo de </a:t>
            </a: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Intenções; </a:t>
            </a:r>
            <a:endParaRPr lang="pt-BR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Participantes: CETESB e municípios de Campo Limpo Paulista, Várzea Paulista, 	Jundiaí, Itupeva, Salto e </a:t>
            </a: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Indaiatuba;  </a:t>
            </a:r>
          </a:p>
          <a:p>
            <a:pPr algn="just">
              <a:defRPr/>
            </a:pPr>
            <a:endParaRPr lang="pt-BR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Desenvolvido o projeto das obras necessárias para a despoluição do Rio e recuperação da Bacia, com a construção de: </a:t>
            </a:r>
          </a:p>
          <a:p>
            <a:pPr algn="just">
              <a:defRPr/>
            </a:pP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                  - Sistemas de transporte de resíduos industriais e domésticos;</a:t>
            </a:r>
          </a:p>
          <a:p>
            <a:pPr algn="just">
              <a:defRPr/>
            </a:pP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                  - Estações de Tratamento de Esgoto (ETEs</a:t>
            </a: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); </a:t>
            </a:r>
            <a:endParaRPr lang="pt-BR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algn="just">
              <a:defRPr/>
            </a:pPr>
            <a:endParaRPr lang="pt-BR" altLang="en-US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Recursos: - Arrecadação conforme vazão + DBO/carga;</a:t>
            </a:r>
          </a:p>
          <a:p>
            <a:pPr algn="just">
              <a:defRPr/>
            </a:pP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                      - Compensação – descontos nas contas de água e esgoto futuras; </a:t>
            </a:r>
          </a:p>
          <a:p>
            <a:pPr algn="just">
              <a:defRPr/>
            </a:pP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</a:t>
            </a:r>
          </a:p>
          <a:p>
            <a:pPr algn="just">
              <a:defRPr/>
            </a:pPr>
            <a:endParaRPr lang="pt-BR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70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25583" y="-4578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01" y="5470823"/>
            <a:ext cx="9203292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spaço Reservado para Texto 6"/>
          <p:cNvSpPr txBox="1">
            <a:spLocks/>
          </p:cNvSpPr>
          <p:nvPr/>
        </p:nvSpPr>
        <p:spPr bwMode="auto">
          <a:xfrm>
            <a:off x="3050" y="260649"/>
            <a:ext cx="9183841" cy="520467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pt-BR" altLang="en-US" sz="1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Plano </a:t>
            </a:r>
            <a:r>
              <a:rPr lang="pt-BR" altLang="en-US" sz="1800" b="1" dirty="0">
                <a:solidFill>
                  <a:schemeClr val="tx2"/>
                </a:solidFill>
                <a:latin typeface="Arial" charset="0"/>
                <a:cs typeface="Arial" charset="0"/>
              </a:rPr>
              <a:t>Efetivo de Recuperação da Qualidade das Águas da Bacia do Rio </a:t>
            </a:r>
            <a:r>
              <a:rPr lang="pt-BR" altLang="en-US" sz="1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Jundiaí </a:t>
            </a:r>
          </a:p>
          <a:p>
            <a:pPr algn="just">
              <a:defRPr/>
            </a:pPr>
            <a:endParaRPr lang="pt-BR" altLang="en-US" sz="1800" b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just">
              <a:defRPr/>
            </a:pPr>
            <a:endParaRPr lang="pt-BR" altLang="en-US" sz="18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Uma </a:t>
            </a: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ação pioneira de participação conjunta de diversos </a:t>
            </a: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municípios;</a:t>
            </a:r>
            <a:endParaRPr lang="pt-BR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Visou a solução de um problema comum;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Utilização </a:t>
            </a: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plena e racional dos recursos </a:t>
            </a: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disponíveis; </a:t>
            </a:r>
          </a:p>
          <a:p>
            <a:pPr algn="just">
              <a:defRPr/>
            </a:pPr>
            <a:endParaRPr lang="pt-BR" altLang="en-US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Planejamento estratégico objetivou: </a:t>
            </a:r>
          </a:p>
          <a:p>
            <a:pPr algn="just">
              <a:defRPr/>
            </a:pPr>
            <a:endParaRPr lang="pt-BR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Melhoria da qualidade de vida das populações ribeirinhas;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Saneamento </a:t>
            </a: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da </a:t>
            </a: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região;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A</a:t>
            </a: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umento </a:t>
            </a: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da disponibilidade de água para o uso industrial e </a:t>
            </a: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agrícola;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Garantia </a:t>
            </a: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do suprimento de água bruta para o sistema de abastecimento </a:t>
            </a: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público </a:t>
            </a: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com qualidade e quantidade </a:t>
            </a: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satisfatória;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    </a:t>
            </a:r>
            <a:r>
              <a:rPr lang="pt-BR" altLang="en-US" sz="1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Na época não se cogitava o reenquadramento do Rio Jundiaí. </a:t>
            </a:r>
          </a:p>
          <a:p>
            <a:pPr algn="just">
              <a:defRPr/>
            </a:pPr>
            <a:endParaRPr lang="pt-BR" altLang="en-US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8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6401" y="-63626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01" y="5470823"/>
            <a:ext cx="9203292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spaço Reservado para Texto 6"/>
          <p:cNvSpPr txBox="1">
            <a:spLocks/>
          </p:cNvSpPr>
          <p:nvPr/>
        </p:nvSpPr>
        <p:spPr bwMode="auto">
          <a:xfrm>
            <a:off x="395536" y="116632"/>
            <a:ext cx="8564639" cy="534869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altLang="en-US" sz="20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1994</a:t>
            </a:r>
            <a:r>
              <a:rPr lang="pt-BR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– Inauguração da primeira ETE – São </a:t>
            </a:r>
            <a:r>
              <a:rPr lang="pt-BR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Lourenço, em Indaiatuba. </a:t>
            </a:r>
            <a:endParaRPr lang="pt-BR" altLang="en-US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algn="just">
              <a:defRPr/>
            </a:pPr>
            <a:endParaRPr lang="pt-BR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algn="just">
              <a:defRPr/>
            </a:pPr>
            <a:endParaRPr lang="pt-BR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algn="just">
              <a:defRPr/>
            </a:pPr>
            <a:endParaRPr lang="pt-BR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algn="just">
              <a:defRPr/>
            </a:pPr>
            <a:endParaRPr lang="pt-BR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algn="just">
              <a:defRPr/>
            </a:pPr>
            <a:endParaRPr lang="pt-BR" altLang="en-US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658" y="620688"/>
            <a:ext cx="6597101" cy="480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8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2518</TotalTime>
  <Words>1248</Words>
  <Application>Microsoft Office PowerPoint</Application>
  <PresentationFormat>Apresentação na tela (4:3)</PresentationFormat>
  <Paragraphs>183</Paragraphs>
  <Slides>25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8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bruna.feltrin</cp:lastModifiedBy>
  <cp:revision>89</cp:revision>
  <dcterms:created xsi:type="dcterms:W3CDTF">2018-05-02T19:43:05Z</dcterms:created>
  <dcterms:modified xsi:type="dcterms:W3CDTF">2018-05-25T13:46:19Z</dcterms:modified>
</cp:coreProperties>
</file>