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59" r:id="rId4"/>
    <p:sldId id="262" r:id="rId5"/>
    <p:sldId id="265" r:id="rId6"/>
    <p:sldId id="264" r:id="rId7"/>
    <p:sldId id="278" r:id="rId8"/>
    <p:sldId id="279" r:id="rId9"/>
    <p:sldId id="271" r:id="rId10"/>
    <p:sldId id="266" r:id="rId11"/>
    <p:sldId id="273" r:id="rId12"/>
    <p:sldId id="274" r:id="rId13"/>
    <p:sldId id="267" r:id="rId14"/>
    <p:sldId id="277" r:id="rId15"/>
    <p:sldId id="280" r:id="rId16"/>
    <p:sldId id="281" r:id="rId17"/>
    <p:sldId id="283" r:id="rId18"/>
    <p:sldId id="276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44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233A3-3C72-4FF9-96B0-F0E5B0A17943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8E792-90EA-49EE-9399-FC386F819E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57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4E359-02BE-479E-A493-27123C217457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C7A4A-79D0-4965-A548-9DA9E5156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11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714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44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2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3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05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64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29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14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0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00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44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FBE44-B52C-4B69-B3B2-16447321AC04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60F4-133D-4802-BAC0-4BA6F32E53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15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uário\Documents\Gabriel Alves\Palestra Silvio SNDU\cidades_inteligentes_-_06.11.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475656" y="1772816"/>
            <a:ext cx="64087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Saneamento e Desenvolvimento Urbano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7596336" y="5869433"/>
            <a:ext cx="1296144" cy="772544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Picture 2" descr="C:\Users\gabriel.silva\Desktop\LogoASSEMA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050" y="5941441"/>
            <a:ext cx="1123711" cy="72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gabriel.silva\Desktop\Logo Assembleia P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829" y="260648"/>
            <a:ext cx="3096344" cy="132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05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404664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Interface com Saneamento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827583" y="2276872"/>
            <a:ext cx="77768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O</a:t>
            </a:r>
            <a:r>
              <a:rPr lang="pt-BR" sz="2400" dirty="0" smtClean="0"/>
              <a:t>s serviços urbanos são organicamente interligados. O bom funcionamento da rede de esgoto e drenagem urbana condiciona igualmente o bom funcionamento da rede viária, que também depende de um abastecimento de água e energia satisfatório</a:t>
            </a:r>
          </a:p>
        </p:txBody>
      </p:sp>
    </p:spTree>
    <p:extLst>
      <p:ext uri="{BB962C8B-B14F-4D97-AF65-F5344CB8AC3E}">
        <p14:creationId xmlns:p14="http://schemas.microsoft.com/office/powerpoint/2010/main" val="10050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404664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Interface com Saneamento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978418" y="2132856"/>
            <a:ext cx="71151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I</a:t>
            </a:r>
            <a:r>
              <a:rPr lang="pt-BR" sz="2400" dirty="0" smtClean="0"/>
              <a:t>nvestir no saneamento do município melhora a qualidade de vida da população e a proteção ao meio ambiente urbano, além de gerar emprego e renda para a população beneficiada. Combinado com políticas de saúde e habitação, o saneamento ambiental diminui a incidência de doenças e internações hospitalares.</a:t>
            </a:r>
          </a:p>
        </p:txBody>
      </p:sp>
    </p:spTree>
    <p:extLst>
      <p:ext uri="{BB962C8B-B14F-4D97-AF65-F5344CB8AC3E}">
        <p14:creationId xmlns:p14="http://schemas.microsoft.com/office/powerpoint/2010/main" val="39052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404664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Interface com Saneamento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539552" y="213808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Por evitar comprometer os recursos hídricos disponíveis na região, o saneamento ambiental garante o abastecimento e a qualidade da água. Além disso, melhorando a qualidade ambiental, o município torna-se atrativo para investimentos externos, podendo inclusive desenvolver sua vocação turística.</a:t>
            </a:r>
          </a:p>
        </p:txBody>
      </p:sp>
    </p:spTree>
    <p:extLst>
      <p:ext uri="{BB962C8B-B14F-4D97-AF65-F5344CB8AC3E}">
        <p14:creationId xmlns:p14="http://schemas.microsoft.com/office/powerpoint/2010/main" val="63748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404664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Desafios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827583" y="2276872"/>
            <a:ext cx="77768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Se antes a preocupação era expandir os sistemas de abastecimento e produção de água para atender a demanda de crescimento no país, hoje há um desafio mundial: </a:t>
            </a:r>
            <a:r>
              <a:rPr lang="pt-BR" sz="2400" b="1" dirty="0" smtClean="0"/>
              <a:t>manter a quantidade e qualidade das fontes de abastecimento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911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404664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Desafios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2276872"/>
            <a:ext cx="77768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A universalização </a:t>
            </a:r>
            <a:r>
              <a:rPr lang="pt-BR" sz="2400" dirty="0"/>
              <a:t>do saneamento no país é essencial para melhorar os seus indicadores de desenvolvimento </a:t>
            </a:r>
            <a:r>
              <a:rPr lang="pt-BR" sz="2400" dirty="0" smtClean="0"/>
              <a:t>humano. Segundo o </a:t>
            </a:r>
            <a:r>
              <a:rPr lang="pt-BR" sz="2400" b="1" dirty="0" smtClean="0"/>
              <a:t>Plano Nacional de Saneamento Básico (</a:t>
            </a:r>
            <a:r>
              <a:rPr lang="pt-BR" sz="2400" b="1" dirty="0" err="1" smtClean="0"/>
              <a:t>Plansab</a:t>
            </a:r>
            <a:r>
              <a:rPr lang="pt-BR" sz="2400" dirty="0" smtClean="0"/>
              <a:t>),  para </a:t>
            </a:r>
            <a:r>
              <a:rPr lang="pt-BR" sz="2400" dirty="0"/>
              <a:t>se atingir a universalização do saneamento </a:t>
            </a:r>
            <a:r>
              <a:rPr lang="pt-BR" sz="2400" dirty="0" smtClean="0"/>
              <a:t>básico será necessário </a:t>
            </a:r>
            <a:r>
              <a:rPr lang="pt-BR" sz="2400" dirty="0"/>
              <a:t>aplicar um total </a:t>
            </a:r>
            <a:r>
              <a:rPr lang="pt-BR" sz="2400" b="1" dirty="0" smtClean="0"/>
              <a:t>508 bilhões de reais até 2033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652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188640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Necessidade de Investimentos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6" name="Retângulo 1"/>
          <p:cNvSpPr>
            <a:spLocks noChangeArrowheads="1"/>
          </p:cNvSpPr>
          <p:nvPr/>
        </p:nvSpPr>
        <p:spPr bwMode="auto">
          <a:xfrm>
            <a:off x="323850" y="1486693"/>
            <a:ext cx="424815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just"/>
            <a:r>
              <a:rPr lang="pt-BR" b="1" dirty="0">
                <a:latin typeface="+mj-lt"/>
                <a:ea typeface="Tahoma" pitchFamily="34" charset="0"/>
                <a:cs typeface="Tahoma" pitchFamily="34" charset="0"/>
              </a:rPr>
              <a:t>ÁGUA: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2018: R$ 34.938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2023: R$ 73.457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2033: R$ 122.149 milhões</a:t>
            </a:r>
          </a:p>
          <a:p>
            <a:pPr marL="457200" indent="-457200" algn="just"/>
            <a:endParaRPr lang="pt-BR" dirty="0">
              <a:latin typeface="+mj-lt"/>
              <a:ea typeface="Tahoma" pitchFamily="34" charset="0"/>
              <a:cs typeface="Tahoma" pitchFamily="34" charset="0"/>
            </a:endParaRPr>
          </a:p>
          <a:p>
            <a:pPr marL="457200" indent="-457200" algn="just"/>
            <a:r>
              <a:rPr lang="pt-BR" b="1" dirty="0">
                <a:latin typeface="+mj-lt"/>
                <a:ea typeface="Tahoma" pitchFamily="34" charset="0"/>
                <a:cs typeface="Tahoma" pitchFamily="34" charset="0"/>
              </a:rPr>
              <a:t>ESGOTOS: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2018: R$ 52.528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2023: R$ 94.736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2033: R$ 181.893 milhões</a:t>
            </a:r>
          </a:p>
          <a:p>
            <a:pPr marL="457200" indent="-457200" algn="just"/>
            <a:endParaRPr lang="pt-BR" dirty="0">
              <a:latin typeface="+mj-lt"/>
              <a:ea typeface="Tahoma" pitchFamily="34" charset="0"/>
              <a:cs typeface="Tahoma" pitchFamily="34" charset="0"/>
            </a:endParaRPr>
          </a:p>
          <a:p>
            <a:pPr marL="457200" indent="-457200" algn="just"/>
            <a:r>
              <a:rPr lang="pt-BR" b="1" dirty="0">
                <a:latin typeface="+mj-lt"/>
                <a:ea typeface="Tahoma" pitchFamily="34" charset="0"/>
                <a:cs typeface="Tahoma" pitchFamily="34" charset="0"/>
              </a:rPr>
              <a:t>RESÍDUOS SÓLIDOS: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2018: R$ 16.602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2023: R$ 18.865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2033: R$ 23.361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</a:t>
            </a:r>
          </a:p>
        </p:txBody>
      </p:sp>
      <p:sp>
        <p:nvSpPr>
          <p:cNvPr id="7" name="Retângulo 1"/>
          <p:cNvSpPr>
            <a:spLocks noChangeArrowheads="1"/>
          </p:cNvSpPr>
          <p:nvPr/>
        </p:nvSpPr>
        <p:spPr bwMode="auto">
          <a:xfrm>
            <a:off x="4836099" y="1486693"/>
            <a:ext cx="4056381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 algn="just"/>
            <a:r>
              <a:rPr lang="pt-BR" b="1" dirty="0">
                <a:latin typeface="+mj-lt"/>
                <a:ea typeface="Tahoma" pitchFamily="34" charset="0"/>
                <a:cs typeface="Tahoma" pitchFamily="34" charset="0"/>
              </a:rPr>
              <a:t>DRENAGEM URBANA: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2018: R$ 21.400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2023: R$ 42.203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2033: R$ 68.705 milhões</a:t>
            </a:r>
          </a:p>
          <a:p>
            <a:pPr marL="457200" indent="-457200" algn="just"/>
            <a:endParaRPr lang="pt-BR" dirty="0">
              <a:latin typeface="+mj-lt"/>
              <a:ea typeface="Tahoma" pitchFamily="34" charset="0"/>
              <a:cs typeface="Tahoma" pitchFamily="34" charset="0"/>
            </a:endParaRPr>
          </a:p>
          <a:p>
            <a:pPr marL="457200" indent="-457200" algn="just"/>
            <a:r>
              <a:rPr lang="pt-BR" b="1" dirty="0">
                <a:latin typeface="+mj-lt"/>
                <a:ea typeface="Tahoma" pitchFamily="34" charset="0"/>
                <a:cs typeface="Tahoma" pitchFamily="34" charset="0"/>
              </a:rPr>
              <a:t>GESTÃO: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2018: R$ 10.963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2023: R$ 42.116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2033: R$ 112.345 milhões</a:t>
            </a:r>
          </a:p>
          <a:p>
            <a:pPr marL="457200" indent="-457200" algn="just"/>
            <a:endParaRPr lang="pt-BR" dirty="0">
              <a:latin typeface="+mj-lt"/>
              <a:ea typeface="Tahoma" pitchFamily="34" charset="0"/>
              <a:cs typeface="Tahoma" pitchFamily="34" charset="0"/>
            </a:endParaRPr>
          </a:p>
          <a:p>
            <a:pPr marL="457200" indent="-457200" algn="just"/>
            <a:r>
              <a:rPr lang="pt-BR" b="1" dirty="0">
                <a:latin typeface="+mj-lt"/>
                <a:ea typeface="Tahoma" pitchFamily="34" charset="0"/>
                <a:cs typeface="Tahoma" pitchFamily="34" charset="0"/>
              </a:rPr>
              <a:t>TOTAL: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2018: R$ 136.431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- 2014 a 2023: R$ 271.378 milhões</a:t>
            </a:r>
          </a:p>
          <a:p>
            <a:pPr marL="457200" indent="-457200" algn="just"/>
            <a:r>
              <a:rPr lang="pt-BR" dirty="0">
                <a:latin typeface="+mj-lt"/>
                <a:ea typeface="Tahoma" pitchFamily="34" charset="0"/>
                <a:cs typeface="Tahoma" pitchFamily="34" charset="0"/>
              </a:rPr>
              <a:t>	</a:t>
            </a:r>
            <a:r>
              <a:rPr lang="pt-BR" b="1" dirty="0">
                <a:solidFill>
                  <a:srgbClr val="FF0000"/>
                </a:solidFill>
                <a:latin typeface="+mj-lt"/>
                <a:ea typeface="Tahoma" pitchFamily="34" charset="0"/>
                <a:cs typeface="Tahoma" pitchFamily="34" charset="0"/>
              </a:rPr>
              <a:t>- 2014 a 2033: R$ 508.453 milhões</a:t>
            </a:r>
          </a:p>
        </p:txBody>
      </p:sp>
    </p:spTree>
    <p:extLst>
      <p:ext uri="{BB962C8B-B14F-4D97-AF65-F5344CB8AC3E}">
        <p14:creationId xmlns:p14="http://schemas.microsoft.com/office/powerpoint/2010/main" val="100780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188640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Desafios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7" name="Retângulo 1"/>
          <p:cNvSpPr>
            <a:spLocks noChangeArrowheads="1"/>
          </p:cNvSpPr>
          <p:nvPr/>
        </p:nvSpPr>
        <p:spPr bwMode="auto">
          <a:xfrm>
            <a:off x="323528" y="1831464"/>
            <a:ext cx="820891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400" dirty="0" smtClean="0">
                <a:latin typeface="+mj-lt"/>
                <a:ea typeface="Tahoma" pitchFamily="34" charset="0"/>
                <a:cs typeface="Tahoma" pitchFamily="34" charset="0"/>
              </a:rPr>
              <a:t>	O Sistema Nacional de Desenvolvimento Urbano tornará possível a criação de condições para que União, Estados e Municípios consigam atuar de forma integrada e que os municípios possam usar recursos para qualificar a vida urbana: na mobilidade, no saneamento e na habitação. A implantação do SNDU, </a:t>
            </a:r>
            <a:r>
              <a:rPr lang="pt-BR" sz="2400" dirty="0" smtClean="0">
                <a:latin typeface="+mj-lt"/>
                <a:ea typeface="Tahoma" pitchFamily="34" charset="0"/>
                <a:cs typeface="Tahoma" pitchFamily="34" charset="0"/>
              </a:rPr>
              <a:t>portanto, </a:t>
            </a:r>
            <a:r>
              <a:rPr lang="pt-BR" sz="2400" dirty="0" smtClean="0">
                <a:latin typeface="+mj-lt"/>
                <a:ea typeface="Tahoma" pitchFamily="34" charset="0"/>
                <a:cs typeface="Tahoma" pitchFamily="34" charset="0"/>
              </a:rPr>
              <a:t>é de absoluta necessidade para a reforma urbana no país. </a:t>
            </a:r>
            <a:endParaRPr lang="pt-BR" sz="2400" dirty="0">
              <a:solidFill>
                <a:srgbClr val="FF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23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188640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Desafios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7" name="Retângulo 1"/>
          <p:cNvSpPr>
            <a:spLocks noChangeArrowheads="1"/>
          </p:cNvSpPr>
          <p:nvPr/>
        </p:nvSpPr>
        <p:spPr bwMode="auto">
          <a:xfrm>
            <a:off x="1085330" y="1678156"/>
            <a:ext cx="723108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latin typeface="+mj-lt"/>
                <a:ea typeface="Tahoma" pitchFamily="34" charset="0"/>
                <a:cs typeface="Tahoma" pitchFamily="34" charset="0"/>
              </a:rPr>
              <a:t>A aprovação do SNDU certamente representará o compromisso com a gestão democrática, promovendo o controle e a inclusão social. Assim, os cidadãos poderão se aproximar dos problemas urbanos e participar das decisões sobre as fontes de financiamento destinadas à construção de cidades igualitárias, a partir da proposição de projetos urbanos adequados ao perfil da população de cada localidade.</a:t>
            </a:r>
            <a:endParaRPr lang="pt-BR" sz="2400" dirty="0">
              <a:solidFill>
                <a:srgbClr val="FF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63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404664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647562" y="2079028"/>
            <a:ext cx="7776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Silvio José Marques</a:t>
            </a:r>
          </a:p>
          <a:p>
            <a:pPr algn="ctr"/>
            <a:r>
              <a:rPr lang="pt-BR" sz="2400" dirty="0" smtClean="0"/>
              <a:t>Presidente da </a:t>
            </a:r>
            <a:r>
              <a:rPr lang="pt-BR" sz="2400" dirty="0" err="1" smtClean="0"/>
              <a:t>Assemae</a:t>
            </a:r>
            <a:endParaRPr lang="pt-BR" sz="2400" dirty="0" smtClean="0"/>
          </a:p>
          <a:p>
            <a:pPr algn="ctr"/>
            <a:r>
              <a:rPr lang="pt-BR" sz="2400" dirty="0" smtClean="0"/>
              <a:t>(61) 3322-5911</a:t>
            </a:r>
          </a:p>
          <a:p>
            <a:pPr algn="ctr"/>
            <a:r>
              <a:rPr lang="pt-BR" sz="2400" b="1" dirty="0" smtClean="0"/>
              <a:t>www.assemae.org.br</a:t>
            </a:r>
          </a:p>
          <a:p>
            <a:pPr algn="ctr"/>
            <a:endParaRPr lang="pt-BR" sz="2400" dirty="0" smtClean="0"/>
          </a:p>
        </p:txBody>
      </p:sp>
      <p:pic>
        <p:nvPicPr>
          <p:cNvPr id="6" name="Picture 2" descr="C:\Users\gabriel.silva\Desktop\LogoASSEMA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488" y="4141131"/>
            <a:ext cx="1845014" cy="119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04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75656" y="521385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1583667" y="2348880"/>
            <a:ext cx="6192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Os centros urbanos do mundo crescem em um ritmo acelerado. A projeção das Nações Unidas é que mais de 2,5 bilhões de pessoas vão se deslocar para regiões urbanas até 2050.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908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75656" y="521385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899593" y="2488828"/>
            <a:ext cx="77048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Segundo a ONU, o </a:t>
            </a:r>
            <a:r>
              <a:rPr lang="pt-BR" sz="2400" dirty="0" smtClean="0"/>
              <a:t>maior crescimento urbano acontecerá na Índia, China e Nigéria. O que preocupa as autoridades é o fato de que muitas cidades já não apresentam condições ideais de saneamento básico e isso se agravará com o tempo, caso o problema não receba maior atenção.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6596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75656" y="521385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Desenvolvimento Urbano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72223" y="2132856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Segundo o Ministério das Cidades, o desenvolvimento urbano pode ser descrito como a melhoria das condições materiais e subjetivas de vida nas cidades, com diminuição da desigualdade social e garantia da sustentabilidade ambiental, social e econômica.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8923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5" y="1340768"/>
            <a:ext cx="777686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Nos últimos anos, as políticas de habitação, saneamento e mobilidade conquistaram vitórias importantes, entre elas, a aprovação do Sistema Nacional de Habitação de Interesse Social (nº 11.124/2005), a Lei do Saneamento Básico (nº 11.445/07), a Política Nacional de Resíduos Sólidos (nº 12.305/10) e a Lei da Mobilidade Urbana (nº 12.587/2012).</a:t>
            </a:r>
          </a:p>
          <a:p>
            <a:pPr algn="ctr"/>
            <a:endParaRPr lang="pt-BR" sz="2400" dirty="0" smtClean="0"/>
          </a:p>
          <a:p>
            <a:pPr algn="ctr"/>
            <a:r>
              <a:rPr lang="pt-BR" sz="2400" dirty="0" smtClean="0"/>
              <a:t>São instrumentos legais necessários ao andamento das políticas setoriais, entretanto, podem ser insuficientes no sentido de equacionar o desenvolvimento urbano de forma integrada e sustentável.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691680" y="404664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Desenvolvimento Urbano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896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521385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Cenário Atual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827584" y="1750164"/>
            <a:ext cx="74168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A</a:t>
            </a:r>
            <a:r>
              <a:rPr lang="pt-BR" sz="2400" dirty="0" smtClean="0"/>
              <a:t> população do planeta cresceu de forma quase exponencial: 1,5 bilhão - início do séc. 20 para 7 bilhões – em 2012. Dentro deste cenário, apenas 0,3% da água no mundo está disponível para o consumo humano. Essa realidade força cada vez mais os agentes públicos a direcionar os investimentos </a:t>
            </a:r>
            <a:r>
              <a:rPr lang="pt-BR" sz="2400" dirty="0" smtClean="0"/>
              <a:t>em infraestrutura de saneamento básico. </a:t>
            </a:r>
            <a:endParaRPr lang="pt-BR" sz="24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7223427" y="4958628"/>
            <a:ext cx="1282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Fonte: ONU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51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75656" y="521385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Saneamento Básico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39552" y="2132856"/>
            <a:ext cx="84078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 smtClean="0"/>
              <a:t>Acesso </a:t>
            </a:r>
            <a:r>
              <a:rPr lang="pt-BR" sz="2400" dirty="0"/>
              <a:t>à água </a:t>
            </a:r>
            <a:r>
              <a:rPr lang="pt-BR" sz="2400" dirty="0" smtClean="0"/>
              <a:t>potável: </a:t>
            </a:r>
            <a:r>
              <a:rPr lang="pt-BR" sz="2400" b="1" dirty="0" smtClean="0"/>
              <a:t>média </a:t>
            </a:r>
            <a:r>
              <a:rPr lang="pt-BR" sz="2400" b="1" dirty="0"/>
              <a:t>nacional de </a:t>
            </a:r>
            <a:r>
              <a:rPr lang="pt-BR" sz="2400" b="1" dirty="0" smtClean="0"/>
              <a:t>82,5% </a:t>
            </a:r>
            <a:r>
              <a:rPr lang="pt-BR" sz="2400" b="1" dirty="0"/>
              <a:t>da </a:t>
            </a:r>
            <a:r>
              <a:rPr lang="pt-BR" sz="2400" b="1" dirty="0" smtClean="0"/>
              <a:t>população</a:t>
            </a:r>
            <a:r>
              <a:rPr lang="pt-BR" sz="2400" dirty="0" smtClean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 smtClean="0"/>
              <a:t>Atendimento </a:t>
            </a:r>
            <a:r>
              <a:rPr lang="pt-BR" sz="2400" dirty="0"/>
              <a:t>da população com coleta de </a:t>
            </a:r>
            <a:r>
              <a:rPr lang="pt-BR" sz="2400" dirty="0" smtClean="0"/>
              <a:t>esgotos: </a:t>
            </a:r>
            <a:r>
              <a:rPr lang="pt-BR" sz="2400" b="1" dirty="0" smtClean="0"/>
              <a:t>48,6</a:t>
            </a:r>
            <a:r>
              <a:rPr lang="pt-BR" sz="2400" b="1" dirty="0" smtClean="0"/>
              <a:t>%</a:t>
            </a:r>
          </a:p>
          <a:p>
            <a:pPr marL="285750" indent="-285750">
              <a:buFont typeface="Wingdings" pitchFamily="2" charset="2"/>
              <a:buChar char="ü"/>
            </a:pPr>
            <a:endParaRPr lang="pt-BR" sz="2400" b="1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 smtClean="0"/>
              <a:t>Tratamento de esgotos gerados: </a:t>
            </a:r>
            <a:r>
              <a:rPr lang="pt-BR" sz="2400" b="1" dirty="0" smtClean="0"/>
              <a:t>39%</a:t>
            </a:r>
          </a:p>
          <a:p>
            <a:pPr marL="285750" indent="-285750">
              <a:buFont typeface="Wingdings" pitchFamily="2" charset="2"/>
              <a:buChar char="ü"/>
            </a:pPr>
            <a:endParaRPr lang="pt-BR" sz="2400" b="1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 smtClean="0"/>
              <a:t>Tratamento de esgotos coletados: </a:t>
            </a:r>
            <a:r>
              <a:rPr lang="pt-BR" sz="2400" b="1" dirty="0" smtClean="0"/>
              <a:t>69,4%</a:t>
            </a:r>
          </a:p>
          <a:p>
            <a:endParaRPr lang="pt-BR" sz="2400" b="1" dirty="0" smtClean="0"/>
          </a:p>
          <a:p>
            <a:endParaRPr lang="pt-BR" sz="24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153092" y="4869160"/>
            <a:ext cx="1794338" cy="41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t">
              <a:lnSpc>
                <a:spcPct val="115000"/>
              </a:lnSpc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Fonte: SNIS 2013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12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75656" y="116632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Saneamento Básico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68060" y="980728"/>
            <a:ext cx="857936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 smtClean="0"/>
              <a:t>Há cerca de 3 milhões de pessoas sem serviço de coleta regular de resíduos;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 smtClean="0"/>
              <a:t>Reaproveitamento dos resíduos recicláveis secos (papel, plástico, metais e vidro) é menor que 2 % - frente a um potencial de 25 a 30%; e menor </a:t>
            </a:r>
            <a:r>
              <a:rPr lang="pt-BR" sz="2400" dirty="0" smtClean="0"/>
              <a:t>que </a:t>
            </a:r>
            <a:r>
              <a:rPr lang="pt-BR" sz="2400" dirty="0" smtClean="0"/>
              <a:t>0,3 </a:t>
            </a:r>
            <a:r>
              <a:rPr lang="pt-BR" sz="2400" dirty="0" smtClean="0"/>
              <a:t>% dos recicláveis orgânicos - frente a um potencial de cerca de 50%;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 smtClean="0"/>
              <a:t>Maioria dos municípios não têm qualquer forma de cobrança pelos serviços (no Brasil, apenas 47 % tem alguma forma de cobrança, e na região Nordeste, por exemplo, este índice de cobrança é de apenas 8,5 %) .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153092" y="5034342"/>
            <a:ext cx="1794338" cy="41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t">
              <a:lnSpc>
                <a:spcPct val="115000"/>
              </a:lnSpc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Fonte: SNIS 2011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80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188640"/>
            <a:ext cx="6408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Impactos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5661248"/>
            <a:ext cx="9105900" cy="12241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573286" y="112474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Os </a:t>
            </a:r>
            <a:r>
              <a:rPr lang="pt-BR" sz="2400" dirty="0"/>
              <a:t>impactos </a:t>
            </a:r>
            <a:r>
              <a:rPr lang="pt-BR" sz="2400" dirty="0" smtClean="0"/>
              <a:t>urbanos exercem </a:t>
            </a:r>
            <a:r>
              <a:rPr lang="pt-BR" sz="2400" dirty="0"/>
              <a:t>uma demanda importante sobre </a:t>
            </a:r>
            <a:r>
              <a:rPr lang="pt-BR" sz="2400" dirty="0" smtClean="0"/>
              <a:t>os </a:t>
            </a:r>
            <a:r>
              <a:rPr lang="pt-BR" sz="2400" dirty="0"/>
              <a:t>serviços </a:t>
            </a:r>
            <a:r>
              <a:rPr lang="pt-BR" sz="2400" dirty="0" smtClean="0"/>
              <a:t>de saneamento básico: </a:t>
            </a:r>
            <a:endParaRPr lang="pt-BR" sz="2400" dirty="0" smtClean="0"/>
          </a:p>
        </p:txBody>
      </p:sp>
      <p:sp>
        <p:nvSpPr>
          <p:cNvPr id="2" name="CaixaDeTexto 1"/>
          <p:cNvSpPr txBox="1"/>
          <p:nvPr/>
        </p:nvSpPr>
        <p:spPr>
          <a:xfrm>
            <a:off x="1365374" y="2485846"/>
            <a:ext cx="66967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bastecimento de água, esgotamento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sanitário, resíduos sólidos e drenagem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urbana </a:t>
            </a:r>
          </a:p>
        </p:txBody>
      </p:sp>
      <p:sp>
        <p:nvSpPr>
          <p:cNvPr id="3" name="Retângulo 2"/>
          <p:cNvSpPr/>
          <p:nvPr/>
        </p:nvSpPr>
        <p:spPr>
          <a:xfrm>
            <a:off x="591632" y="3717032"/>
            <a:ext cx="8084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AutoNum type="alphaLcParenR"/>
            </a:pPr>
            <a:endParaRPr lang="pt-BR" sz="2400" dirty="0" smtClean="0"/>
          </a:p>
          <a:p>
            <a:pPr algn="ctr"/>
            <a:r>
              <a:rPr lang="pt-BR" sz="2400" dirty="0" smtClean="0"/>
              <a:t>O objetivo é alcançar a eficiência </a:t>
            </a:r>
            <a:r>
              <a:rPr lang="pt-BR" sz="2400" dirty="0" smtClean="0"/>
              <a:t>nas quatro vertentes do saneamento, </a:t>
            </a:r>
            <a:r>
              <a:rPr lang="pt-BR" sz="2400" dirty="0" smtClean="0"/>
              <a:t>além do uso eficiente e racional da água e de evitar quaisquer formas de degradação dos mananciais, superficiais e subterrâneos</a:t>
            </a:r>
          </a:p>
        </p:txBody>
      </p:sp>
    </p:spTree>
    <p:extLst>
      <p:ext uri="{BB962C8B-B14F-4D97-AF65-F5344CB8AC3E}">
        <p14:creationId xmlns:p14="http://schemas.microsoft.com/office/powerpoint/2010/main" val="42527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820</Words>
  <Application>Microsoft Office PowerPoint</Application>
  <PresentationFormat>Apresentação na tela (4:3)</PresentationFormat>
  <Paragraphs>83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Usuário</cp:lastModifiedBy>
  <cp:revision>43</cp:revision>
  <cp:lastPrinted>2015-05-25T11:45:38Z</cp:lastPrinted>
  <dcterms:created xsi:type="dcterms:W3CDTF">2015-05-25T01:05:10Z</dcterms:created>
  <dcterms:modified xsi:type="dcterms:W3CDTF">2015-05-25T11:46:19Z</dcterms:modified>
</cp:coreProperties>
</file>