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4"/>
  </p:notesMasterIdLst>
  <p:sldIdLst>
    <p:sldId id="273" r:id="rId2"/>
    <p:sldId id="320" r:id="rId3"/>
    <p:sldId id="298" r:id="rId4"/>
    <p:sldId id="314" r:id="rId5"/>
    <p:sldId id="290" r:id="rId6"/>
    <p:sldId id="312" r:id="rId7"/>
    <p:sldId id="309" r:id="rId8"/>
    <p:sldId id="315" r:id="rId9"/>
    <p:sldId id="310" r:id="rId10"/>
    <p:sldId id="319" r:id="rId11"/>
    <p:sldId id="295" r:id="rId12"/>
    <p:sldId id="299" r:id="rId13"/>
    <p:sldId id="292" r:id="rId14"/>
    <p:sldId id="318" r:id="rId15"/>
    <p:sldId id="281" r:id="rId16"/>
    <p:sldId id="300" r:id="rId17"/>
    <p:sldId id="301" r:id="rId18"/>
    <p:sldId id="302" r:id="rId19"/>
    <p:sldId id="303" r:id="rId20"/>
    <p:sldId id="305" r:id="rId21"/>
    <p:sldId id="306" r:id="rId22"/>
    <p:sldId id="307"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02" autoAdjust="0"/>
  </p:normalViewPr>
  <p:slideViewPr>
    <p:cSldViewPr>
      <p:cViewPr varScale="1">
        <p:scale>
          <a:sx n="66" d="100"/>
          <a:sy n="66" d="100"/>
        </p:scale>
        <p:origin x="150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9A551D-F619-4392-8C54-0893946DC93A}"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pt-BR"/>
        </a:p>
      </dgm:t>
    </dgm:pt>
    <dgm:pt modelId="{E7F15CFA-29AA-44F1-9EBC-051E7ED3B874}">
      <dgm:prSet phldrT="[Texto]" custT="1"/>
      <dgm:spPr>
        <a:ln>
          <a:solidFill>
            <a:srgbClr val="C00000"/>
          </a:solidFill>
        </a:ln>
      </dgm:spPr>
      <dgm:t>
        <a:bodyPr/>
        <a:lstStyle/>
        <a:p>
          <a:r>
            <a:rPr lang="pt-BR" sz="1800" b="1" dirty="0" smtClean="0"/>
            <a:t>Responsabi-</a:t>
          </a:r>
        </a:p>
        <a:p>
          <a:r>
            <a:rPr lang="pt-BR" sz="1800" b="1" smtClean="0"/>
            <a:t>lidade</a:t>
          </a:r>
          <a:endParaRPr lang="pt-BR" sz="1800" b="1" dirty="0" smtClean="0"/>
        </a:p>
        <a:p>
          <a:r>
            <a:rPr lang="pt-BR" sz="1800" b="1" dirty="0" smtClean="0"/>
            <a:t>compartilhada</a:t>
          </a:r>
          <a:endParaRPr lang="pt-BR" sz="1800" b="1" dirty="0"/>
        </a:p>
      </dgm:t>
    </dgm:pt>
    <dgm:pt modelId="{72215206-F4DB-45E8-9614-02BF11098E97}" type="parTrans" cxnId="{E7507340-1235-42FB-8FE6-8977F38A5FBA}">
      <dgm:prSet/>
      <dgm:spPr/>
      <dgm:t>
        <a:bodyPr/>
        <a:lstStyle/>
        <a:p>
          <a:endParaRPr lang="pt-BR"/>
        </a:p>
      </dgm:t>
    </dgm:pt>
    <dgm:pt modelId="{19951FF2-25A9-4912-A42D-291DB0FA8FB4}" type="sibTrans" cxnId="{E7507340-1235-42FB-8FE6-8977F38A5FBA}">
      <dgm:prSet/>
      <dgm:spPr/>
      <dgm:t>
        <a:bodyPr/>
        <a:lstStyle/>
        <a:p>
          <a:endParaRPr lang="pt-BR"/>
        </a:p>
      </dgm:t>
    </dgm:pt>
    <dgm:pt modelId="{8A866601-4CF8-4FB0-82C2-B7D1CD20922F}">
      <dgm:prSet phldrT="[Texto]" custT="1"/>
      <dgm:spPr>
        <a:ln>
          <a:solidFill>
            <a:srgbClr val="FFC000"/>
          </a:solidFill>
        </a:ln>
      </dgm:spPr>
      <dgm:t>
        <a:bodyPr/>
        <a:lstStyle/>
        <a:p>
          <a:r>
            <a:rPr lang="pt-BR" sz="2000" b="1" dirty="0" smtClean="0"/>
            <a:t>Acordos Setoriais</a:t>
          </a:r>
          <a:endParaRPr lang="pt-BR" sz="2000" b="1" dirty="0"/>
        </a:p>
      </dgm:t>
    </dgm:pt>
    <dgm:pt modelId="{81547905-BE8D-46B6-8F0E-FFB5FA84D6E7}" type="parTrans" cxnId="{BE4E0071-42F0-4A94-8D13-4637A5E03D7B}">
      <dgm:prSet/>
      <dgm:spPr/>
      <dgm:t>
        <a:bodyPr/>
        <a:lstStyle/>
        <a:p>
          <a:endParaRPr lang="pt-BR"/>
        </a:p>
      </dgm:t>
    </dgm:pt>
    <dgm:pt modelId="{7A96D6D7-4063-42A6-983C-8585ED11EF6F}" type="sibTrans" cxnId="{BE4E0071-42F0-4A94-8D13-4637A5E03D7B}">
      <dgm:prSet/>
      <dgm:spPr/>
      <dgm:t>
        <a:bodyPr/>
        <a:lstStyle/>
        <a:p>
          <a:endParaRPr lang="pt-BR"/>
        </a:p>
      </dgm:t>
    </dgm:pt>
    <dgm:pt modelId="{CE6CFC97-9B2E-42F3-BAD6-1B055B975B0B}">
      <dgm:prSet phldrT="[Texto]" custT="1"/>
      <dgm:spPr>
        <a:ln>
          <a:solidFill>
            <a:srgbClr val="00B050"/>
          </a:solidFill>
        </a:ln>
      </dgm:spPr>
      <dgm:t>
        <a:bodyPr/>
        <a:lstStyle/>
        <a:p>
          <a:r>
            <a:rPr lang="pt-BR" sz="2000" b="1" dirty="0" smtClean="0"/>
            <a:t>Logística Reversa</a:t>
          </a:r>
          <a:endParaRPr lang="pt-BR" sz="2000" b="1" dirty="0"/>
        </a:p>
      </dgm:t>
    </dgm:pt>
    <dgm:pt modelId="{E6843B4E-C17A-486D-95F6-C548EFAA42EC}" type="parTrans" cxnId="{8170DC9A-D856-4AFE-A795-61B7BD1A864C}">
      <dgm:prSet/>
      <dgm:spPr/>
      <dgm:t>
        <a:bodyPr/>
        <a:lstStyle/>
        <a:p>
          <a:endParaRPr lang="pt-BR"/>
        </a:p>
      </dgm:t>
    </dgm:pt>
    <dgm:pt modelId="{5D513FEB-F656-4B69-A8DD-87AB9EFA14AA}" type="sibTrans" cxnId="{8170DC9A-D856-4AFE-A795-61B7BD1A864C}">
      <dgm:prSet/>
      <dgm:spPr/>
      <dgm:t>
        <a:bodyPr/>
        <a:lstStyle/>
        <a:p>
          <a:endParaRPr lang="pt-BR"/>
        </a:p>
      </dgm:t>
    </dgm:pt>
    <dgm:pt modelId="{3719F008-B733-4061-80BE-0C51876B6199}" type="pres">
      <dgm:prSet presAssocID="{C79A551D-F619-4392-8C54-0893946DC93A}" presName="Name0" presStyleCnt="0">
        <dgm:presLayoutVars>
          <dgm:chMax val="11"/>
          <dgm:chPref val="11"/>
          <dgm:dir/>
          <dgm:resizeHandles/>
        </dgm:presLayoutVars>
      </dgm:prSet>
      <dgm:spPr/>
      <dgm:t>
        <a:bodyPr/>
        <a:lstStyle/>
        <a:p>
          <a:endParaRPr lang="pt-BR"/>
        </a:p>
      </dgm:t>
    </dgm:pt>
    <dgm:pt modelId="{A0AC77F7-E8BF-4194-B541-AA5E3939EBC0}" type="pres">
      <dgm:prSet presAssocID="{CE6CFC97-9B2E-42F3-BAD6-1B055B975B0B}" presName="Accent3" presStyleCnt="0"/>
      <dgm:spPr/>
    </dgm:pt>
    <dgm:pt modelId="{441938BB-C638-451D-80EC-53A123F4F1AA}" type="pres">
      <dgm:prSet presAssocID="{CE6CFC97-9B2E-42F3-BAD6-1B055B975B0B}" presName="Accent" presStyleLbl="node1" presStyleIdx="0" presStyleCnt="3"/>
      <dgm:spPr>
        <a:solidFill>
          <a:srgbClr val="00B050"/>
        </a:solidFill>
      </dgm:spPr>
    </dgm:pt>
    <dgm:pt modelId="{925C5814-BFB2-4231-A597-7DAF9AE6E5F2}" type="pres">
      <dgm:prSet presAssocID="{CE6CFC97-9B2E-42F3-BAD6-1B055B975B0B}" presName="ParentBackground3" presStyleCnt="0"/>
      <dgm:spPr/>
    </dgm:pt>
    <dgm:pt modelId="{778E8E95-A50D-4C79-9230-B391B6E9169A}" type="pres">
      <dgm:prSet presAssocID="{CE6CFC97-9B2E-42F3-BAD6-1B055B975B0B}" presName="ParentBackground" presStyleLbl="fgAcc1" presStyleIdx="0" presStyleCnt="3"/>
      <dgm:spPr/>
      <dgm:t>
        <a:bodyPr/>
        <a:lstStyle/>
        <a:p>
          <a:endParaRPr lang="pt-BR"/>
        </a:p>
      </dgm:t>
    </dgm:pt>
    <dgm:pt modelId="{36706311-A57F-4E5E-8A50-320A15300430}" type="pres">
      <dgm:prSet presAssocID="{CE6CFC97-9B2E-42F3-BAD6-1B055B975B0B}" presName="Parent3" presStyleLbl="revTx" presStyleIdx="0" presStyleCnt="0">
        <dgm:presLayoutVars>
          <dgm:chMax val="1"/>
          <dgm:chPref val="1"/>
          <dgm:bulletEnabled val="1"/>
        </dgm:presLayoutVars>
      </dgm:prSet>
      <dgm:spPr/>
      <dgm:t>
        <a:bodyPr/>
        <a:lstStyle/>
        <a:p>
          <a:endParaRPr lang="pt-BR"/>
        </a:p>
      </dgm:t>
    </dgm:pt>
    <dgm:pt modelId="{86BD7B70-F9C4-45F7-8112-46FAC173A734}" type="pres">
      <dgm:prSet presAssocID="{8A866601-4CF8-4FB0-82C2-B7D1CD20922F}" presName="Accent2" presStyleCnt="0"/>
      <dgm:spPr/>
    </dgm:pt>
    <dgm:pt modelId="{4B3A7F39-5831-4DCC-A795-4022E35C27D0}" type="pres">
      <dgm:prSet presAssocID="{8A866601-4CF8-4FB0-82C2-B7D1CD20922F}" presName="Accent" presStyleLbl="node1" presStyleIdx="1" presStyleCnt="3"/>
      <dgm:spPr>
        <a:solidFill>
          <a:srgbClr val="FFC000"/>
        </a:solidFill>
      </dgm:spPr>
    </dgm:pt>
    <dgm:pt modelId="{95ED6979-E2CC-4577-8A79-F6450932CED8}" type="pres">
      <dgm:prSet presAssocID="{8A866601-4CF8-4FB0-82C2-B7D1CD20922F}" presName="ParentBackground2" presStyleCnt="0"/>
      <dgm:spPr/>
    </dgm:pt>
    <dgm:pt modelId="{7453E7B4-5355-4161-896F-28A4C32266A1}" type="pres">
      <dgm:prSet presAssocID="{8A866601-4CF8-4FB0-82C2-B7D1CD20922F}" presName="ParentBackground" presStyleLbl="fgAcc1" presStyleIdx="1" presStyleCnt="3"/>
      <dgm:spPr/>
      <dgm:t>
        <a:bodyPr/>
        <a:lstStyle/>
        <a:p>
          <a:endParaRPr lang="pt-BR"/>
        </a:p>
      </dgm:t>
    </dgm:pt>
    <dgm:pt modelId="{9C26AE93-9D56-438C-BEA3-E2D11403BC30}" type="pres">
      <dgm:prSet presAssocID="{8A866601-4CF8-4FB0-82C2-B7D1CD20922F}" presName="Parent2" presStyleLbl="revTx" presStyleIdx="0" presStyleCnt="0">
        <dgm:presLayoutVars>
          <dgm:chMax val="1"/>
          <dgm:chPref val="1"/>
          <dgm:bulletEnabled val="1"/>
        </dgm:presLayoutVars>
      </dgm:prSet>
      <dgm:spPr/>
      <dgm:t>
        <a:bodyPr/>
        <a:lstStyle/>
        <a:p>
          <a:endParaRPr lang="pt-BR"/>
        </a:p>
      </dgm:t>
    </dgm:pt>
    <dgm:pt modelId="{917FE572-EE4B-4B2F-B15B-F3C52EFB7540}" type="pres">
      <dgm:prSet presAssocID="{E7F15CFA-29AA-44F1-9EBC-051E7ED3B874}" presName="Accent1" presStyleCnt="0"/>
      <dgm:spPr/>
    </dgm:pt>
    <dgm:pt modelId="{4899FDE8-A625-490D-8B29-4D4F13795F19}" type="pres">
      <dgm:prSet presAssocID="{E7F15CFA-29AA-44F1-9EBC-051E7ED3B874}" presName="Accent" presStyleLbl="node1" presStyleIdx="2" presStyleCnt="3"/>
      <dgm:spPr>
        <a:solidFill>
          <a:srgbClr val="C00000"/>
        </a:solidFill>
        <a:ln>
          <a:solidFill>
            <a:srgbClr val="C00000"/>
          </a:solidFill>
        </a:ln>
      </dgm:spPr>
    </dgm:pt>
    <dgm:pt modelId="{B58657B1-ABAF-4645-A7E4-6231B85D443E}" type="pres">
      <dgm:prSet presAssocID="{E7F15CFA-29AA-44F1-9EBC-051E7ED3B874}" presName="ParentBackground1" presStyleCnt="0"/>
      <dgm:spPr/>
    </dgm:pt>
    <dgm:pt modelId="{3334745B-3EE1-40BE-9331-8881E6B2D7CF}" type="pres">
      <dgm:prSet presAssocID="{E7F15CFA-29AA-44F1-9EBC-051E7ED3B874}" presName="ParentBackground" presStyleLbl="fgAcc1" presStyleIdx="2" presStyleCnt="3"/>
      <dgm:spPr/>
      <dgm:t>
        <a:bodyPr/>
        <a:lstStyle/>
        <a:p>
          <a:endParaRPr lang="pt-BR"/>
        </a:p>
      </dgm:t>
    </dgm:pt>
    <dgm:pt modelId="{3B453041-0B5F-40E6-AF52-1B020AB81173}" type="pres">
      <dgm:prSet presAssocID="{E7F15CFA-29AA-44F1-9EBC-051E7ED3B874}" presName="Parent1" presStyleLbl="revTx" presStyleIdx="0" presStyleCnt="0">
        <dgm:presLayoutVars>
          <dgm:chMax val="1"/>
          <dgm:chPref val="1"/>
          <dgm:bulletEnabled val="1"/>
        </dgm:presLayoutVars>
      </dgm:prSet>
      <dgm:spPr/>
      <dgm:t>
        <a:bodyPr/>
        <a:lstStyle/>
        <a:p>
          <a:endParaRPr lang="pt-BR"/>
        </a:p>
      </dgm:t>
    </dgm:pt>
  </dgm:ptLst>
  <dgm:cxnLst>
    <dgm:cxn modelId="{A9E01B2A-993B-4905-8F4D-8EF429F97EE4}" type="presOf" srcId="{E7F15CFA-29AA-44F1-9EBC-051E7ED3B874}" destId="{3B453041-0B5F-40E6-AF52-1B020AB81173}" srcOrd="1" destOrd="0" presId="urn:microsoft.com/office/officeart/2011/layout/CircleProcess"/>
    <dgm:cxn modelId="{51D43A06-2C4C-4336-BB27-21FDE1E78553}" type="presOf" srcId="{8A866601-4CF8-4FB0-82C2-B7D1CD20922F}" destId="{9C26AE93-9D56-438C-BEA3-E2D11403BC30}" srcOrd="1" destOrd="0" presId="urn:microsoft.com/office/officeart/2011/layout/CircleProcess"/>
    <dgm:cxn modelId="{DDBE56AB-2962-41A5-BEC4-5F5AC136441E}" type="presOf" srcId="{C79A551D-F619-4392-8C54-0893946DC93A}" destId="{3719F008-B733-4061-80BE-0C51876B6199}" srcOrd="0" destOrd="0" presId="urn:microsoft.com/office/officeart/2011/layout/CircleProcess"/>
    <dgm:cxn modelId="{C7DD8BAF-8CEA-4BA3-AF92-B66F5CD5B7CB}" type="presOf" srcId="{CE6CFC97-9B2E-42F3-BAD6-1B055B975B0B}" destId="{778E8E95-A50D-4C79-9230-B391B6E9169A}" srcOrd="0" destOrd="0" presId="urn:microsoft.com/office/officeart/2011/layout/CircleProcess"/>
    <dgm:cxn modelId="{68516223-1F17-49D3-BB65-A1C4983CD08B}" type="presOf" srcId="{E7F15CFA-29AA-44F1-9EBC-051E7ED3B874}" destId="{3334745B-3EE1-40BE-9331-8881E6B2D7CF}" srcOrd="0" destOrd="0" presId="urn:microsoft.com/office/officeart/2011/layout/CircleProcess"/>
    <dgm:cxn modelId="{8170DC9A-D856-4AFE-A795-61B7BD1A864C}" srcId="{C79A551D-F619-4392-8C54-0893946DC93A}" destId="{CE6CFC97-9B2E-42F3-BAD6-1B055B975B0B}" srcOrd="2" destOrd="0" parTransId="{E6843B4E-C17A-486D-95F6-C548EFAA42EC}" sibTransId="{5D513FEB-F656-4B69-A8DD-87AB9EFA14AA}"/>
    <dgm:cxn modelId="{E7507340-1235-42FB-8FE6-8977F38A5FBA}" srcId="{C79A551D-F619-4392-8C54-0893946DC93A}" destId="{E7F15CFA-29AA-44F1-9EBC-051E7ED3B874}" srcOrd="0" destOrd="0" parTransId="{72215206-F4DB-45E8-9614-02BF11098E97}" sibTransId="{19951FF2-25A9-4912-A42D-291DB0FA8FB4}"/>
    <dgm:cxn modelId="{63377CF0-3F79-4321-902C-513FF196FFBF}" type="presOf" srcId="{CE6CFC97-9B2E-42F3-BAD6-1B055B975B0B}" destId="{36706311-A57F-4E5E-8A50-320A15300430}" srcOrd="1" destOrd="0" presId="urn:microsoft.com/office/officeart/2011/layout/CircleProcess"/>
    <dgm:cxn modelId="{BE4E0071-42F0-4A94-8D13-4637A5E03D7B}" srcId="{C79A551D-F619-4392-8C54-0893946DC93A}" destId="{8A866601-4CF8-4FB0-82C2-B7D1CD20922F}" srcOrd="1" destOrd="0" parTransId="{81547905-BE8D-46B6-8F0E-FFB5FA84D6E7}" sibTransId="{7A96D6D7-4063-42A6-983C-8585ED11EF6F}"/>
    <dgm:cxn modelId="{94BE6E67-68D7-4D9D-B281-C920A1B8AA39}" type="presOf" srcId="{8A866601-4CF8-4FB0-82C2-B7D1CD20922F}" destId="{7453E7B4-5355-4161-896F-28A4C32266A1}" srcOrd="0" destOrd="0" presId="urn:microsoft.com/office/officeart/2011/layout/CircleProcess"/>
    <dgm:cxn modelId="{47BC8B35-3F5E-4C5C-BAD4-376B5D1A7A65}" type="presParOf" srcId="{3719F008-B733-4061-80BE-0C51876B6199}" destId="{A0AC77F7-E8BF-4194-B541-AA5E3939EBC0}" srcOrd="0" destOrd="0" presId="urn:microsoft.com/office/officeart/2011/layout/CircleProcess"/>
    <dgm:cxn modelId="{8FCE03CC-A528-4800-9A5D-D454E619CC77}" type="presParOf" srcId="{A0AC77F7-E8BF-4194-B541-AA5E3939EBC0}" destId="{441938BB-C638-451D-80EC-53A123F4F1AA}" srcOrd="0" destOrd="0" presId="urn:microsoft.com/office/officeart/2011/layout/CircleProcess"/>
    <dgm:cxn modelId="{F0D37DF7-90A3-4582-AB81-D58C5D74EE0A}" type="presParOf" srcId="{3719F008-B733-4061-80BE-0C51876B6199}" destId="{925C5814-BFB2-4231-A597-7DAF9AE6E5F2}" srcOrd="1" destOrd="0" presId="urn:microsoft.com/office/officeart/2011/layout/CircleProcess"/>
    <dgm:cxn modelId="{370F7439-48D6-43FC-910D-C9E55A5C91C2}" type="presParOf" srcId="{925C5814-BFB2-4231-A597-7DAF9AE6E5F2}" destId="{778E8E95-A50D-4C79-9230-B391B6E9169A}" srcOrd="0" destOrd="0" presId="urn:microsoft.com/office/officeart/2011/layout/CircleProcess"/>
    <dgm:cxn modelId="{3CD14A57-7FC8-4392-AE74-9E61DEB5A9E2}" type="presParOf" srcId="{3719F008-B733-4061-80BE-0C51876B6199}" destId="{36706311-A57F-4E5E-8A50-320A15300430}" srcOrd="2" destOrd="0" presId="urn:microsoft.com/office/officeart/2011/layout/CircleProcess"/>
    <dgm:cxn modelId="{399ADF7E-FDAE-4488-B8F4-CCA9D60E1165}" type="presParOf" srcId="{3719F008-B733-4061-80BE-0C51876B6199}" destId="{86BD7B70-F9C4-45F7-8112-46FAC173A734}" srcOrd="3" destOrd="0" presId="urn:microsoft.com/office/officeart/2011/layout/CircleProcess"/>
    <dgm:cxn modelId="{0C9970A4-18BF-489F-B2D4-A25EFA230BC1}" type="presParOf" srcId="{86BD7B70-F9C4-45F7-8112-46FAC173A734}" destId="{4B3A7F39-5831-4DCC-A795-4022E35C27D0}" srcOrd="0" destOrd="0" presId="urn:microsoft.com/office/officeart/2011/layout/CircleProcess"/>
    <dgm:cxn modelId="{D3157CC1-9892-4AD0-85B8-C20792A556CB}" type="presParOf" srcId="{3719F008-B733-4061-80BE-0C51876B6199}" destId="{95ED6979-E2CC-4577-8A79-F6450932CED8}" srcOrd="4" destOrd="0" presId="urn:microsoft.com/office/officeart/2011/layout/CircleProcess"/>
    <dgm:cxn modelId="{DEC2A0E9-B618-4A32-8F3D-311384B95A62}" type="presParOf" srcId="{95ED6979-E2CC-4577-8A79-F6450932CED8}" destId="{7453E7B4-5355-4161-896F-28A4C32266A1}" srcOrd="0" destOrd="0" presId="urn:microsoft.com/office/officeart/2011/layout/CircleProcess"/>
    <dgm:cxn modelId="{3DCDA8EC-ED43-417A-98AE-E86B8B8B16F1}" type="presParOf" srcId="{3719F008-B733-4061-80BE-0C51876B6199}" destId="{9C26AE93-9D56-438C-BEA3-E2D11403BC30}" srcOrd="5" destOrd="0" presId="urn:microsoft.com/office/officeart/2011/layout/CircleProcess"/>
    <dgm:cxn modelId="{EC69BA1F-E0CC-4974-8C68-FC9B0FDDDC14}" type="presParOf" srcId="{3719F008-B733-4061-80BE-0C51876B6199}" destId="{917FE572-EE4B-4B2F-B15B-F3C52EFB7540}" srcOrd="6" destOrd="0" presId="urn:microsoft.com/office/officeart/2011/layout/CircleProcess"/>
    <dgm:cxn modelId="{F243086E-84C6-4864-8373-287BEFD7C861}" type="presParOf" srcId="{917FE572-EE4B-4B2F-B15B-F3C52EFB7540}" destId="{4899FDE8-A625-490D-8B29-4D4F13795F19}" srcOrd="0" destOrd="0" presId="urn:microsoft.com/office/officeart/2011/layout/CircleProcess"/>
    <dgm:cxn modelId="{CC24F25B-D29E-4B7D-91AF-D79E18D98643}" type="presParOf" srcId="{3719F008-B733-4061-80BE-0C51876B6199}" destId="{B58657B1-ABAF-4645-A7E4-6231B85D443E}" srcOrd="7" destOrd="0" presId="urn:microsoft.com/office/officeart/2011/layout/CircleProcess"/>
    <dgm:cxn modelId="{0E244E8E-5EEB-4730-B72E-864EA11449CA}" type="presParOf" srcId="{B58657B1-ABAF-4645-A7E4-6231B85D443E}" destId="{3334745B-3EE1-40BE-9331-8881E6B2D7CF}" srcOrd="0" destOrd="0" presId="urn:microsoft.com/office/officeart/2011/layout/CircleProcess"/>
    <dgm:cxn modelId="{E203A58E-3676-4CAC-B35D-39CC539C88CB}" type="presParOf" srcId="{3719F008-B733-4061-80BE-0C51876B6199}" destId="{3B453041-0B5F-40E6-AF52-1B020AB81173}"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8A975F-8E05-46D2-B84D-C644EE08390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pt-BR"/>
        </a:p>
      </dgm:t>
    </dgm:pt>
    <dgm:pt modelId="{B2154A13-CBA6-4557-A5E9-F55F9E4E9969}">
      <dgm:prSet phldrT="[Texto]"/>
      <dgm:spPr>
        <a:solidFill>
          <a:srgbClr val="92D050"/>
        </a:solidFill>
      </dgm:spPr>
      <dgm:t>
        <a:bodyPr/>
        <a:lstStyle/>
        <a:p>
          <a:r>
            <a:rPr lang="pt-BR" dirty="0" smtClean="0"/>
            <a:t>Consumidores</a:t>
          </a:r>
          <a:endParaRPr lang="pt-BR" dirty="0"/>
        </a:p>
      </dgm:t>
    </dgm:pt>
    <dgm:pt modelId="{0978ADD8-7D7B-4803-BFE5-61B2BE2E9AB5}" type="parTrans" cxnId="{690E01C5-130B-4EFA-A000-7308B66DD467}">
      <dgm:prSet/>
      <dgm:spPr/>
      <dgm:t>
        <a:bodyPr/>
        <a:lstStyle/>
        <a:p>
          <a:endParaRPr lang="pt-BR"/>
        </a:p>
      </dgm:t>
    </dgm:pt>
    <dgm:pt modelId="{A6838125-8F1F-432B-A900-300595933BAB}" type="sibTrans" cxnId="{690E01C5-130B-4EFA-A000-7308B66DD467}">
      <dgm:prSet/>
      <dgm:spPr>
        <a:solidFill>
          <a:schemeClr val="bg1"/>
        </a:solidFill>
      </dgm:spPr>
      <dgm:t>
        <a:bodyPr/>
        <a:lstStyle/>
        <a:p>
          <a:endParaRPr lang="pt-BR"/>
        </a:p>
      </dgm:t>
    </dgm:pt>
    <dgm:pt modelId="{E16AF148-AE0E-474A-88BF-0019EB14CC56}">
      <dgm:prSet phldrT="[Texto]" custT="1"/>
      <dgm:spPr>
        <a:solidFill>
          <a:srgbClr val="92D050"/>
        </a:solidFill>
      </dgm:spPr>
      <dgm:t>
        <a:bodyPr/>
        <a:lstStyle/>
        <a:p>
          <a:r>
            <a:rPr lang="pt-BR" sz="1600" dirty="0" smtClean="0">
              <a:solidFill>
                <a:schemeClr val="bg1"/>
              </a:solidFill>
            </a:rPr>
            <a:t>Titulares de serviços públicos de limpeza urbana e manejo de resíduos sólidos</a:t>
          </a:r>
          <a:endParaRPr lang="pt-BR" sz="1600" dirty="0"/>
        </a:p>
      </dgm:t>
    </dgm:pt>
    <dgm:pt modelId="{0257277B-AC5D-49EB-827C-837BB31E6314}" type="parTrans" cxnId="{748C7931-CD66-480D-B793-B6E7671EF687}">
      <dgm:prSet/>
      <dgm:spPr/>
      <dgm:t>
        <a:bodyPr/>
        <a:lstStyle/>
        <a:p>
          <a:endParaRPr lang="pt-BR"/>
        </a:p>
      </dgm:t>
    </dgm:pt>
    <dgm:pt modelId="{A244A63A-0B23-4046-99F0-80A46E2331F1}" type="sibTrans" cxnId="{748C7931-CD66-480D-B793-B6E7671EF687}">
      <dgm:prSet/>
      <dgm:spPr>
        <a:solidFill>
          <a:schemeClr val="bg1"/>
        </a:solidFill>
      </dgm:spPr>
      <dgm:t>
        <a:bodyPr/>
        <a:lstStyle/>
        <a:p>
          <a:endParaRPr lang="pt-BR"/>
        </a:p>
      </dgm:t>
    </dgm:pt>
    <dgm:pt modelId="{6934D6BA-07E7-41E6-8ACF-06CD43F388B5}">
      <dgm:prSet phldrT="[Texto]"/>
      <dgm:spPr>
        <a:solidFill>
          <a:srgbClr val="92D050"/>
        </a:solidFill>
      </dgm:spPr>
      <dgm:t>
        <a:bodyPr/>
        <a:lstStyle/>
        <a:p>
          <a:r>
            <a:rPr lang="pt-BR" dirty="0" smtClean="0">
              <a:solidFill>
                <a:schemeClr val="bg1"/>
              </a:solidFill>
            </a:rPr>
            <a:t>Fabricantes ou importadores</a:t>
          </a:r>
          <a:endParaRPr lang="pt-BR" dirty="0"/>
        </a:p>
      </dgm:t>
    </dgm:pt>
    <dgm:pt modelId="{816EF240-1B19-4695-860E-B7772102793D}" type="parTrans" cxnId="{7E46A5BC-A528-4FB2-BDAF-75EF8C147213}">
      <dgm:prSet/>
      <dgm:spPr/>
      <dgm:t>
        <a:bodyPr/>
        <a:lstStyle/>
        <a:p>
          <a:endParaRPr lang="pt-BR"/>
        </a:p>
      </dgm:t>
    </dgm:pt>
    <dgm:pt modelId="{E5FF4111-2861-47DC-B077-FC743323A6E9}" type="sibTrans" cxnId="{7E46A5BC-A528-4FB2-BDAF-75EF8C147213}">
      <dgm:prSet/>
      <dgm:spPr/>
      <dgm:t>
        <a:bodyPr/>
        <a:lstStyle/>
        <a:p>
          <a:endParaRPr lang="pt-BR"/>
        </a:p>
      </dgm:t>
    </dgm:pt>
    <dgm:pt modelId="{889AD1BD-3DE1-43C2-853C-C0F77A7CB73E}">
      <dgm:prSet phldrT="[Texto]"/>
      <dgm:spPr>
        <a:solidFill>
          <a:srgbClr val="92D050"/>
        </a:solidFill>
      </dgm:spPr>
      <dgm:t>
        <a:bodyPr/>
        <a:lstStyle/>
        <a:p>
          <a:r>
            <a:rPr lang="pt-BR" dirty="0" smtClean="0">
              <a:solidFill>
                <a:schemeClr val="bg1"/>
              </a:solidFill>
            </a:rPr>
            <a:t>Comerciantes ou distribuidores</a:t>
          </a:r>
          <a:endParaRPr lang="pt-BR" dirty="0"/>
        </a:p>
      </dgm:t>
    </dgm:pt>
    <dgm:pt modelId="{CB74B0A0-3CD2-4185-94F1-67924B0EE46B}" type="parTrans" cxnId="{5D616F9D-AFA1-4C2E-883A-7A9F53C8BD37}">
      <dgm:prSet/>
      <dgm:spPr/>
      <dgm:t>
        <a:bodyPr/>
        <a:lstStyle/>
        <a:p>
          <a:endParaRPr lang="pt-BR"/>
        </a:p>
      </dgm:t>
    </dgm:pt>
    <dgm:pt modelId="{D96FF4B1-0012-4B87-BA2C-FD819B072AD2}" type="sibTrans" cxnId="{5D616F9D-AFA1-4C2E-883A-7A9F53C8BD37}">
      <dgm:prSet/>
      <dgm:spPr>
        <a:solidFill>
          <a:schemeClr val="bg1"/>
        </a:solidFill>
      </dgm:spPr>
      <dgm:t>
        <a:bodyPr/>
        <a:lstStyle/>
        <a:p>
          <a:endParaRPr lang="pt-BR"/>
        </a:p>
      </dgm:t>
    </dgm:pt>
    <dgm:pt modelId="{CC72CB62-F23D-41E6-A6DF-7317A765216D}" type="pres">
      <dgm:prSet presAssocID="{D58A975F-8E05-46D2-B84D-C644EE08390E}" presName="Name0" presStyleCnt="0">
        <dgm:presLayoutVars>
          <dgm:dir/>
          <dgm:resizeHandles val="exact"/>
        </dgm:presLayoutVars>
      </dgm:prSet>
      <dgm:spPr/>
      <dgm:t>
        <a:bodyPr/>
        <a:lstStyle/>
        <a:p>
          <a:endParaRPr lang="pt-BR"/>
        </a:p>
      </dgm:t>
    </dgm:pt>
    <dgm:pt modelId="{275860B7-94B3-4D11-AD50-9CB984E374A8}" type="pres">
      <dgm:prSet presAssocID="{B2154A13-CBA6-4557-A5E9-F55F9E4E9969}" presName="node" presStyleLbl="node1" presStyleIdx="0" presStyleCnt="4" custScaleX="124820" custScaleY="52167" custLinFactNeighborX="39771" custLinFactNeighborY="-55842">
        <dgm:presLayoutVars>
          <dgm:bulletEnabled val="1"/>
        </dgm:presLayoutVars>
      </dgm:prSet>
      <dgm:spPr/>
      <dgm:t>
        <a:bodyPr/>
        <a:lstStyle/>
        <a:p>
          <a:endParaRPr lang="pt-BR"/>
        </a:p>
      </dgm:t>
    </dgm:pt>
    <dgm:pt modelId="{5EBD4C55-C47A-4DF0-B9F2-8C80909A9833}" type="pres">
      <dgm:prSet presAssocID="{A6838125-8F1F-432B-A900-300595933BAB}" presName="sibTrans" presStyleLbl="sibTrans2D1" presStyleIdx="0" presStyleCnt="3"/>
      <dgm:spPr/>
      <dgm:t>
        <a:bodyPr/>
        <a:lstStyle/>
        <a:p>
          <a:endParaRPr lang="pt-BR"/>
        </a:p>
      </dgm:t>
    </dgm:pt>
    <dgm:pt modelId="{CE2CD265-C8A8-467C-B37C-44B2AAAB8A5F}" type="pres">
      <dgm:prSet presAssocID="{A6838125-8F1F-432B-A900-300595933BAB}" presName="connectorText" presStyleLbl="sibTrans2D1" presStyleIdx="0" presStyleCnt="3"/>
      <dgm:spPr/>
      <dgm:t>
        <a:bodyPr/>
        <a:lstStyle/>
        <a:p>
          <a:endParaRPr lang="pt-BR"/>
        </a:p>
      </dgm:t>
    </dgm:pt>
    <dgm:pt modelId="{EE074BE7-5843-43F8-87DD-D45F8B769FB6}" type="pres">
      <dgm:prSet presAssocID="{E16AF148-AE0E-474A-88BF-0019EB14CC56}" presName="node" presStyleLbl="node1" presStyleIdx="1" presStyleCnt="4" custScaleX="122252" custScaleY="118125" custLinFactNeighborX="395" custLinFactNeighborY="-55281">
        <dgm:presLayoutVars>
          <dgm:bulletEnabled val="1"/>
        </dgm:presLayoutVars>
      </dgm:prSet>
      <dgm:spPr/>
      <dgm:t>
        <a:bodyPr/>
        <a:lstStyle/>
        <a:p>
          <a:endParaRPr lang="pt-BR"/>
        </a:p>
      </dgm:t>
    </dgm:pt>
    <dgm:pt modelId="{ADD532A5-7D09-4AC1-BD8C-26753D3B37AB}" type="pres">
      <dgm:prSet presAssocID="{A244A63A-0B23-4046-99F0-80A46E2331F1}" presName="sibTrans" presStyleLbl="sibTrans2D1" presStyleIdx="1" presStyleCnt="3"/>
      <dgm:spPr/>
      <dgm:t>
        <a:bodyPr/>
        <a:lstStyle/>
        <a:p>
          <a:endParaRPr lang="pt-BR"/>
        </a:p>
      </dgm:t>
    </dgm:pt>
    <dgm:pt modelId="{924F8F42-7DFF-4BEC-8DC0-E95E3AD5CA5D}" type="pres">
      <dgm:prSet presAssocID="{A244A63A-0B23-4046-99F0-80A46E2331F1}" presName="connectorText" presStyleLbl="sibTrans2D1" presStyleIdx="1" presStyleCnt="3"/>
      <dgm:spPr/>
      <dgm:t>
        <a:bodyPr/>
        <a:lstStyle/>
        <a:p>
          <a:endParaRPr lang="pt-BR"/>
        </a:p>
      </dgm:t>
    </dgm:pt>
    <dgm:pt modelId="{14341155-7DDC-4C74-8779-B7D5737B543C}" type="pres">
      <dgm:prSet presAssocID="{889AD1BD-3DE1-43C2-853C-C0F77A7CB73E}" presName="node" presStyleLbl="node1" presStyleIdx="2" presStyleCnt="4" custScaleX="122252" custScaleY="114092" custLinFactNeighborX="-60166" custLinFactNeighborY="-57298">
        <dgm:presLayoutVars>
          <dgm:bulletEnabled val="1"/>
        </dgm:presLayoutVars>
      </dgm:prSet>
      <dgm:spPr/>
      <dgm:t>
        <a:bodyPr/>
        <a:lstStyle/>
        <a:p>
          <a:endParaRPr lang="pt-BR"/>
        </a:p>
      </dgm:t>
    </dgm:pt>
    <dgm:pt modelId="{8D192B7B-7636-4361-B2D2-86724A5DA74C}" type="pres">
      <dgm:prSet presAssocID="{D96FF4B1-0012-4B87-BA2C-FD819B072AD2}" presName="sibTrans" presStyleLbl="sibTrans2D1" presStyleIdx="2" presStyleCnt="3"/>
      <dgm:spPr/>
      <dgm:t>
        <a:bodyPr/>
        <a:lstStyle/>
        <a:p>
          <a:endParaRPr lang="pt-BR"/>
        </a:p>
      </dgm:t>
    </dgm:pt>
    <dgm:pt modelId="{532A06FB-1EE2-4A77-A55B-EE4E288A8499}" type="pres">
      <dgm:prSet presAssocID="{D96FF4B1-0012-4B87-BA2C-FD819B072AD2}" presName="connectorText" presStyleLbl="sibTrans2D1" presStyleIdx="2" presStyleCnt="3"/>
      <dgm:spPr/>
      <dgm:t>
        <a:bodyPr/>
        <a:lstStyle/>
        <a:p>
          <a:endParaRPr lang="pt-BR"/>
        </a:p>
      </dgm:t>
    </dgm:pt>
    <dgm:pt modelId="{AE250724-9C1B-4C73-94C2-9188EDBFECD4}" type="pres">
      <dgm:prSet presAssocID="{6934D6BA-07E7-41E6-8ACF-06CD43F388B5}" presName="node" presStyleLbl="node1" presStyleIdx="3" presStyleCnt="4" custScaleX="122252" custScaleY="114092" custLinFactX="-2770" custLinFactNeighborX="-100000" custLinFactNeighborY="-57298">
        <dgm:presLayoutVars>
          <dgm:bulletEnabled val="1"/>
        </dgm:presLayoutVars>
      </dgm:prSet>
      <dgm:spPr/>
      <dgm:t>
        <a:bodyPr/>
        <a:lstStyle/>
        <a:p>
          <a:endParaRPr lang="pt-BR"/>
        </a:p>
      </dgm:t>
    </dgm:pt>
  </dgm:ptLst>
  <dgm:cxnLst>
    <dgm:cxn modelId="{5D616F9D-AFA1-4C2E-883A-7A9F53C8BD37}" srcId="{D58A975F-8E05-46D2-B84D-C644EE08390E}" destId="{889AD1BD-3DE1-43C2-853C-C0F77A7CB73E}" srcOrd="2" destOrd="0" parTransId="{CB74B0A0-3CD2-4185-94F1-67924B0EE46B}" sibTransId="{D96FF4B1-0012-4B87-BA2C-FD819B072AD2}"/>
    <dgm:cxn modelId="{CD94CE09-5285-4DCB-BD95-D7C30D900027}" type="presOf" srcId="{A6838125-8F1F-432B-A900-300595933BAB}" destId="{CE2CD265-C8A8-467C-B37C-44B2AAAB8A5F}" srcOrd="1" destOrd="0" presId="urn:microsoft.com/office/officeart/2005/8/layout/process1"/>
    <dgm:cxn modelId="{690E01C5-130B-4EFA-A000-7308B66DD467}" srcId="{D58A975F-8E05-46D2-B84D-C644EE08390E}" destId="{B2154A13-CBA6-4557-A5E9-F55F9E4E9969}" srcOrd="0" destOrd="0" parTransId="{0978ADD8-7D7B-4803-BFE5-61B2BE2E9AB5}" sibTransId="{A6838125-8F1F-432B-A900-300595933BAB}"/>
    <dgm:cxn modelId="{B4A71B99-76D8-4F69-AD90-E0625F621D3F}" type="presOf" srcId="{6934D6BA-07E7-41E6-8ACF-06CD43F388B5}" destId="{AE250724-9C1B-4C73-94C2-9188EDBFECD4}" srcOrd="0" destOrd="0" presId="urn:microsoft.com/office/officeart/2005/8/layout/process1"/>
    <dgm:cxn modelId="{4B9085B2-2523-47AE-AB2F-0E12425F9089}" type="presOf" srcId="{889AD1BD-3DE1-43C2-853C-C0F77A7CB73E}" destId="{14341155-7DDC-4C74-8779-B7D5737B543C}" srcOrd="0" destOrd="0" presId="urn:microsoft.com/office/officeart/2005/8/layout/process1"/>
    <dgm:cxn modelId="{FFB279D3-A0B9-46A1-8155-90E15C4402F9}" type="presOf" srcId="{B2154A13-CBA6-4557-A5E9-F55F9E4E9969}" destId="{275860B7-94B3-4D11-AD50-9CB984E374A8}" srcOrd="0" destOrd="0" presId="urn:microsoft.com/office/officeart/2005/8/layout/process1"/>
    <dgm:cxn modelId="{985E65CF-D03E-4058-914E-5DA0D5522B0C}" type="presOf" srcId="{A6838125-8F1F-432B-A900-300595933BAB}" destId="{5EBD4C55-C47A-4DF0-B9F2-8C80909A9833}" srcOrd="0" destOrd="0" presId="urn:microsoft.com/office/officeart/2005/8/layout/process1"/>
    <dgm:cxn modelId="{B44E50C4-2D17-461A-AA60-00DD72DAD77F}" type="presOf" srcId="{D58A975F-8E05-46D2-B84D-C644EE08390E}" destId="{CC72CB62-F23D-41E6-A6DF-7317A765216D}" srcOrd="0" destOrd="0" presId="urn:microsoft.com/office/officeart/2005/8/layout/process1"/>
    <dgm:cxn modelId="{7E46A5BC-A528-4FB2-BDAF-75EF8C147213}" srcId="{D58A975F-8E05-46D2-B84D-C644EE08390E}" destId="{6934D6BA-07E7-41E6-8ACF-06CD43F388B5}" srcOrd="3" destOrd="0" parTransId="{816EF240-1B19-4695-860E-B7772102793D}" sibTransId="{E5FF4111-2861-47DC-B077-FC743323A6E9}"/>
    <dgm:cxn modelId="{339BDEB4-FB06-46AB-82EE-BDC6AF5200C3}" type="presOf" srcId="{A244A63A-0B23-4046-99F0-80A46E2331F1}" destId="{ADD532A5-7D09-4AC1-BD8C-26753D3B37AB}" srcOrd="0" destOrd="0" presId="urn:microsoft.com/office/officeart/2005/8/layout/process1"/>
    <dgm:cxn modelId="{5CE54A2E-C817-411B-9EE4-79E00311BFB8}" type="presOf" srcId="{D96FF4B1-0012-4B87-BA2C-FD819B072AD2}" destId="{8D192B7B-7636-4361-B2D2-86724A5DA74C}" srcOrd="0" destOrd="0" presId="urn:microsoft.com/office/officeart/2005/8/layout/process1"/>
    <dgm:cxn modelId="{55560C8B-790C-4E38-91A6-5C176675C690}" type="presOf" srcId="{D96FF4B1-0012-4B87-BA2C-FD819B072AD2}" destId="{532A06FB-1EE2-4A77-A55B-EE4E288A8499}" srcOrd="1" destOrd="0" presId="urn:microsoft.com/office/officeart/2005/8/layout/process1"/>
    <dgm:cxn modelId="{A53AFE01-C77F-4A24-A669-B11E6CDB2D82}" type="presOf" srcId="{A244A63A-0B23-4046-99F0-80A46E2331F1}" destId="{924F8F42-7DFF-4BEC-8DC0-E95E3AD5CA5D}" srcOrd="1" destOrd="0" presId="urn:microsoft.com/office/officeart/2005/8/layout/process1"/>
    <dgm:cxn modelId="{748C7931-CD66-480D-B793-B6E7671EF687}" srcId="{D58A975F-8E05-46D2-B84D-C644EE08390E}" destId="{E16AF148-AE0E-474A-88BF-0019EB14CC56}" srcOrd="1" destOrd="0" parTransId="{0257277B-AC5D-49EB-827C-837BB31E6314}" sibTransId="{A244A63A-0B23-4046-99F0-80A46E2331F1}"/>
    <dgm:cxn modelId="{16290F54-B341-42F4-B055-C26A23CEF05F}" type="presOf" srcId="{E16AF148-AE0E-474A-88BF-0019EB14CC56}" destId="{EE074BE7-5843-43F8-87DD-D45F8B769FB6}" srcOrd="0" destOrd="0" presId="urn:microsoft.com/office/officeart/2005/8/layout/process1"/>
    <dgm:cxn modelId="{2426DB69-3015-4E53-9CD6-2336EA1827C4}" type="presParOf" srcId="{CC72CB62-F23D-41E6-A6DF-7317A765216D}" destId="{275860B7-94B3-4D11-AD50-9CB984E374A8}" srcOrd="0" destOrd="0" presId="urn:microsoft.com/office/officeart/2005/8/layout/process1"/>
    <dgm:cxn modelId="{DF4EF444-7AAC-411A-BD0D-B548229ABEBD}" type="presParOf" srcId="{CC72CB62-F23D-41E6-A6DF-7317A765216D}" destId="{5EBD4C55-C47A-4DF0-B9F2-8C80909A9833}" srcOrd="1" destOrd="0" presId="urn:microsoft.com/office/officeart/2005/8/layout/process1"/>
    <dgm:cxn modelId="{80A2213B-979F-4A7B-B94B-DF57055405D1}" type="presParOf" srcId="{5EBD4C55-C47A-4DF0-B9F2-8C80909A9833}" destId="{CE2CD265-C8A8-467C-B37C-44B2AAAB8A5F}" srcOrd="0" destOrd="0" presId="urn:microsoft.com/office/officeart/2005/8/layout/process1"/>
    <dgm:cxn modelId="{252A20F3-53DC-4B5E-92DB-B7E8EB34B8EB}" type="presParOf" srcId="{CC72CB62-F23D-41E6-A6DF-7317A765216D}" destId="{EE074BE7-5843-43F8-87DD-D45F8B769FB6}" srcOrd="2" destOrd="0" presId="urn:microsoft.com/office/officeart/2005/8/layout/process1"/>
    <dgm:cxn modelId="{37BCF034-5389-4BE2-A1E1-D56C9630E649}" type="presParOf" srcId="{CC72CB62-F23D-41E6-A6DF-7317A765216D}" destId="{ADD532A5-7D09-4AC1-BD8C-26753D3B37AB}" srcOrd="3" destOrd="0" presId="urn:microsoft.com/office/officeart/2005/8/layout/process1"/>
    <dgm:cxn modelId="{B2FC245C-2108-47E4-830A-98FFBE6BDAE0}" type="presParOf" srcId="{ADD532A5-7D09-4AC1-BD8C-26753D3B37AB}" destId="{924F8F42-7DFF-4BEC-8DC0-E95E3AD5CA5D}" srcOrd="0" destOrd="0" presId="urn:microsoft.com/office/officeart/2005/8/layout/process1"/>
    <dgm:cxn modelId="{3759666E-9EFF-49AF-AA9B-479F6A1D9968}" type="presParOf" srcId="{CC72CB62-F23D-41E6-A6DF-7317A765216D}" destId="{14341155-7DDC-4C74-8779-B7D5737B543C}" srcOrd="4" destOrd="0" presId="urn:microsoft.com/office/officeart/2005/8/layout/process1"/>
    <dgm:cxn modelId="{B48841A3-4F02-407F-A1AB-C11773B8188D}" type="presParOf" srcId="{CC72CB62-F23D-41E6-A6DF-7317A765216D}" destId="{8D192B7B-7636-4361-B2D2-86724A5DA74C}" srcOrd="5" destOrd="0" presId="urn:microsoft.com/office/officeart/2005/8/layout/process1"/>
    <dgm:cxn modelId="{48056397-8AE4-465D-BF70-37FADA3EC938}" type="presParOf" srcId="{8D192B7B-7636-4361-B2D2-86724A5DA74C}" destId="{532A06FB-1EE2-4A77-A55B-EE4E288A8499}" srcOrd="0" destOrd="0" presId="urn:microsoft.com/office/officeart/2005/8/layout/process1"/>
    <dgm:cxn modelId="{935349E0-9E11-4683-A754-0176B772C8AB}" type="presParOf" srcId="{CC72CB62-F23D-41E6-A6DF-7317A765216D}" destId="{AE250724-9C1B-4C73-94C2-9188EDBFECD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8A975F-8E05-46D2-B84D-C644EE08390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pt-BR"/>
        </a:p>
      </dgm:t>
    </dgm:pt>
    <dgm:pt modelId="{B2154A13-CBA6-4557-A5E9-F55F9E4E9969}">
      <dgm:prSet phldrT="[Texto]"/>
      <dgm:spPr>
        <a:solidFill>
          <a:srgbClr val="92D050"/>
        </a:solidFill>
      </dgm:spPr>
      <dgm:t>
        <a:bodyPr/>
        <a:lstStyle/>
        <a:p>
          <a:r>
            <a:rPr lang="pt-BR" dirty="0" smtClean="0">
              <a:solidFill>
                <a:schemeClr val="bg1"/>
              </a:solidFill>
              <a:latin typeface="Calibri" pitchFamily="34"/>
              <a:ea typeface="Microsoft YaHei" pitchFamily="2"/>
              <a:cs typeface="Microsoft YaHei" pitchFamily="2"/>
            </a:rPr>
            <a:t>Minimização da geração de resíduos sólidos  e rejeitos</a:t>
          </a:r>
          <a:endParaRPr lang="pt-BR" dirty="0">
            <a:solidFill>
              <a:schemeClr val="bg1"/>
            </a:solidFill>
          </a:endParaRPr>
        </a:p>
      </dgm:t>
    </dgm:pt>
    <dgm:pt modelId="{0978ADD8-7D7B-4803-BFE5-61B2BE2E9AB5}" type="parTrans" cxnId="{690E01C5-130B-4EFA-A000-7308B66DD467}">
      <dgm:prSet/>
      <dgm:spPr/>
      <dgm:t>
        <a:bodyPr/>
        <a:lstStyle/>
        <a:p>
          <a:endParaRPr lang="pt-BR"/>
        </a:p>
      </dgm:t>
    </dgm:pt>
    <dgm:pt modelId="{A6838125-8F1F-432B-A900-300595933BAB}" type="sibTrans" cxnId="{690E01C5-130B-4EFA-A000-7308B66DD467}">
      <dgm:prSet/>
      <dgm:spPr>
        <a:solidFill>
          <a:schemeClr val="bg1"/>
        </a:solidFill>
      </dgm:spPr>
      <dgm:t>
        <a:bodyPr/>
        <a:lstStyle/>
        <a:p>
          <a:endParaRPr lang="pt-BR"/>
        </a:p>
      </dgm:t>
    </dgm:pt>
    <dgm:pt modelId="{C3E32E84-5E95-470F-9AB2-F427593F0B0D}">
      <dgm:prSet phldrT="[Texto]"/>
      <dgm:spPr>
        <a:solidFill>
          <a:srgbClr val="92D050"/>
        </a:solidFill>
      </dgm:spPr>
      <dgm:t>
        <a:bodyPr/>
        <a:lstStyle/>
        <a:p>
          <a:r>
            <a:rPr lang="pt-BR" dirty="0" smtClean="0"/>
            <a:t>Destinação ambientalmente adequada</a:t>
          </a:r>
          <a:endParaRPr lang="pt-BR" dirty="0"/>
        </a:p>
      </dgm:t>
    </dgm:pt>
    <dgm:pt modelId="{8FB0B7C2-D613-4AA0-99E5-FA00C7749D28}" type="parTrans" cxnId="{7F92E0CB-5940-4532-8BA7-33466340E0BE}">
      <dgm:prSet/>
      <dgm:spPr/>
      <dgm:t>
        <a:bodyPr/>
        <a:lstStyle/>
        <a:p>
          <a:endParaRPr lang="pt-BR"/>
        </a:p>
      </dgm:t>
    </dgm:pt>
    <dgm:pt modelId="{DFA87E72-1A26-4CB3-85FD-DE04AF45BDCA}" type="sibTrans" cxnId="{7F92E0CB-5940-4532-8BA7-33466340E0BE}">
      <dgm:prSet/>
      <dgm:spPr>
        <a:solidFill>
          <a:schemeClr val="bg1"/>
        </a:solidFill>
      </dgm:spPr>
      <dgm:t>
        <a:bodyPr/>
        <a:lstStyle/>
        <a:p>
          <a:endParaRPr lang="pt-BR"/>
        </a:p>
      </dgm:t>
    </dgm:pt>
    <dgm:pt modelId="{15266021-26C6-41DE-8D22-1EFE1BD022DE}">
      <dgm:prSet phldrT="[Texto]"/>
      <dgm:spPr>
        <a:solidFill>
          <a:srgbClr val="92D050"/>
        </a:solidFill>
      </dgm:spPr>
      <dgm:t>
        <a:bodyPr/>
        <a:lstStyle/>
        <a:p>
          <a:pPr algn="ctr"/>
          <a:r>
            <a:rPr lang="pt-BR" dirty="0" smtClean="0">
              <a:solidFill>
                <a:schemeClr val="bg1"/>
              </a:solidFill>
              <a:latin typeface="Calibri" pitchFamily="34"/>
              <a:ea typeface="Microsoft YaHei" pitchFamily="2"/>
              <a:cs typeface="Microsoft YaHei" pitchFamily="2"/>
            </a:rPr>
            <a:t>Redução dos impactos à saúde humana e à qualidade ambiental</a:t>
          </a:r>
          <a:endParaRPr lang="pt-BR" dirty="0">
            <a:solidFill>
              <a:schemeClr val="bg1"/>
            </a:solidFill>
          </a:endParaRPr>
        </a:p>
      </dgm:t>
    </dgm:pt>
    <dgm:pt modelId="{2D42BC70-FCE1-49CF-B051-F59A1031FF2D}" type="parTrans" cxnId="{75F3C7BD-A7A4-48EF-AC3A-AE394ED24B88}">
      <dgm:prSet/>
      <dgm:spPr/>
      <dgm:t>
        <a:bodyPr/>
        <a:lstStyle/>
        <a:p>
          <a:endParaRPr lang="pt-BR"/>
        </a:p>
      </dgm:t>
    </dgm:pt>
    <dgm:pt modelId="{4C47E41A-5D23-4DB8-81CB-545270B29A64}" type="sibTrans" cxnId="{75F3C7BD-A7A4-48EF-AC3A-AE394ED24B88}">
      <dgm:prSet/>
      <dgm:spPr>
        <a:solidFill>
          <a:schemeClr val="bg1"/>
        </a:solidFill>
      </dgm:spPr>
      <dgm:t>
        <a:bodyPr/>
        <a:lstStyle/>
        <a:p>
          <a:endParaRPr lang="pt-BR"/>
        </a:p>
      </dgm:t>
    </dgm:pt>
    <dgm:pt modelId="{CC72CB62-F23D-41E6-A6DF-7317A765216D}" type="pres">
      <dgm:prSet presAssocID="{D58A975F-8E05-46D2-B84D-C644EE08390E}" presName="Name0" presStyleCnt="0">
        <dgm:presLayoutVars>
          <dgm:dir/>
          <dgm:resizeHandles val="exact"/>
        </dgm:presLayoutVars>
      </dgm:prSet>
      <dgm:spPr/>
      <dgm:t>
        <a:bodyPr/>
        <a:lstStyle/>
        <a:p>
          <a:endParaRPr lang="pt-BR"/>
        </a:p>
      </dgm:t>
    </dgm:pt>
    <dgm:pt modelId="{275860B7-94B3-4D11-AD50-9CB984E374A8}" type="pres">
      <dgm:prSet presAssocID="{B2154A13-CBA6-4557-A5E9-F55F9E4E9969}" presName="node" presStyleLbl="node1" presStyleIdx="0" presStyleCnt="3" custLinFactNeighborX="-11411" custLinFactNeighborY="-3670">
        <dgm:presLayoutVars>
          <dgm:bulletEnabled val="1"/>
        </dgm:presLayoutVars>
      </dgm:prSet>
      <dgm:spPr/>
      <dgm:t>
        <a:bodyPr/>
        <a:lstStyle/>
        <a:p>
          <a:endParaRPr lang="pt-BR"/>
        </a:p>
      </dgm:t>
    </dgm:pt>
    <dgm:pt modelId="{5EBD4C55-C47A-4DF0-B9F2-8C80909A9833}" type="pres">
      <dgm:prSet presAssocID="{A6838125-8F1F-432B-A900-300595933BAB}" presName="sibTrans" presStyleLbl="sibTrans2D1" presStyleIdx="0" presStyleCnt="2"/>
      <dgm:spPr/>
      <dgm:t>
        <a:bodyPr/>
        <a:lstStyle/>
        <a:p>
          <a:endParaRPr lang="pt-BR"/>
        </a:p>
      </dgm:t>
    </dgm:pt>
    <dgm:pt modelId="{CE2CD265-C8A8-467C-B37C-44B2AAAB8A5F}" type="pres">
      <dgm:prSet presAssocID="{A6838125-8F1F-432B-A900-300595933BAB}" presName="connectorText" presStyleLbl="sibTrans2D1" presStyleIdx="0" presStyleCnt="2"/>
      <dgm:spPr/>
      <dgm:t>
        <a:bodyPr/>
        <a:lstStyle/>
        <a:p>
          <a:endParaRPr lang="pt-BR"/>
        </a:p>
      </dgm:t>
    </dgm:pt>
    <dgm:pt modelId="{AAF031C4-1079-49B4-BF0C-D458145700D3}" type="pres">
      <dgm:prSet presAssocID="{15266021-26C6-41DE-8D22-1EFE1BD022DE}" presName="node" presStyleLbl="node1" presStyleIdx="1" presStyleCnt="3" custLinFactNeighborX="-36480" custLinFactNeighborY="-3670">
        <dgm:presLayoutVars>
          <dgm:bulletEnabled val="1"/>
        </dgm:presLayoutVars>
      </dgm:prSet>
      <dgm:spPr/>
      <dgm:t>
        <a:bodyPr/>
        <a:lstStyle/>
        <a:p>
          <a:endParaRPr lang="pt-BR"/>
        </a:p>
      </dgm:t>
    </dgm:pt>
    <dgm:pt modelId="{C9B5DC76-CD78-414E-AD53-7CB7B0120A47}" type="pres">
      <dgm:prSet presAssocID="{4C47E41A-5D23-4DB8-81CB-545270B29A64}" presName="sibTrans" presStyleLbl="sibTrans2D1" presStyleIdx="1" presStyleCnt="2"/>
      <dgm:spPr/>
      <dgm:t>
        <a:bodyPr/>
        <a:lstStyle/>
        <a:p>
          <a:endParaRPr lang="pt-BR"/>
        </a:p>
      </dgm:t>
    </dgm:pt>
    <dgm:pt modelId="{6C1C0CDC-318E-4EC3-8B94-4FA68BABF76B}" type="pres">
      <dgm:prSet presAssocID="{4C47E41A-5D23-4DB8-81CB-545270B29A64}" presName="connectorText" presStyleLbl="sibTrans2D1" presStyleIdx="1" presStyleCnt="2"/>
      <dgm:spPr/>
      <dgm:t>
        <a:bodyPr/>
        <a:lstStyle/>
        <a:p>
          <a:endParaRPr lang="pt-BR"/>
        </a:p>
      </dgm:t>
    </dgm:pt>
    <dgm:pt modelId="{20B5486A-A2A0-4EDC-A6A6-0650EE341B84}" type="pres">
      <dgm:prSet presAssocID="{C3E32E84-5E95-470F-9AB2-F427593F0B0D}" presName="node" presStyleLbl="node1" presStyleIdx="2" presStyleCnt="3" custLinFactNeighborX="-66388" custLinFactNeighborY="1697">
        <dgm:presLayoutVars>
          <dgm:bulletEnabled val="1"/>
        </dgm:presLayoutVars>
      </dgm:prSet>
      <dgm:spPr/>
      <dgm:t>
        <a:bodyPr/>
        <a:lstStyle/>
        <a:p>
          <a:endParaRPr lang="pt-BR"/>
        </a:p>
      </dgm:t>
    </dgm:pt>
  </dgm:ptLst>
  <dgm:cxnLst>
    <dgm:cxn modelId="{8E98B41D-9BA8-4659-8BE6-FA29117E3B99}" type="presOf" srcId="{B2154A13-CBA6-4557-A5E9-F55F9E4E9969}" destId="{275860B7-94B3-4D11-AD50-9CB984E374A8}" srcOrd="0" destOrd="0" presId="urn:microsoft.com/office/officeart/2005/8/layout/process1"/>
    <dgm:cxn modelId="{BFDC3E07-4D62-4DCC-8AAC-277016C277EC}" type="presOf" srcId="{4C47E41A-5D23-4DB8-81CB-545270B29A64}" destId="{6C1C0CDC-318E-4EC3-8B94-4FA68BABF76B}" srcOrd="1" destOrd="0" presId="urn:microsoft.com/office/officeart/2005/8/layout/process1"/>
    <dgm:cxn modelId="{6F366AA3-E1A7-4495-A8B2-B0465B89C534}" type="presOf" srcId="{A6838125-8F1F-432B-A900-300595933BAB}" destId="{CE2CD265-C8A8-467C-B37C-44B2AAAB8A5F}" srcOrd="1" destOrd="0" presId="urn:microsoft.com/office/officeart/2005/8/layout/process1"/>
    <dgm:cxn modelId="{7F92E0CB-5940-4532-8BA7-33466340E0BE}" srcId="{D58A975F-8E05-46D2-B84D-C644EE08390E}" destId="{C3E32E84-5E95-470F-9AB2-F427593F0B0D}" srcOrd="2" destOrd="0" parTransId="{8FB0B7C2-D613-4AA0-99E5-FA00C7749D28}" sibTransId="{DFA87E72-1A26-4CB3-85FD-DE04AF45BDCA}"/>
    <dgm:cxn modelId="{690E01C5-130B-4EFA-A000-7308B66DD467}" srcId="{D58A975F-8E05-46D2-B84D-C644EE08390E}" destId="{B2154A13-CBA6-4557-A5E9-F55F9E4E9969}" srcOrd="0" destOrd="0" parTransId="{0978ADD8-7D7B-4803-BFE5-61B2BE2E9AB5}" sibTransId="{A6838125-8F1F-432B-A900-300595933BAB}"/>
    <dgm:cxn modelId="{FB137E37-F201-49DF-83B0-65DBCD9380D7}" type="presOf" srcId="{D58A975F-8E05-46D2-B84D-C644EE08390E}" destId="{CC72CB62-F23D-41E6-A6DF-7317A765216D}" srcOrd="0" destOrd="0" presId="urn:microsoft.com/office/officeart/2005/8/layout/process1"/>
    <dgm:cxn modelId="{1B134F45-9ABB-461A-B152-AF06B061B8A8}" type="presOf" srcId="{A6838125-8F1F-432B-A900-300595933BAB}" destId="{5EBD4C55-C47A-4DF0-B9F2-8C80909A9833}" srcOrd="0" destOrd="0" presId="urn:microsoft.com/office/officeart/2005/8/layout/process1"/>
    <dgm:cxn modelId="{75FBB8F7-D19D-4F37-B79F-7C6A888DA85C}" type="presOf" srcId="{4C47E41A-5D23-4DB8-81CB-545270B29A64}" destId="{C9B5DC76-CD78-414E-AD53-7CB7B0120A47}" srcOrd="0" destOrd="0" presId="urn:microsoft.com/office/officeart/2005/8/layout/process1"/>
    <dgm:cxn modelId="{B24D5626-9A9E-4715-8BF5-B7F305B2F15A}" type="presOf" srcId="{C3E32E84-5E95-470F-9AB2-F427593F0B0D}" destId="{20B5486A-A2A0-4EDC-A6A6-0650EE341B84}" srcOrd="0" destOrd="0" presId="urn:microsoft.com/office/officeart/2005/8/layout/process1"/>
    <dgm:cxn modelId="{F1DEBE54-FC9F-4C40-9C80-F283E8BA6B43}" type="presOf" srcId="{15266021-26C6-41DE-8D22-1EFE1BD022DE}" destId="{AAF031C4-1079-49B4-BF0C-D458145700D3}" srcOrd="0" destOrd="0" presId="urn:microsoft.com/office/officeart/2005/8/layout/process1"/>
    <dgm:cxn modelId="{75F3C7BD-A7A4-48EF-AC3A-AE394ED24B88}" srcId="{D58A975F-8E05-46D2-B84D-C644EE08390E}" destId="{15266021-26C6-41DE-8D22-1EFE1BD022DE}" srcOrd="1" destOrd="0" parTransId="{2D42BC70-FCE1-49CF-B051-F59A1031FF2D}" sibTransId="{4C47E41A-5D23-4DB8-81CB-545270B29A64}"/>
    <dgm:cxn modelId="{6C41C2BE-CEF6-4818-B839-3627D1845A5A}" type="presParOf" srcId="{CC72CB62-F23D-41E6-A6DF-7317A765216D}" destId="{275860B7-94B3-4D11-AD50-9CB984E374A8}" srcOrd="0" destOrd="0" presId="urn:microsoft.com/office/officeart/2005/8/layout/process1"/>
    <dgm:cxn modelId="{50B3611C-4160-4FF7-B0CF-3C0DD8266119}" type="presParOf" srcId="{CC72CB62-F23D-41E6-A6DF-7317A765216D}" destId="{5EBD4C55-C47A-4DF0-B9F2-8C80909A9833}" srcOrd="1" destOrd="0" presId="urn:microsoft.com/office/officeart/2005/8/layout/process1"/>
    <dgm:cxn modelId="{B332C7BF-E194-48B0-B1FE-22EFDB6095FD}" type="presParOf" srcId="{5EBD4C55-C47A-4DF0-B9F2-8C80909A9833}" destId="{CE2CD265-C8A8-467C-B37C-44B2AAAB8A5F}" srcOrd="0" destOrd="0" presId="urn:microsoft.com/office/officeart/2005/8/layout/process1"/>
    <dgm:cxn modelId="{02E598D2-981D-435C-9019-9CD8B9DA2BE5}" type="presParOf" srcId="{CC72CB62-F23D-41E6-A6DF-7317A765216D}" destId="{AAF031C4-1079-49B4-BF0C-D458145700D3}" srcOrd="2" destOrd="0" presId="urn:microsoft.com/office/officeart/2005/8/layout/process1"/>
    <dgm:cxn modelId="{3DDC39EE-3669-419F-A61F-09779F4BF73E}" type="presParOf" srcId="{CC72CB62-F23D-41E6-A6DF-7317A765216D}" destId="{C9B5DC76-CD78-414E-AD53-7CB7B0120A47}" srcOrd="3" destOrd="0" presId="urn:microsoft.com/office/officeart/2005/8/layout/process1"/>
    <dgm:cxn modelId="{CF1E7EC8-9DBB-4D42-83C4-E052FB48AD36}" type="presParOf" srcId="{C9B5DC76-CD78-414E-AD53-7CB7B0120A47}" destId="{6C1C0CDC-318E-4EC3-8B94-4FA68BABF76B}" srcOrd="0" destOrd="0" presId="urn:microsoft.com/office/officeart/2005/8/layout/process1"/>
    <dgm:cxn modelId="{2B996E65-099A-44B7-8DE7-317DBF4091C0}" type="presParOf" srcId="{CC72CB62-F23D-41E6-A6DF-7317A765216D}" destId="{20B5486A-A2A0-4EDC-A6A6-0650EE341B8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938BB-C638-451D-80EC-53A123F4F1AA}">
      <dsp:nvSpPr>
        <dsp:cNvPr id="0" name=""/>
        <dsp:cNvSpPr/>
      </dsp:nvSpPr>
      <dsp:spPr>
        <a:xfrm>
          <a:off x="5482358" y="1468856"/>
          <a:ext cx="2391501" cy="2391943"/>
        </a:xfrm>
        <a:prstGeom prst="ellipse">
          <a:avLst/>
        </a:prstGeom>
        <a:solidFill>
          <a:srgbClr val="00B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8E8E95-A50D-4C79-9230-B391B6E9169A}">
      <dsp:nvSpPr>
        <dsp:cNvPr id="0" name=""/>
        <dsp:cNvSpPr/>
      </dsp:nvSpPr>
      <dsp:spPr>
        <a:xfrm>
          <a:off x="5561763" y="1548601"/>
          <a:ext cx="2232690" cy="2232453"/>
        </a:xfrm>
        <a:prstGeom prst="ellipse">
          <a:avLst/>
        </a:prstGeom>
        <a:solidFill>
          <a:schemeClr val="lt1">
            <a:alpha val="90000"/>
            <a:hueOff val="0"/>
            <a:satOff val="0"/>
            <a:lumOff val="0"/>
            <a:alphaOff val="0"/>
          </a:schemeClr>
        </a:solidFill>
        <a:ln w="28575"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b="1" kern="1200" dirty="0" smtClean="0"/>
            <a:t>Logística Reversa</a:t>
          </a:r>
          <a:endParaRPr lang="pt-BR" sz="2000" b="1" kern="1200" dirty="0"/>
        </a:p>
      </dsp:txBody>
      <dsp:txXfrm>
        <a:off x="5880942" y="1867583"/>
        <a:ext cx="1594334" cy="1594489"/>
      </dsp:txXfrm>
    </dsp:sp>
    <dsp:sp modelId="{4B3A7F39-5831-4DCC-A795-4022E35C27D0}">
      <dsp:nvSpPr>
        <dsp:cNvPr id="0" name=""/>
        <dsp:cNvSpPr/>
      </dsp:nvSpPr>
      <dsp:spPr>
        <a:xfrm rot="2700000">
          <a:off x="3013553" y="1471747"/>
          <a:ext cx="2385741" cy="2385741"/>
        </a:xfrm>
        <a:prstGeom prst="teardrop">
          <a:avLst>
            <a:gd name="adj" fmla="val 100000"/>
          </a:avLst>
        </a:prstGeom>
        <a:solidFill>
          <a:srgbClr val="FFC00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53E7B4-5355-4161-896F-28A4C32266A1}">
      <dsp:nvSpPr>
        <dsp:cNvPr id="0" name=""/>
        <dsp:cNvSpPr/>
      </dsp:nvSpPr>
      <dsp:spPr>
        <a:xfrm>
          <a:off x="3090078" y="1548601"/>
          <a:ext cx="2232690" cy="2232453"/>
        </a:xfrm>
        <a:prstGeom prst="ellipse">
          <a:avLst/>
        </a:prstGeom>
        <a:solidFill>
          <a:schemeClr val="lt1">
            <a:alpha val="90000"/>
            <a:hueOff val="0"/>
            <a:satOff val="0"/>
            <a:lumOff val="0"/>
            <a:alphaOff val="0"/>
          </a:schemeClr>
        </a:solidFill>
        <a:ln w="28575" cap="flat"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b="1" kern="1200" dirty="0" smtClean="0"/>
            <a:t>Acordos Setoriais</a:t>
          </a:r>
          <a:endParaRPr lang="pt-BR" sz="2000" b="1" kern="1200" dirty="0"/>
        </a:p>
      </dsp:txBody>
      <dsp:txXfrm>
        <a:off x="3409256" y="1867583"/>
        <a:ext cx="1594334" cy="1594489"/>
      </dsp:txXfrm>
    </dsp:sp>
    <dsp:sp modelId="{4899FDE8-A625-490D-8B29-4D4F13795F19}">
      <dsp:nvSpPr>
        <dsp:cNvPr id="0" name=""/>
        <dsp:cNvSpPr/>
      </dsp:nvSpPr>
      <dsp:spPr>
        <a:xfrm rot="2700000">
          <a:off x="541868" y="1471747"/>
          <a:ext cx="2385741" cy="2385741"/>
        </a:xfrm>
        <a:prstGeom prst="teardrop">
          <a:avLst>
            <a:gd name="adj" fmla="val 100000"/>
          </a:avLst>
        </a:prstGeom>
        <a:solidFill>
          <a:srgbClr val="C00000"/>
        </a:solidFill>
        <a:ln w="285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3334745B-3EE1-40BE-9331-8881E6B2D7CF}">
      <dsp:nvSpPr>
        <dsp:cNvPr id="0" name=""/>
        <dsp:cNvSpPr/>
      </dsp:nvSpPr>
      <dsp:spPr>
        <a:xfrm>
          <a:off x="618393" y="1548601"/>
          <a:ext cx="2232690" cy="2232453"/>
        </a:xfrm>
        <a:prstGeom prst="ellipse">
          <a:avLst/>
        </a:prstGeom>
        <a:solidFill>
          <a:schemeClr val="lt1">
            <a:alpha val="90000"/>
            <a:hueOff val="0"/>
            <a:satOff val="0"/>
            <a:lumOff val="0"/>
            <a:alphaOff val="0"/>
          </a:schemeClr>
        </a:solidFill>
        <a:ln w="28575"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pt-BR" sz="1800" b="1" kern="1200" dirty="0" smtClean="0"/>
            <a:t>Responsabi-</a:t>
          </a:r>
        </a:p>
        <a:p>
          <a:pPr lvl="0" algn="ctr" defTabSz="800100">
            <a:lnSpc>
              <a:spcPct val="90000"/>
            </a:lnSpc>
            <a:spcBef>
              <a:spcPct val="0"/>
            </a:spcBef>
            <a:spcAft>
              <a:spcPct val="35000"/>
            </a:spcAft>
          </a:pPr>
          <a:r>
            <a:rPr lang="pt-BR" sz="1800" b="1" kern="1200" smtClean="0"/>
            <a:t>lidade</a:t>
          </a:r>
          <a:endParaRPr lang="pt-BR" sz="1800" b="1" kern="1200" dirty="0" smtClean="0"/>
        </a:p>
        <a:p>
          <a:pPr lvl="0" algn="ctr" defTabSz="800100">
            <a:lnSpc>
              <a:spcPct val="90000"/>
            </a:lnSpc>
            <a:spcBef>
              <a:spcPct val="0"/>
            </a:spcBef>
            <a:spcAft>
              <a:spcPct val="35000"/>
            </a:spcAft>
          </a:pPr>
          <a:r>
            <a:rPr lang="pt-BR" sz="1800" b="1" kern="1200" dirty="0" smtClean="0"/>
            <a:t>compartilhada</a:t>
          </a:r>
          <a:endParaRPr lang="pt-BR" sz="1800" b="1" kern="1200" dirty="0"/>
        </a:p>
      </dsp:txBody>
      <dsp:txXfrm>
        <a:off x="937571" y="1867583"/>
        <a:ext cx="1594334" cy="1594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5860B7-94B3-4D11-AD50-9CB984E374A8}">
      <dsp:nvSpPr>
        <dsp:cNvPr id="0" name=""/>
        <dsp:cNvSpPr/>
      </dsp:nvSpPr>
      <dsp:spPr>
        <a:xfrm>
          <a:off x="212131" y="602829"/>
          <a:ext cx="1629534" cy="983257"/>
        </a:xfrm>
        <a:prstGeom prst="roundRect">
          <a:avLst>
            <a:gd name="adj" fmla="val 10000"/>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t>Consumidores</a:t>
          </a:r>
          <a:endParaRPr lang="pt-BR" sz="1600" kern="1200" dirty="0"/>
        </a:p>
      </dsp:txBody>
      <dsp:txXfrm>
        <a:off x="240930" y="631628"/>
        <a:ext cx="1571936" cy="925659"/>
      </dsp:txXfrm>
    </dsp:sp>
    <dsp:sp modelId="{5EBD4C55-C47A-4DF0-B9F2-8C80909A9833}">
      <dsp:nvSpPr>
        <dsp:cNvPr id="0" name=""/>
        <dsp:cNvSpPr/>
      </dsp:nvSpPr>
      <dsp:spPr>
        <a:xfrm rot="33439">
          <a:off x="1920806" y="942086"/>
          <a:ext cx="167795" cy="323765"/>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pt-BR" sz="1300" kern="1200"/>
        </a:p>
      </dsp:txBody>
      <dsp:txXfrm>
        <a:off x="1920807" y="1006594"/>
        <a:ext cx="117457" cy="194259"/>
      </dsp:txXfrm>
    </dsp:sp>
    <dsp:sp modelId="{EE074BE7-5843-43F8-87DD-D45F8B769FB6}">
      <dsp:nvSpPr>
        <dsp:cNvPr id="0" name=""/>
        <dsp:cNvSpPr/>
      </dsp:nvSpPr>
      <dsp:spPr>
        <a:xfrm>
          <a:off x="2158246" y="0"/>
          <a:ext cx="1596009" cy="2226451"/>
        </a:xfrm>
        <a:prstGeom prst="roundRect">
          <a:avLst>
            <a:gd name="adj" fmla="val 10000"/>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bg1"/>
              </a:solidFill>
            </a:rPr>
            <a:t>Titulares de serviços públicos de limpeza urbana e manejo de resíduos sólidos</a:t>
          </a:r>
          <a:endParaRPr lang="pt-BR" sz="1600" kern="1200" dirty="0"/>
        </a:p>
      </dsp:txBody>
      <dsp:txXfrm>
        <a:off x="2204992" y="46746"/>
        <a:ext cx="1502517" cy="2132959"/>
      </dsp:txXfrm>
    </dsp:sp>
    <dsp:sp modelId="{ADD532A5-7D09-4AC1-BD8C-26753D3B37AB}">
      <dsp:nvSpPr>
        <dsp:cNvPr id="0" name=""/>
        <dsp:cNvSpPr/>
      </dsp:nvSpPr>
      <dsp:spPr>
        <a:xfrm rot="21527501">
          <a:off x="3805731" y="932273"/>
          <a:ext cx="109178" cy="323765"/>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pt-BR" sz="1300" kern="1200"/>
        </a:p>
      </dsp:txBody>
      <dsp:txXfrm>
        <a:off x="3805735" y="997371"/>
        <a:ext cx="76425" cy="194259"/>
      </dsp:txXfrm>
    </dsp:sp>
    <dsp:sp modelId="{14341155-7DDC-4C74-8779-B7D5737B543C}">
      <dsp:nvSpPr>
        <dsp:cNvPr id="0" name=""/>
        <dsp:cNvSpPr/>
      </dsp:nvSpPr>
      <dsp:spPr>
        <a:xfrm>
          <a:off x="3960207" y="0"/>
          <a:ext cx="1596009" cy="2150436"/>
        </a:xfrm>
        <a:prstGeom prst="roundRect">
          <a:avLst>
            <a:gd name="adj" fmla="val 10000"/>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bg1"/>
              </a:solidFill>
            </a:rPr>
            <a:t>Comerciantes ou distribuidores</a:t>
          </a:r>
          <a:endParaRPr lang="pt-BR" sz="1600" kern="1200" dirty="0"/>
        </a:p>
      </dsp:txBody>
      <dsp:txXfrm>
        <a:off x="4006953" y="46746"/>
        <a:ext cx="1502517" cy="2056944"/>
      </dsp:txXfrm>
    </dsp:sp>
    <dsp:sp modelId="{8D192B7B-7636-4361-B2D2-86724A5DA74C}">
      <dsp:nvSpPr>
        <dsp:cNvPr id="0" name=""/>
        <dsp:cNvSpPr/>
      </dsp:nvSpPr>
      <dsp:spPr>
        <a:xfrm>
          <a:off x="5625722" y="913335"/>
          <a:ext cx="147353" cy="323765"/>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pt-BR" sz="1300" kern="1200"/>
        </a:p>
      </dsp:txBody>
      <dsp:txXfrm>
        <a:off x="5625722" y="978088"/>
        <a:ext cx="103147" cy="194259"/>
      </dsp:txXfrm>
    </dsp:sp>
    <dsp:sp modelId="{AE250724-9C1B-4C73-94C2-9188EDBFECD4}">
      <dsp:nvSpPr>
        <dsp:cNvPr id="0" name=""/>
        <dsp:cNvSpPr/>
      </dsp:nvSpPr>
      <dsp:spPr>
        <a:xfrm>
          <a:off x="5834242" y="0"/>
          <a:ext cx="1596009" cy="2150436"/>
        </a:xfrm>
        <a:prstGeom prst="roundRect">
          <a:avLst>
            <a:gd name="adj" fmla="val 10000"/>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bg1"/>
              </a:solidFill>
            </a:rPr>
            <a:t>Fabricantes ou importadores</a:t>
          </a:r>
          <a:endParaRPr lang="pt-BR" sz="1600" kern="1200" dirty="0"/>
        </a:p>
      </dsp:txBody>
      <dsp:txXfrm>
        <a:off x="5880988" y="46746"/>
        <a:ext cx="1502517" cy="20569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5860B7-94B3-4D11-AD50-9CB984E374A8}">
      <dsp:nvSpPr>
        <dsp:cNvPr id="0" name=""/>
        <dsp:cNvSpPr/>
      </dsp:nvSpPr>
      <dsp:spPr>
        <a:xfrm>
          <a:off x="0" y="180019"/>
          <a:ext cx="1702454" cy="1341680"/>
        </a:xfrm>
        <a:prstGeom prst="roundRect">
          <a:avLst>
            <a:gd name="adj" fmla="val 10000"/>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bg1"/>
              </a:solidFill>
              <a:latin typeface="Calibri" pitchFamily="34"/>
              <a:ea typeface="Microsoft YaHei" pitchFamily="2"/>
              <a:cs typeface="Microsoft YaHei" pitchFamily="2"/>
            </a:rPr>
            <a:t>Minimização da geração de resíduos sólidos  e rejeitos</a:t>
          </a:r>
          <a:endParaRPr lang="pt-BR" sz="1600" kern="1200" dirty="0">
            <a:solidFill>
              <a:schemeClr val="bg1"/>
            </a:solidFill>
          </a:endParaRPr>
        </a:p>
      </dsp:txBody>
      <dsp:txXfrm>
        <a:off x="39296" y="219315"/>
        <a:ext cx="1623862" cy="1263088"/>
      </dsp:txXfrm>
    </dsp:sp>
    <dsp:sp modelId="{5EBD4C55-C47A-4DF0-B9F2-8C80909A9833}">
      <dsp:nvSpPr>
        <dsp:cNvPr id="0" name=""/>
        <dsp:cNvSpPr/>
      </dsp:nvSpPr>
      <dsp:spPr>
        <a:xfrm>
          <a:off x="1812018" y="639755"/>
          <a:ext cx="232275" cy="422208"/>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pt-BR" sz="1300" kern="1200"/>
        </a:p>
      </dsp:txBody>
      <dsp:txXfrm>
        <a:off x="1812018" y="724197"/>
        <a:ext cx="162593" cy="253324"/>
      </dsp:txXfrm>
    </dsp:sp>
    <dsp:sp modelId="{AAF031C4-1079-49B4-BF0C-D458145700D3}">
      <dsp:nvSpPr>
        <dsp:cNvPr id="0" name=""/>
        <dsp:cNvSpPr/>
      </dsp:nvSpPr>
      <dsp:spPr>
        <a:xfrm>
          <a:off x="2140710" y="180019"/>
          <a:ext cx="1702454" cy="1341680"/>
        </a:xfrm>
        <a:prstGeom prst="roundRect">
          <a:avLst>
            <a:gd name="adj" fmla="val 10000"/>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bg1"/>
              </a:solidFill>
              <a:latin typeface="Calibri" pitchFamily="34"/>
              <a:ea typeface="Microsoft YaHei" pitchFamily="2"/>
              <a:cs typeface="Microsoft YaHei" pitchFamily="2"/>
            </a:rPr>
            <a:t>Redução dos impactos à saúde humana e à qualidade ambiental</a:t>
          </a:r>
          <a:endParaRPr lang="pt-BR" sz="1600" kern="1200" dirty="0">
            <a:solidFill>
              <a:schemeClr val="bg1"/>
            </a:solidFill>
          </a:endParaRPr>
        </a:p>
      </dsp:txBody>
      <dsp:txXfrm>
        <a:off x="2180006" y="219315"/>
        <a:ext cx="1623862" cy="1263088"/>
      </dsp:txXfrm>
    </dsp:sp>
    <dsp:sp modelId="{C9B5DC76-CD78-414E-AD53-7CB7B0120A47}">
      <dsp:nvSpPr>
        <dsp:cNvPr id="0" name=""/>
        <dsp:cNvSpPr/>
      </dsp:nvSpPr>
      <dsp:spPr>
        <a:xfrm rot="113524">
          <a:off x="3962424" y="675996"/>
          <a:ext cx="253114" cy="422208"/>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pt-BR" sz="1300" kern="1200"/>
        </a:p>
      </dsp:txBody>
      <dsp:txXfrm>
        <a:off x="3962445" y="759184"/>
        <a:ext cx="177180" cy="253324"/>
      </dsp:txXfrm>
    </dsp:sp>
    <dsp:sp modelId="{20B5486A-A2A0-4EDC-A6A6-0650EE341B84}">
      <dsp:nvSpPr>
        <dsp:cNvPr id="0" name=""/>
        <dsp:cNvSpPr/>
      </dsp:nvSpPr>
      <dsp:spPr>
        <a:xfrm>
          <a:off x="4320479" y="252027"/>
          <a:ext cx="1702454" cy="1341680"/>
        </a:xfrm>
        <a:prstGeom prst="roundRect">
          <a:avLst>
            <a:gd name="adj" fmla="val 10000"/>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t>Destinação ambientalmente adequada</a:t>
          </a:r>
          <a:endParaRPr lang="pt-BR" sz="1600" kern="1200" dirty="0"/>
        </a:p>
      </dsp:txBody>
      <dsp:txXfrm>
        <a:off x="4359775" y="291323"/>
        <a:ext cx="1623862" cy="1263088"/>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Processo em Círculo"/>
  <dgm:desc val="Use para mostrar etapas sequenciais de um processo. Limitado a 11 formas de Nível 1 com número ilimitado de formas de Nível 2. Funciona melhor com pequenas quantidades de texto. O texto não utilizado não aparece, mas permanecerá disponível se você alternar os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6E006-AFC7-46DF-8A55-B8059DA666EF}" type="datetimeFigureOut">
              <a:rPr lang="pt-BR" smtClean="0"/>
              <a:t>26/05/2015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8C352A-0378-462F-8C1C-6F92DFBAAB8B}" type="slidenum">
              <a:rPr lang="pt-BR" smtClean="0"/>
              <a:t>‹nº›</a:t>
            </a:fld>
            <a:endParaRPr lang="pt-BR"/>
          </a:p>
        </p:txBody>
      </p:sp>
    </p:spTree>
    <p:extLst>
      <p:ext uri="{BB962C8B-B14F-4D97-AF65-F5344CB8AC3E}">
        <p14:creationId xmlns:p14="http://schemas.microsoft.com/office/powerpoint/2010/main" val="3194371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D0613507-4F85-4840-B4BC-9A11C2D43A27}"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5DAE1C6-B955-4643-82D7-4310635E142B}"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D0613507-4F85-4840-B4BC-9A11C2D43A27}"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DAE1C6-B955-4643-82D7-4310635E142B}"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D0613507-4F85-4840-B4BC-9A11C2D43A27}"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DAE1C6-B955-4643-82D7-4310635E142B}"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0613507-4F85-4840-B4BC-9A11C2D43A27}"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DAE1C6-B955-4643-82D7-4310635E142B}"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7" name="Date Placeholder 6"/>
          <p:cNvSpPr>
            <a:spLocks noGrp="1"/>
          </p:cNvSpPr>
          <p:nvPr>
            <p:ph type="dt" sz="half" idx="10"/>
          </p:nvPr>
        </p:nvSpPr>
        <p:spPr/>
        <p:txBody>
          <a:bodyPr/>
          <a:lstStyle/>
          <a:p>
            <a:fld id="{D0613507-4F85-4840-B4BC-9A11C2D43A27}" type="datetimeFigureOut">
              <a:rPr lang="pt-BR" smtClean="0"/>
              <a:t>26/05/2015</a:t>
            </a:fld>
            <a:endParaRPr lang="pt-BR"/>
          </a:p>
        </p:txBody>
      </p:sp>
      <p:sp>
        <p:nvSpPr>
          <p:cNvPr id="8" name="Slide Number Placeholder 7"/>
          <p:cNvSpPr>
            <a:spLocks noGrp="1"/>
          </p:cNvSpPr>
          <p:nvPr>
            <p:ph type="sldNum" sz="quarter" idx="11"/>
          </p:nvPr>
        </p:nvSpPr>
        <p:spPr/>
        <p:txBody>
          <a:bodyPr/>
          <a:lstStyle/>
          <a:p>
            <a:fld id="{A5DAE1C6-B955-4643-82D7-4310635E142B}" type="slidenum">
              <a:rPr lang="pt-BR" smtClean="0"/>
              <a:t>‹nº›</a:t>
            </a:fld>
            <a:endParaRPr lang="pt-BR"/>
          </a:p>
        </p:txBody>
      </p:sp>
      <p:sp>
        <p:nvSpPr>
          <p:cNvPr id="9" name="Footer Placeholder 8"/>
          <p:cNvSpPr>
            <a:spLocks noGrp="1"/>
          </p:cNvSpPr>
          <p:nvPr>
            <p:ph type="ftr" sz="quarter" idx="12"/>
          </p:nvPr>
        </p:nvSpPr>
        <p:spPr/>
        <p:txBody>
          <a:bodyPr/>
          <a:lstStyle/>
          <a:p>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D0613507-4F85-4840-B4BC-9A11C2D43A27}" type="datetimeFigureOut">
              <a:rPr lang="pt-BR" smtClean="0"/>
              <a:t>26/05/2015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5DAE1C6-B955-4643-82D7-4310635E142B}"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t-BR" smtClean="0"/>
              <a:t>Clique para editar o texto mestre</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D0613507-4F85-4840-B4BC-9A11C2D43A27}" type="datetimeFigureOut">
              <a:rPr lang="pt-BR" smtClean="0"/>
              <a:t>26/05/2015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5DAE1C6-B955-4643-82D7-4310635E142B}"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D0613507-4F85-4840-B4BC-9A11C2D43A27}" type="datetimeFigureOut">
              <a:rPr lang="pt-BR" smtClean="0"/>
              <a:t>26/05/2015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5DAE1C6-B955-4643-82D7-4310635E142B}"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13507-4F85-4840-B4BC-9A11C2D43A27}" type="datetimeFigureOut">
              <a:rPr lang="pt-BR" smtClean="0"/>
              <a:t>26/05/2015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5DAE1C6-B955-4643-82D7-4310635E142B}"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0613507-4F85-4840-B4BC-9A11C2D43A27}" type="datetimeFigureOut">
              <a:rPr lang="pt-BR" smtClean="0"/>
              <a:t>26/05/2015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5DAE1C6-B955-4643-82D7-4310635E142B}" type="slidenum">
              <a:rPr lang="pt-BR" smtClean="0"/>
              <a:t>‹nº›</a:t>
            </a:fld>
            <a:endParaRPr lang="pt-BR"/>
          </a:p>
        </p:txBody>
      </p:sp>
      <p:sp>
        <p:nvSpPr>
          <p:cNvPr id="8" name="Title 7"/>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0613507-4F85-4840-B4BC-9A11C2D43A27}" type="datetimeFigureOut">
              <a:rPr lang="pt-BR" smtClean="0"/>
              <a:t>26/05/2015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5DAE1C6-B955-4643-82D7-4310635E142B}" type="slidenum">
              <a:rPr lang="pt-BR" smtClean="0"/>
              <a:t>‹nº›</a:t>
            </a:fld>
            <a:endParaRPr lang="pt-B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pt-BR" smtClean="0"/>
              <a:t>Clique para editar o título mestre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0613507-4F85-4840-B4BC-9A11C2D43A27}" type="datetimeFigureOut">
              <a:rPr lang="pt-BR" smtClean="0"/>
              <a:t>26/05/2015</a:t>
            </a:fld>
            <a:endParaRPr lang="pt-B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pt-B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5DAE1C6-B955-4643-82D7-4310635E142B}" type="slidenum">
              <a:rPr lang="pt-BR" smtClean="0"/>
              <a:t>‹nº›</a:t>
            </a:fld>
            <a:endParaRPr lang="pt-B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dicleusa.veloso@urbano.mg.gov.br" TargetMode="External"/><Relationship Id="rId2" Type="http://schemas.openxmlformats.org/officeDocument/2006/relationships/hyperlink" Target="mailto:diran.filho@urbano.mg.gov.br"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zuleika.torquetti@meioambiente.mg.gov.b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132856"/>
            <a:ext cx="8964488" cy="2232248"/>
          </a:xfrm>
        </p:spPr>
        <p:txBody>
          <a:bodyPr/>
          <a:lstStyle/>
          <a:p>
            <a:pPr algn="ctr"/>
            <a:r>
              <a:rPr lang="pt-BR" sz="6000" b="1" dirty="0" smtClean="0">
                <a:latin typeface="Calibri" panose="020F0502020204030204" pitchFamily="34" charset="0"/>
              </a:rPr>
              <a:t>GOVERNO DO ESTADO DE MINAS GERAIS</a:t>
            </a:r>
            <a:endParaRPr lang="pt-BR" sz="6000" b="1" dirty="0">
              <a:latin typeface="Calibri" panose="020F0502020204030204" pitchFamily="34" charset="0"/>
            </a:endParaRPr>
          </a:p>
        </p:txBody>
      </p:sp>
      <p:sp>
        <p:nvSpPr>
          <p:cNvPr id="3" name="Subtítulo 2"/>
          <p:cNvSpPr>
            <a:spLocks noGrp="1"/>
          </p:cNvSpPr>
          <p:nvPr>
            <p:ph type="subTitle" idx="1"/>
          </p:nvPr>
        </p:nvSpPr>
        <p:spPr>
          <a:xfrm>
            <a:off x="0" y="5517232"/>
            <a:ext cx="9144000" cy="1224136"/>
          </a:xfrm>
        </p:spPr>
        <p:txBody>
          <a:bodyPr>
            <a:normAutofit/>
          </a:bodyPr>
          <a:lstStyle/>
          <a:p>
            <a:pPr algn="ctr"/>
            <a:r>
              <a:rPr lang="pt-BR" sz="1800" cap="none" dirty="0" smtClean="0">
                <a:latin typeface="Calibri" panose="020F0502020204030204" pitchFamily="34" charset="0"/>
              </a:rPr>
              <a:t>Secretaria de Estado De Desenvolvimento Regional, Políticas Urbanas </a:t>
            </a:r>
            <a:r>
              <a:rPr lang="pt-BR" sz="1800" cap="none" dirty="0">
                <a:latin typeface="Calibri" panose="020F0502020204030204" pitchFamily="34" charset="0"/>
              </a:rPr>
              <a:t>e</a:t>
            </a:r>
            <a:r>
              <a:rPr lang="pt-BR" sz="1800" cap="none" dirty="0" smtClean="0">
                <a:latin typeface="Calibri" panose="020F0502020204030204" pitchFamily="34" charset="0"/>
              </a:rPr>
              <a:t> Gestão Metropolitana - SEDRU</a:t>
            </a:r>
            <a:endParaRPr lang="pt-BR" sz="1800" cap="none" dirty="0">
              <a:latin typeface="Calibri" panose="020F0502020204030204" pitchFamily="34" charset="0"/>
            </a:endParaRPr>
          </a:p>
        </p:txBody>
      </p:sp>
      <p:pic>
        <p:nvPicPr>
          <p:cNvPr id="2051" name="Picture 3" descr="C:\Users\m1165899\AppData\Local\Microsoft\Windows\Temporary Internet Files\Content.Outlook\7EBHTSY8\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5257" y="548680"/>
            <a:ext cx="1707654" cy="1707654"/>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m 3" descr="capa1_azu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74" y="0"/>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C:\Users\m1165899\AppData\Local\Microsoft\Windows\Temporary Internet Files\Content.Outlook\7EBHTSY8\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173" y="260648"/>
            <a:ext cx="1707654" cy="1707654"/>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3"/>
          <p:cNvSpPr/>
          <p:nvPr/>
        </p:nvSpPr>
        <p:spPr>
          <a:xfrm>
            <a:off x="1187624" y="3123118"/>
            <a:ext cx="7163308" cy="584775"/>
          </a:xfrm>
          <a:prstGeom prst="rect">
            <a:avLst/>
          </a:prstGeom>
        </p:spPr>
        <p:txBody>
          <a:bodyPr wrap="none">
            <a:spAutoFit/>
          </a:bodyPr>
          <a:lstStyle/>
          <a:p>
            <a:r>
              <a:rPr lang="pt-BR" sz="3200" b="1" dirty="0">
                <a:latin typeface="Calibri" panose="020F0502020204030204" pitchFamily="34" charset="0"/>
              </a:rPr>
              <a:t>GOVERNO DO ESTADO DE MINAS GERAIS</a:t>
            </a:r>
            <a:endParaRPr lang="pt-BR" sz="3200" dirty="0"/>
          </a:p>
        </p:txBody>
      </p:sp>
      <p:sp>
        <p:nvSpPr>
          <p:cNvPr id="7" name="Retângulo 6"/>
          <p:cNvSpPr/>
          <p:nvPr/>
        </p:nvSpPr>
        <p:spPr>
          <a:xfrm>
            <a:off x="1187624" y="4365104"/>
            <a:ext cx="7272808" cy="830997"/>
          </a:xfrm>
          <a:prstGeom prst="rect">
            <a:avLst/>
          </a:prstGeom>
        </p:spPr>
        <p:txBody>
          <a:bodyPr wrap="square">
            <a:spAutoFit/>
          </a:bodyPr>
          <a:lstStyle/>
          <a:p>
            <a:pPr algn="ctr"/>
            <a:r>
              <a:rPr lang="pt-BR" sz="2400" dirty="0">
                <a:latin typeface="Calibri" panose="020F0502020204030204" pitchFamily="34" charset="0"/>
              </a:rPr>
              <a:t>Secretaria de Estado De Desenvolvimento Regional, Políticas Urbanas e Gestão Metropolitana - SEDRU</a:t>
            </a:r>
          </a:p>
        </p:txBody>
      </p:sp>
    </p:spTree>
    <p:extLst>
      <p:ext uri="{BB962C8B-B14F-4D97-AF65-F5344CB8AC3E}">
        <p14:creationId xmlns:p14="http://schemas.microsoft.com/office/powerpoint/2010/main" val="192879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476672"/>
            <a:ext cx="8064896" cy="5328592"/>
          </a:xfrm>
        </p:spPr>
        <p:txBody>
          <a:bodyPr>
            <a:normAutofit/>
          </a:bodyPr>
          <a:lstStyle/>
          <a:p>
            <a:pPr algn="ctr"/>
            <a:endParaRPr lang="pt-BR" sz="2800" u="sng" dirty="0" smtClean="0">
              <a:latin typeface="Calibri" panose="020F0502020204030204" pitchFamily="34" charset="0"/>
            </a:endParaRPr>
          </a:p>
          <a:p>
            <a:pPr algn="ctr"/>
            <a:endParaRPr lang="pt-BR" sz="3600" u="sng" dirty="0" smtClean="0">
              <a:latin typeface="Calibri" panose="020F0502020204030204" pitchFamily="34" charset="0"/>
            </a:endParaRPr>
          </a:p>
          <a:p>
            <a:pPr algn="ctr"/>
            <a:endParaRPr lang="pt-BR" sz="3600" u="sng" dirty="0">
              <a:latin typeface="Calibri" panose="020F0502020204030204" pitchFamily="34" charset="0"/>
            </a:endParaRPr>
          </a:p>
          <a:p>
            <a:pPr algn="ctr"/>
            <a:r>
              <a:rPr lang="pt-BR" sz="2800" dirty="0" smtClean="0">
                <a:solidFill>
                  <a:srgbClr val="006666"/>
                </a:solidFill>
              </a:rPr>
              <a:t>LOGÍSTICA </a:t>
            </a:r>
            <a:r>
              <a:rPr lang="pt-BR" sz="2800" dirty="0">
                <a:solidFill>
                  <a:srgbClr val="006666"/>
                </a:solidFill>
              </a:rPr>
              <a:t>REVERSA</a:t>
            </a:r>
            <a:endParaRPr lang="en-GB" sz="2800" dirty="0">
              <a:solidFill>
                <a:srgbClr val="006666"/>
              </a:solidFill>
            </a:endParaRPr>
          </a:p>
          <a:p>
            <a:pPr algn="ctr"/>
            <a:endParaRPr lang="pt-BR" sz="2400" u="sng" dirty="0">
              <a:latin typeface="Calibri" panose="020F0502020204030204" pitchFamily="34" charset="0"/>
            </a:endParaRPr>
          </a:p>
          <a:p>
            <a:pPr algn="ctr"/>
            <a:endParaRPr lang="pt-BR" sz="2400" u="sng" dirty="0" smtClean="0">
              <a:latin typeface="Calibri" panose="020F0502020204030204" pitchFamily="34" charset="0"/>
            </a:endParaRPr>
          </a:p>
          <a:p>
            <a:pPr algn="ctr"/>
            <a:r>
              <a:rPr lang="pt-BR" sz="2800" i="1" u="sng" dirty="0" smtClean="0">
                <a:latin typeface="Calibri" panose="020F0502020204030204" pitchFamily="34" charset="0"/>
              </a:rPr>
              <a:t> </a:t>
            </a:r>
          </a:p>
          <a:p>
            <a:pPr algn="ctr"/>
            <a:endParaRPr lang="pt-BR" sz="2800" u="sng" dirty="0">
              <a:latin typeface="Calibri" panose="020F0502020204030204" pitchFamily="34" charset="0"/>
            </a:endParaRPr>
          </a:p>
        </p:txBody>
      </p:sp>
    </p:spTree>
    <p:extLst>
      <p:ext uri="{BB962C8B-B14F-4D97-AF65-F5344CB8AC3E}">
        <p14:creationId xmlns:p14="http://schemas.microsoft.com/office/powerpoint/2010/main" val="287639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arn(inVertical)">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11560" y="620688"/>
            <a:ext cx="7920880" cy="5328592"/>
          </a:xfrm>
        </p:spPr>
        <p:txBody>
          <a:bodyPr>
            <a:normAutofit/>
          </a:bodyPr>
          <a:lstStyle/>
          <a:p>
            <a:pPr algn="ctr"/>
            <a:r>
              <a:rPr lang="pt-BR" altLang="pt-BR" sz="2800" dirty="0" smtClean="0">
                <a:solidFill>
                  <a:srgbClr val="006666"/>
                </a:solidFill>
              </a:rPr>
              <a:t>Logística </a:t>
            </a:r>
            <a:r>
              <a:rPr lang="pt-BR" altLang="pt-BR" sz="2800" dirty="0">
                <a:solidFill>
                  <a:srgbClr val="006666"/>
                </a:solidFill>
              </a:rPr>
              <a:t>Reversa e a redução da geração de RSU    </a:t>
            </a:r>
          </a:p>
          <a:p>
            <a:pPr algn="just"/>
            <a:r>
              <a:rPr lang="pt-BR" altLang="pt-BR" sz="2200" b="0" dirty="0">
                <a:latin typeface="Calibri" panose="020F0502020204030204" pitchFamily="34" charset="0"/>
              </a:rPr>
              <a:t>A Política Nacional de Resíduos Sólidos (PNRS) define a logística reversa como um instrumento de desenvolvimento econômico e social caracterizado por um conjunto de ações, procedimentos e meios destinados a viabilizar a coleta e a restituição dos resíduos sólidos ao setor empresarial, para reaproveitamento, em seu ciclo ou em outros ciclos produtivos, ou outra destinação final ambientalmente adequada.</a:t>
            </a:r>
          </a:p>
          <a:p>
            <a:pPr algn="just"/>
            <a:r>
              <a:rPr lang="pt-BR" sz="2200" b="0" dirty="0">
                <a:latin typeface="Calibri" panose="020F0502020204030204" pitchFamily="34" charset="0"/>
              </a:rPr>
              <a:t> </a:t>
            </a:r>
          </a:p>
        </p:txBody>
      </p:sp>
    </p:spTree>
    <p:extLst>
      <p:ext uri="{BB962C8B-B14F-4D97-AF65-F5344CB8AC3E}">
        <p14:creationId xmlns:p14="http://schemas.microsoft.com/office/powerpoint/2010/main" val="20349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870725075"/>
              </p:ext>
            </p:extLst>
          </p:nvPr>
        </p:nvGraphicFramePr>
        <p:xfrm>
          <a:off x="611188" y="620713"/>
          <a:ext cx="7921625" cy="5329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664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689504024"/>
              </p:ext>
            </p:extLst>
          </p:nvPr>
        </p:nvGraphicFramePr>
        <p:xfrm>
          <a:off x="611187" y="2060848"/>
          <a:ext cx="7993063" cy="4293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p:cNvGraphicFramePr/>
          <p:nvPr>
            <p:extLst>
              <p:ext uri="{D42A27DB-BD31-4B8C-83A1-F6EECF244321}">
                <p14:modId xmlns:p14="http://schemas.microsoft.com/office/powerpoint/2010/main" val="44841372"/>
              </p:ext>
            </p:extLst>
          </p:nvPr>
        </p:nvGraphicFramePr>
        <p:xfrm>
          <a:off x="1187624" y="4509120"/>
          <a:ext cx="6480720" cy="1800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CaixaDeTexto 4"/>
          <p:cNvSpPr txBox="1">
            <a:spLocks noChangeArrowheads="1"/>
          </p:cNvSpPr>
          <p:nvPr/>
        </p:nvSpPr>
        <p:spPr bwMode="auto">
          <a:xfrm>
            <a:off x="971550" y="1460500"/>
            <a:ext cx="72723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sz="1600" dirty="0" smtClean="0">
                <a:latin typeface="Arial" charset="0"/>
              </a:rPr>
              <a:t>CONJUNTO DE ATRIBUIÇÕES INDIVIDUALIZADAS E ENCADEADAS</a:t>
            </a:r>
            <a:endParaRPr lang="pt-BR" altLang="pt-BR" sz="1600" dirty="0">
              <a:latin typeface="Arial" charset="0"/>
            </a:endParaRPr>
          </a:p>
        </p:txBody>
      </p:sp>
      <p:sp>
        <p:nvSpPr>
          <p:cNvPr id="2" name="Retângulo 1"/>
          <p:cNvSpPr/>
          <p:nvPr/>
        </p:nvSpPr>
        <p:spPr>
          <a:xfrm>
            <a:off x="3059832" y="620688"/>
            <a:ext cx="2307042" cy="400110"/>
          </a:xfrm>
          <a:prstGeom prst="rect">
            <a:avLst/>
          </a:prstGeom>
        </p:spPr>
        <p:txBody>
          <a:bodyPr wrap="none">
            <a:spAutoFit/>
          </a:bodyPr>
          <a:lstStyle/>
          <a:p>
            <a:r>
              <a:rPr lang="pt-BR" altLang="pt-BR" sz="2000" dirty="0">
                <a:solidFill>
                  <a:srgbClr val="006666"/>
                </a:solidFill>
              </a:rPr>
              <a:t>Logística Reversa </a:t>
            </a:r>
            <a:endParaRPr lang="pt-BR" sz="2000" dirty="0"/>
          </a:p>
        </p:txBody>
      </p:sp>
      <p:sp>
        <p:nvSpPr>
          <p:cNvPr id="8" name="Seta para baixo 7"/>
          <p:cNvSpPr/>
          <p:nvPr/>
        </p:nvSpPr>
        <p:spPr>
          <a:xfrm>
            <a:off x="4320382" y="4191082"/>
            <a:ext cx="287337" cy="358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extLst>
      <p:ext uri="{BB962C8B-B14F-4D97-AF65-F5344CB8AC3E}">
        <p14:creationId xmlns:p14="http://schemas.microsoft.com/office/powerpoint/2010/main" val="240875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4"/>
          <p:cNvSpPr txBox="1">
            <a:spLocks noChangeArrowheads="1"/>
          </p:cNvSpPr>
          <p:nvPr/>
        </p:nvSpPr>
        <p:spPr bwMode="auto">
          <a:xfrm>
            <a:off x="971550" y="1460500"/>
            <a:ext cx="72723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pt-BR" altLang="pt-BR" sz="1600" dirty="0">
              <a:latin typeface="Arial" charset="0"/>
            </a:endParaRPr>
          </a:p>
        </p:txBody>
      </p:sp>
      <p:sp>
        <p:nvSpPr>
          <p:cNvPr id="2" name="Retângulo 1"/>
          <p:cNvSpPr/>
          <p:nvPr/>
        </p:nvSpPr>
        <p:spPr>
          <a:xfrm>
            <a:off x="3059832" y="620688"/>
            <a:ext cx="2307042" cy="400110"/>
          </a:xfrm>
          <a:prstGeom prst="rect">
            <a:avLst/>
          </a:prstGeom>
        </p:spPr>
        <p:txBody>
          <a:bodyPr wrap="none">
            <a:spAutoFit/>
          </a:bodyPr>
          <a:lstStyle/>
          <a:p>
            <a:r>
              <a:rPr lang="pt-BR" altLang="pt-BR" sz="2000" dirty="0">
                <a:solidFill>
                  <a:srgbClr val="006666"/>
                </a:solidFill>
              </a:rPr>
              <a:t>Logística Reversa </a:t>
            </a:r>
            <a:endParaRPr lang="pt-BR" sz="2000" dirty="0"/>
          </a:p>
        </p:txBody>
      </p:sp>
      <p:graphicFrame>
        <p:nvGraphicFramePr>
          <p:cNvPr id="9" name="Group 83"/>
          <p:cNvGraphicFramePr>
            <a:graphicFrameLocks noGrp="1"/>
          </p:cNvGraphicFramePr>
          <p:nvPr>
            <p:extLst>
              <p:ext uri="{D42A27DB-BD31-4B8C-83A1-F6EECF244321}">
                <p14:modId xmlns:p14="http://schemas.microsoft.com/office/powerpoint/2010/main" val="926904524"/>
              </p:ext>
            </p:extLst>
          </p:nvPr>
        </p:nvGraphicFramePr>
        <p:xfrm>
          <a:off x="583196" y="1028238"/>
          <a:ext cx="8049046" cy="5418292"/>
        </p:xfrm>
        <a:graphic>
          <a:graphicData uri="http://schemas.openxmlformats.org/drawingml/2006/table">
            <a:tbl>
              <a:tblPr/>
              <a:tblGrid>
                <a:gridCol w="2385697"/>
                <a:gridCol w="3527392"/>
                <a:gridCol w="2135957"/>
              </a:tblGrid>
              <a:tr h="74457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pt-BR" sz="1200" b="1" dirty="0" smtClean="0"/>
                        <a:t>SISTEMA DE LOGÍSTICA REVERSA EM IMPLANTAÇÃO - PNRS</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2000" b="1" i="0" u="none" strike="noStrike" cap="none" normalizeH="0" baseline="0" dirty="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09E4E"/>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2000" b="1" i="0" u="none" strike="noStrike" cap="none" normalizeH="0" baseline="0" dirty="0" smtClean="0">
                        <a:ln>
                          <a:noFill/>
                        </a:ln>
                        <a:solidFill>
                          <a:srgbClr val="FFFFFF"/>
                        </a:solidFill>
                        <a:effectLst/>
                        <a:latin typeface="Calibri"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09E4E"/>
                    </a:solidFill>
                  </a:tcPr>
                </a:tc>
              </a:tr>
              <a:tr h="8391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FFFFFF"/>
                          </a:solidFill>
                          <a:effectLst/>
                          <a:latin typeface="Calibri" pitchFamily="34" charset="0"/>
                        </a:rPr>
                        <a:t>Setor Produtivo</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09E4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FFFFFF"/>
                          </a:solidFill>
                          <a:effectLst/>
                          <a:latin typeface="Calibri" pitchFamily="34" charset="0"/>
                        </a:rPr>
                        <a:t>Situação Atual</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09E4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FFFFFF"/>
                          </a:solidFill>
                          <a:effectLst/>
                          <a:latin typeface="Calibri" pitchFamily="34" charset="0"/>
                        </a:rPr>
                        <a:t>Previsão de Publicação do Acordo Setorial (*)</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09E4E"/>
                    </a:solidFill>
                  </a:tcPr>
                </a:tc>
              </a:tr>
              <a:tr h="5268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000000"/>
                          </a:solidFill>
                          <a:effectLst/>
                          <a:latin typeface="+mj-lt"/>
                        </a:rPr>
                        <a:t>Embalagens Plásticas de Óleos Lubrificantes</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0" i="0" u="none" strike="noStrike" cap="none" normalizeH="0" baseline="0" dirty="0" smtClean="0">
                          <a:ln>
                            <a:noFill/>
                          </a:ln>
                          <a:solidFill>
                            <a:srgbClr val="000000"/>
                          </a:solidFill>
                          <a:effectLst/>
                          <a:latin typeface="+mj-lt"/>
                        </a:rPr>
                        <a:t>Acordo já assinado em 19/12/2012</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336600"/>
                          </a:solidFill>
                          <a:effectLst/>
                          <a:latin typeface="+mj-lt"/>
                          <a:cs typeface="Arial" pitchFamily="34" charset="0"/>
                        </a:rPr>
                        <a:t>Publicado no DOU em </a:t>
                      </a:r>
                      <a:r>
                        <a:rPr kumimoji="0" lang="pt-BR" sz="1200" b="1" i="0" u="none" strike="noStrike" cap="none" normalizeH="0" baseline="0" dirty="0" smtClean="0">
                          <a:ln>
                            <a:noFill/>
                          </a:ln>
                          <a:solidFill>
                            <a:srgbClr val="336600"/>
                          </a:solidFill>
                          <a:effectLst/>
                          <a:latin typeface="+mj-lt"/>
                          <a:cs typeface="Arial" pitchFamily="34" charset="0"/>
                        </a:rPr>
                        <a:t>Fevereiro </a:t>
                      </a:r>
                      <a:r>
                        <a:rPr kumimoji="0" lang="pt-BR" sz="1200" b="1" i="0" u="none" strike="noStrike" cap="none" normalizeH="0" baseline="0" dirty="0" smtClean="0">
                          <a:ln>
                            <a:noFill/>
                          </a:ln>
                          <a:solidFill>
                            <a:srgbClr val="336600"/>
                          </a:solidFill>
                          <a:effectLst/>
                          <a:latin typeface="+mj-lt"/>
                          <a:cs typeface="Arial" pitchFamily="34" charset="0"/>
                        </a:rPr>
                        <a:t>de 2013</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r>
              <a:tr h="6830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000000"/>
                          </a:solidFill>
                          <a:effectLst/>
                          <a:latin typeface="+mj-lt"/>
                        </a:rPr>
                        <a:t>Lâmpadas de Vapor de Sódio e Mercúrio e de Luz Mista</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300" b="1" i="0" u="none" strike="noStrike" kern="1200" cap="none" normalizeH="0" baseline="0" dirty="0" smtClean="0">
                          <a:ln>
                            <a:noFill/>
                          </a:ln>
                          <a:solidFill>
                            <a:srgbClr val="000000"/>
                          </a:solidFill>
                          <a:effectLst/>
                          <a:latin typeface="+mj-lt"/>
                          <a:ea typeface="+mn-ea"/>
                          <a:cs typeface="+mn-cs"/>
                        </a:rPr>
                        <a:t>Acordo já assinado em 27/11/2014</a:t>
                      </a:r>
                      <a:endParaRPr kumimoji="0" lang="pt-BR" sz="1300" b="1" i="0" u="none" strike="noStrike" kern="1200" cap="none" normalizeH="0" baseline="0" dirty="0" smtClean="0">
                        <a:ln>
                          <a:noFill/>
                        </a:ln>
                        <a:solidFill>
                          <a:srgbClr val="000000"/>
                        </a:solidFill>
                        <a:effectLst/>
                        <a:latin typeface="+mj-lt"/>
                        <a:ea typeface="+mn-ea"/>
                        <a:cs typeface="+mn-cs"/>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BR" sz="1200" b="1" i="0" u="none" strike="noStrike" kern="1200" cap="none" normalizeH="0" baseline="0" dirty="0" smtClean="0">
                        <a:ln>
                          <a:noFill/>
                        </a:ln>
                        <a:solidFill>
                          <a:srgbClr val="336600"/>
                        </a:solidFill>
                        <a:effectLst/>
                        <a:latin typeface="+mj-lt"/>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smtClean="0">
                          <a:ln>
                            <a:noFill/>
                          </a:ln>
                          <a:solidFill>
                            <a:srgbClr val="336600"/>
                          </a:solidFill>
                          <a:effectLst/>
                          <a:latin typeface="+mj-lt"/>
                          <a:ea typeface="+mn-ea"/>
                          <a:cs typeface="Arial" pitchFamily="34" charset="0"/>
                        </a:rPr>
                        <a:t>Publicado no DOU em Março de 2015</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cap="none" normalizeH="0" baseline="0" dirty="0" smtClean="0">
                        <a:ln>
                          <a:noFill/>
                        </a:ln>
                        <a:solidFill>
                          <a:srgbClr val="920000"/>
                        </a:solidFill>
                        <a:effectLst/>
                        <a:latin typeface="+mj-lt"/>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r>
              <a:tr h="5268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000000"/>
                          </a:solidFill>
                          <a:effectLst/>
                          <a:latin typeface="+mj-lt"/>
                        </a:rPr>
                        <a:t>Embalagens em Geral</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cap="none" normalizeH="0" baseline="0" dirty="0" smtClean="0">
                        <a:ln>
                          <a:noFill/>
                        </a:ln>
                        <a:solidFill>
                          <a:srgbClr val="000000"/>
                        </a:solidFill>
                        <a:effectLst/>
                        <a:latin typeface="+mj-lt"/>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000000"/>
                          </a:solidFill>
                          <a:effectLst/>
                          <a:latin typeface="Calibri" pitchFamily="34" charset="0"/>
                        </a:rPr>
                        <a:t>Proposta de acordo setorial disponibilizada para consulta publica pelo MMA com prazo até 20/11/2014</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BR" sz="1200" b="1" i="0" u="none" strike="noStrike" cap="none" normalizeH="0" baseline="0" dirty="0" smtClean="0">
                        <a:ln>
                          <a:noFill/>
                        </a:ln>
                        <a:solidFill>
                          <a:srgbClr val="920000"/>
                        </a:solidFill>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cap="none" normalizeH="0" baseline="0" dirty="0" smtClean="0">
                          <a:ln>
                            <a:noFill/>
                          </a:ln>
                          <a:solidFill>
                            <a:srgbClr val="920000"/>
                          </a:solidFill>
                          <a:effectLst/>
                          <a:latin typeface="+mj-lt"/>
                        </a:rPr>
                        <a:t>2015</a:t>
                      </a:r>
                      <a:endParaRPr kumimoji="0" lang="pt-BR" sz="1200" b="1" i="0" u="none" strike="noStrike" cap="none" normalizeH="0" baseline="0" dirty="0" smtClean="0">
                        <a:ln>
                          <a:noFill/>
                        </a:ln>
                        <a:solidFill>
                          <a:srgbClr val="000000"/>
                        </a:solidFill>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cap="none" normalizeH="0" baseline="0" dirty="0" smtClean="0">
                        <a:ln>
                          <a:noFill/>
                        </a:ln>
                        <a:solidFill>
                          <a:srgbClr val="000000"/>
                        </a:solidFill>
                        <a:effectLst/>
                        <a:latin typeface="+mj-lt"/>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r>
              <a:tr h="5268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000000"/>
                          </a:solidFill>
                          <a:effectLst/>
                          <a:latin typeface="+mj-lt"/>
                        </a:rPr>
                        <a:t>Produtos Eletroeletrônicos e seus Resíduos</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1" u="none" strike="noStrike" cap="none" normalizeH="0" baseline="0" dirty="0" smtClean="0">
                          <a:ln>
                            <a:noFill/>
                          </a:ln>
                          <a:solidFill>
                            <a:srgbClr val="000000"/>
                          </a:solidFill>
                          <a:effectLst/>
                          <a:latin typeface="Calibri" pitchFamily="34" charset="0"/>
                        </a:rPr>
                        <a:t>Propostas de acordo setorial </a:t>
                      </a:r>
                      <a:r>
                        <a:rPr kumimoji="0" lang="pt-BR" sz="1200" b="1" i="0" u="none" strike="noStrike" cap="none" normalizeH="0" baseline="0" dirty="0" smtClean="0">
                          <a:ln>
                            <a:noFill/>
                          </a:ln>
                          <a:solidFill>
                            <a:srgbClr val="000000"/>
                          </a:solidFill>
                          <a:effectLst/>
                          <a:latin typeface="Calibri" pitchFamily="34" charset="0"/>
                        </a:rPr>
                        <a:t>apresentadas em junho/2013</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000000"/>
                          </a:solidFill>
                          <a:effectLst/>
                          <a:latin typeface="Calibri" pitchFamily="34" charset="0"/>
                        </a:rPr>
                        <a:t>(em análise)</a:t>
                      </a:r>
                      <a:endParaRPr kumimoji="0" lang="pt-BR" sz="1200" b="0" i="0" u="none" strike="noStrike" cap="none" normalizeH="0" baseline="0" dirty="0" smtClean="0">
                        <a:ln>
                          <a:noFill/>
                        </a:ln>
                        <a:solidFill>
                          <a:srgbClr val="000000"/>
                        </a:solidFill>
                        <a:effectLst/>
                        <a:latin typeface="+mj-lt"/>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cap="none" normalizeH="0" baseline="0" dirty="0" smtClean="0">
                        <a:ln>
                          <a:noFill/>
                        </a:ln>
                        <a:solidFill>
                          <a:srgbClr val="000000"/>
                        </a:solidFill>
                        <a:effectLst/>
                        <a:latin typeface="+mj-lt"/>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r>
              <a:tr h="5268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000000"/>
                          </a:solidFill>
                          <a:effectLst/>
                          <a:latin typeface="+mj-lt"/>
                        </a:rPr>
                        <a:t>Descarte de Medicamentos</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1" u="none" strike="noStrike" cap="none" normalizeH="0" baseline="0" dirty="0" smtClean="0">
                          <a:ln>
                            <a:noFill/>
                          </a:ln>
                          <a:solidFill>
                            <a:srgbClr val="000000"/>
                          </a:solidFill>
                          <a:effectLst/>
                          <a:latin typeface="Calibri" pitchFamily="34" charset="0"/>
                        </a:rPr>
                        <a:t>Estudo de Viabilidade e Minuta de Edital  </a:t>
                      </a:r>
                      <a:r>
                        <a:rPr kumimoji="0" lang="pt-BR" sz="1200" b="1" i="0" u="none" strike="noStrike" cap="none" normalizeH="0" baseline="0" dirty="0" smtClean="0">
                          <a:ln>
                            <a:noFill/>
                          </a:ln>
                          <a:solidFill>
                            <a:srgbClr val="000000"/>
                          </a:solidFill>
                          <a:effectLst/>
                          <a:latin typeface="Calibri" pitchFamily="34" charset="0"/>
                        </a:rPr>
                        <a:t>entregues em abril/2014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rgbClr val="000000"/>
                          </a:solidFill>
                          <a:effectLst/>
                          <a:latin typeface="Calibri" pitchFamily="34" charset="0"/>
                        </a:rPr>
                        <a:t> (em análise)</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cap="none" normalizeH="0" baseline="0" dirty="0" smtClean="0">
                        <a:ln>
                          <a:noFill/>
                        </a:ln>
                        <a:solidFill>
                          <a:srgbClr val="000000"/>
                        </a:solidFill>
                        <a:effectLst/>
                        <a:latin typeface="+mj-lt"/>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r>
              <a:tr h="564463">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pt-BR" sz="1200" b="0" i="0" u="none" strike="noStrike" kern="1200" cap="none" normalizeH="0" baseline="0" dirty="0" smtClean="0">
                          <a:ln>
                            <a:noFill/>
                          </a:ln>
                          <a:solidFill>
                            <a:srgbClr val="000000"/>
                          </a:solidFill>
                          <a:effectLst/>
                          <a:latin typeface="Calibri" pitchFamily="34" charset="0"/>
                          <a:ea typeface="+mn-ea"/>
                          <a:cs typeface="+mn-cs"/>
                        </a:rPr>
                        <a:t>Existe a intenção de se firmar acordos setoriais para as demais cadeias com a logística já implementada antes da aprovação da Lei 12.305/2010 (óleos lubrificantes, pilhas e baterias, pneus e embalagens de agrotóxico)</a:t>
                      </a:r>
                      <a:endParaRPr kumimoji="0" lang="pt-BR" sz="1200" b="1" i="0" u="none" strike="noStrike" cap="none" normalizeH="0" baseline="0" dirty="0" smtClean="0">
                        <a:ln>
                          <a:noFill/>
                        </a:ln>
                        <a:solidFill>
                          <a:srgbClr val="000000"/>
                        </a:solidFill>
                        <a:effectLst/>
                        <a:latin typeface="Calibri" pitchFamily="34" charset="0"/>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500" b="1"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500" b="1"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75000"/>
                      </a:schemeClr>
                    </a:solidFill>
                  </a:tcPr>
                </a:tc>
              </a:tr>
            </a:tbl>
          </a:graphicData>
        </a:graphic>
      </p:graphicFrame>
    </p:spTree>
    <p:extLst>
      <p:ext uri="{BB962C8B-B14F-4D97-AF65-F5344CB8AC3E}">
        <p14:creationId xmlns:p14="http://schemas.microsoft.com/office/powerpoint/2010/main" val="218427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91264" cy="1704256"/>
          </a:xfrm>
        </p:spPr>
        <p:txBody>
          <a:bodyPr>
            <a:normAutofit fontScale="90000"/>
          </a:bodyPr>
          <a:lstStyle/>
          <a:p>
            <a:pPr algn="ct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endParaRPr lang="pt-BR" dirty="0"/>
          </a:p>
        </p:txBody>
      </p:sp>
      <p:sp>
        <p:nvSpPr>
          <p:cNvPr id="3" name="Espaço Reservado para Conteúdo 2"/>
          <p:cNvSpPr>
            <a:spLocks noGrp="1"/>
          </p:cNvSpPr>
          <p:nvPr>
            <p:ph idx="1"/>
          </p:nvPr>
        </p:nvSpPr>
        <p:spPr>
          <a:xfrm>
            <a:off x="457200" y="1752600"/>
            <a:ext cx="7620000" cy="4988768"/>
          </a:xfrm>
        </p:spPr>
        <p:txBody>
          <a:bodyPr>
            <a:noAutofit/>
          </a:bodyPr>
          <a:lstStyle/>
          <a:p>
            <a:pPr algn="just">
              <a:defRPr/>
            </a:pPr>
            <a:r>
              <a:rPr lang="pt-BR" sz="1800" dirty="0">
                <a:latin typeface="Calibri" panose="020F0502020204030204" pitchFamily="34" charset="0"/>
              </a:rPr>
              <a:t>Estabelece diretrizes para implementação da logística reversa no Estado de Minas Gerais</a:t>
            </a:r>
          </a:p>
          <a:p>
            <a:pPr algn="just">
              <a:defRPr/>
            </a:pPr>
            <a:r>
              <a:rPr lang="pt-BR" sz="1800" b="0" dirty="0" smtClean="0">
                <a:latin typeface="Calibri" panose="020F0502020204030204" pitchFamily="34" charset="0"/>
              </a:rPr>
              <a:t>Instrumento </a:t>
            </a:r>
            <a:r>
              <a:rPr lang="pt-BR" sz="1800" b="0" dirty="0">
                <a:latin typeface="Calibri" panose="020F0502020204030204" pitchFamily="34" charset="0"/>
              </a:rPr>
              <a:t>de </a:t>
            </a:r>
            <a:r>
              <a:rPr lang="pt-BR" sz="1800" b="0" dirty="0" err="1">
                <a:latin typeface="Calibri" panose="020F0502020204030204" pitchFamily="34" charset="0"/>
              </a:rPr>
              <a:t>pactuação</a:t>
            </a:r>
            <a:r>
              <a:rPr lang="pt-BR" sz="1800" b="0" dirty="0">
                <a:latin typeface="Calibri" panose="020F0502020204030204" pitchFamily="34" charset="0"/>
              </a:rPr>
              <a:t> do sistema de logística reversa (LR): termo de compromisso</a:t>
            </a:r>
          </a:p>
          <a:p>
            <a:pPr algn="just">
              <a:defRPr/>
            </a:pPr>
            <a:r>
              <a:rPr lang="pt-BR" sz="1800" b="0" dirty="0" smtClean="0">
                <a:latin typeface="Calibri" panose="020F0502020204030204" pitchFamily="34" charset="0"/>
              </a:rPr>
              <a:t>Estabelece </a:t>
            </a:r>
            <a:r>
              <a:rPr lang="pt-BR" sz="1800" b="0" dirty="0">
                <a:latin typeface="Calibri" panose="020F0502020204030204" pitchFamily="34" charset="0"/>
              </a:rPr>
              <a:t>o edital de chamamento público para convite aos fabricantes e importadores e respectivas cadeias de distribuição e comercialização de produtos sujeitos a LR a apresentarem proposta de modelagem do sistema de logística reversa e dos compromissos a serem assumidos com o poder público estadual</a:t>
            </a:r>
          </a:p>
          <a:p>
            <a:pPr algn="just">
              <a:defRPr/>
            </a:pPr>
            <a:r>
              <a:rPr lang="pt-BR" sz="1800" b="0" dirty="0" smtClean="0">
                <a:latin typeface="Calibri" panose="020F0502020204030204" pitchFamily="34" charset="0"/>
              </a:rPr>
              <a:t>Estabelece </a:t>
            </a:r>
            <a:r>
              <a:rPr lang="pt-BR" sz="1800" b="0" dirty="0">
                <a:latin typeface="Calibri" panose="020F0502020204030204" pitchFamily="34" charset="0"/>
              </a:rPr>
              <a:t>o cronograma para publicação do chamamento público dos setores produtivos </a:t>
            </a:r>
          </a:p>
          <a:p>
            <a:pPr algn="just">
              <a:defRPr/>
            </a:pPr>
            <a:endParaRPr lang="pt-BR" sz="1800" b="0" dirty="0">
              <a:latin typeface="Calibri" panose="020F0502020204030204" pitchFamily="34" charset="0"/>
            </a:endParaRPr>
          </a:p>
          <a:p>
            <a:pPr algn="just">
              <a:defRPr/>
            </a:pPr>
            <a:r>
              <a:rPr lang="pt-BR" sz="1800" b="0" dirty="0">
                <a:latin typeface="Calibri" panose="020F0502020204030204" pitchFamily="34" charset="0"/>
              </a:rPr>
              <a:t>Estabelece o conteúdo mínimo para a apresentação das propostas.</a:t>
            </a:r>
          </a:p>
        </p:txBody>
      </p:sp>
      <p:sp>
        <p:nvSpPr>
          <p:cNvPr id="5" name="Retângulo 4"/>
          <p:cNvSpPr/>
          <p:nvPr/>
        </p:nvSpPr>
        <p:spPr>
          <a:xfrm>
            <a:off x="1907704" y="1124744"/>
            <a:ext cx="4572000" cy="646331"/>
          </a:xfrm>
          <a:prstGeom prst="rect">
            <a:avLst/>
          </a:prstGeom>
        </p:spPr>
        <p:txBody>
          <a:bodyPr>
            <a:spAutoFit/>
          </a:bodyPr>
          <a:lstStyle/>
          <a:p>
            <a:pPr algn="ctr">
              <a:spcBef>
                <a:spcPct val="0"/>
              </a:spcBef>
              <a:buFontTx/>
              <a:buNone/>
            </a:pPr>
            <a:r>
              <a:rPr lang="pt-BR" altLang="pt-BR" b="1" dirty="0">
                <a:solidFill>
                  <a:schemeClr val="tx2"/>
                </a:solidFill>
              </a:rPr>
              <a:t>DELIBERAÇÃO NORMATIVA COPAM 188/2013</a:t>
            </a:r>
          </a:p>
        </p:txBody>
      </p:sp>
      <p:sp>
        <p:nvSpPr>
          <p:cNvPr id="6" name="Retângulo 5"/>
          <p:cNvSpPr/>
          <p:nvPr/>
        </p:nvSpPr>
        <p:spPr>
          <a:xfrm>
            <a:off x="3059832" y="620688"/>
            <a:ext cx="2307042" cy="400110"/>
          </a:xfrm>
          <a:prstGeom prst="rect">
            <a:avLst/>
          </a:prstGeom>
        </p:spPr>
        <p:txBody>
          <a:bodyPr wrap="none">
            <a:spAutoFit/>
          </a:bodyPr>
          <a:lstStyle/>
          <a:p>
            <a:r>
              <a:rPr lang="pt-BR" altLang="pt-BR" sz="2000" dirty="0">
                <a:solidFill>
                  <a:srgbClr val="006666"/>
                </a:solidFill>
              </a:rPr>
              <a:t>Logística Reversa </a:t>
            </a:r>
            <a:endParaRPr lang="pt-BR" sz="2000" dirty="0"/>
          </a:p>
        </p:txBody>
      </p:sp>
    </p:spTree>
    <p:extLst>
      <p:ext uri="{BB962C8B-B14F-4D97-AF65-F5344CB8AC3E}">
        <p14:creationId xmlns:p14="http://schemas.microsoft.com/office/powerpoint/2010/main" val="312180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91264" cy="1704256"/>
          </a:xfrm>
        </p:spPr>
        <p:txBody>
          <a:bodyPr>
            <a:normAutofit fontScale="90000"/>
          </a:bodyPr>
          <a:lstStyle/>
          <a:p>
            <a:pPr algn="ct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r>
              <a:rPr lang="pt-BR" sz="2400" b="1" u="sng" dirty="0" smtClean="0">
                <a:solidFill>
                  <a:schemeClr val="tx1"/>
                </a:solidFill>
                <a:latin typeface="Calibri" panose="020F0502020204030204" pitchFamily="34" charset="0"/>
              </a:rPr>
              <a:t/>
            </a:r>
            <a:br>
              <a:rPr lang="pt-BR" sz="2400" b="1" u="sng" dirty="0" smtClean="0">
                <a:solidFill>
                  <a:schemeClr val="tx1"/>
                </a:solidFill>
                <a:latin typeface="Calibri" panose="020F0502020204030204" pitchFamily="34" charset="0"/>
              </a:rPr>
            </a:br>
            <a:r>
              <a:rPr lang="pt-BR" sz="2400" b="1" u="sng" dirty="0">
                <a:solidFill>
                  <a:schemeClr val="tx1"/>
                </a:solidFill>
                <a:latin typeface="Calibri" panose="020F0502020204030204" pitchFamily="34" charset="0"/>
              </a:rPr>
              <a:t/>
            </a:r>
            <a:br>
              <a:rPr lang="pt-BR" sz="2400" b="1" u="sng" dirty="0">
                <a:solidFill>
                  <a:schemeClr val="tx1"/>
                </a:solidFill>
                <a:latin typeface="Calibri" panose="020F0502020204030204" pitchFamily="34" charset="0"/>
              </a:rPr>
            </a:br>
            <a:endParaRPr lang="pt-BR" dirty="0"/>
          </a:p>
        </p:txBody>
      </p:sp>
      <p:sp>
        <p:nvSpPr>
          <p:cNvPr id="3" name="Espaço Reservado para Conteúdo 2"/>
          <p:cNvSpPr>
            <a:spLocks noGrp="1"/>
          </p:cNvSpPr>
          <p:nvPr>
            <p:ph idx="1"/>
          </p:nvPr>
        </p:nvSpPr>
        <p:spPr>
          <a:xfrm>
            <a:off x="457200" y="1752600"/>
            <a:ext cx="7620000" cy="4988768"/>
          </a:xfrm>
        </p:spPr>
        <p:txBody>
          <a:bodyPr>
            <a:noAutofit/>
          </a:bodyPr>
          <a:lstStyle/>
          <a:p>
            <a:pPr fontAlgn="base"/>
            <a:r>
              <a:rPr lang="pt-BR" sz="2200" dirty="0"/>
              <a:t>Setor Produtivo</a:t>
            </a:r>
            <a:endParaRPr lang="pt-BR" sz="2200" b="0" dirty="0"/>
          </a:p>
          <a:p>
            <a:pPr marL="342900" indent="-342900" fontAlgn="base">
              <a:buFont typeface="Arial" panose="020B0604020202020204" pitchFamily="34" charset="0"/>
              <a:buChar char="•"/>
            </a:pPr>
            <a:r>
              <a:rPr lang="pt-BR" sz="2200" dirty="0"/>
              <a:t>Embalagens Plásticas de Óleos Lubrificantes</a:t>
            </a:r>
            <a:endParaRPr lang="pt-BR" sz="2200" b="0" dirty="0"/>
          </a:p>
          <a:p>
            <a:pPr marL="342900" indent="-342900" fontAlgn="base">
              <a:buFont typeface="Arial" panose="020B0604020202020204" pitchFamily="34" charset="0"/>
              <a:buChar char="•"/>
            </a:pPr>
            <a:r>
              <a:rPr lang="pt-BR" sz="2200" dirty="0"/>
              <a:t>Lâmpadas de Vapor de Sódio e Mercúrio e de Luz Mista</a:t>
            </a:r>
            <a:endParaRPr lang="pt-BR" sz="2200" b="0" dirty="0"/>
          </a:p>
          <a:p>
            <a:pPr marL="342900" indent="-342900" fontAlgn="base">
              <a:buFont typeface="Arial" panose="020B0604020202020204" pitchFamily="34" charset="0"/>
              <a:buChar char="•"/>
            </a:pPr>
            <a:r>
              <a:rPr lang="pt-BR" sz="2200" dirty="0"/>
              <a:t>Embalagens em Geral</a:t>
            </a:r>
            <a:endParaRPr lang="pt-BR" sz="2200" b="0" dirty="0"/>
          </a:p>
          <a:p>
            <a:pPr marL="342900" indent="-342900" fontAlgn="base">
              <a:buFont typeface="Arial" panose="020B0604020202020204" pitchFamily="34" charset="0"/>
              <a:buChar char="•"/>
            </a:pPr>
            <a:r>
              <a:rPr lang="pt-BR" sz="2200" dirty="0"/>
              <a:t>Produtos Eletroeletrônicos e seus Resíduos</a:t>
            </a:r>
            <a:endParaRPr lang="pt-BR" sz="2200" b="0" dirty="0"/>
          </a:p>
          <a:p>
            <a:pPr marL="342900" indent="-342900" fontAlgn="base">
              <a:buFont typeface="Arial" panose="020B0604020202020204" pitchFamily="34" charset="0"/>
              <a:buChar char="•"/>
            </a:pPr>
            <a:r>
              <a:rPr lang="pt-BR" sz="2200" dirty="0"/>
              <a:t>Descarte de Medicamentos</a:t>
            </a:r>
            <a:endParaRPr lang="pt-BR" sz="2200" b="0" dirty="0"/>
          </a:p>
          <a:p>
            <a:pPr algn="just">
              <a:defRPr/>
            </a:pPr>
            <a:endParaRPr lang="pt-BR" sz="2200" b="0" dirty="0">
              <a:latin typeface="Calibri" panose="020F0502020204030204" pitchFamily="34" charset="0"/>
            </a:endParaRPr>
          </a:p>
        </p:txBody>
      </p:sp>
      <p:sp>
        <p:nvSpPr>
          <p:cNvPr id="6" name="Retângulo 5"/>
          <p:cNvSpPr/>
          <p:nvPr/>
        </p:nvSpPr>
        <p:spPr>
          <a:xfrm>
            <a:off x="3059832" y="620688"/>
            <a:ext cx="2307042" cy="400110"/>
          </a:xfrm>
          <a:prstGeom prst="rect">
            <a:avLst/>
          </a:prstGeom>
        </p:spPr>
        <p:txBody>
          <a:bodyPr wrap="none">
            <a:spAutoFit/>
          </a:bodyPr>
          <a:lstStyle/>
          <a:p>
            <a:r>
              <a:rPr lang="pt-BR" altLang="pt-BR" sz="2000" dirty="0">
                <a:solidFill>
                  <a:srgbClr val="006666"/>
                </a:solidFill>
              </a:rPr>
              <a:t>Logística Reversa </a:t>
            </a:r>
            <a:endParaRPr lang="pt-BR" sz="2000" dirty="0"/>
          </a:p>
        </p:txBody>
      </p:sp>
    </p:spTree>
    <p:extLst>
      <p:ext uri="{BB962C8B-B14F-4D97-AF65-F5344CB8AC3E}">
        <p14:creationId xmlns:p14="http://schemas.microsoft.com/office/powerpoint/2010/main" val="228943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91264" cy="1704256"/>
          </a:xfrm>
        </p:spPr>
        <p:txBody>
          <a:bodyPr>
            <a:normAutofit/>
          </a:bodyPr>
          <a:lstStyle/>
          <a:p>
            <a:pPr algn="ctr"/>
            <a:r>
              <a:rPr lang="pt-BR" sz="2400" b="1" u="sng" dirty="0" smtClean="0">
                <a:solidFill>
                  <a:schemeClr val="tx1"/>
                </a:solidFill>
                <a:latin typeface="Calibri" panose="020F0502020204030204" pitchFamily="34" charset="0"/>
              </a:rPr>
              <a:t>EMBALAGENS</a:t>
            </a:r>
            <a:endParaRPr lang="pt-BR" dirty="0"/>
          </a:p>
        </p:txBody>
      </p:sp>
      <p:sp>
        <p:nvSpPr>
          <p:cNvPr id="3" name="Espaço Reservado para Conteúdo 2"/>
          <p:cNvSpPr>
            <a:spLocks noGrp="1"/>
          </p:cNvSpPr>
          <p:nvPr>
            <p:ph idx="1"/>
          </p:nvPr>
        </p:nvSpPr>
        <p:spPr>
          <a:xfrm>
            <a:off x="395536" y="1700808"/>
            <a:ext cx="7620000" cy="4988768"/>
          </a:xfrm>
        </p:spPr>
        <p:txBody>
          <a:bodyPr>
            <a:noAutofit/>
          </a:bodyPr>
          <a:lstStyle/>
          <a:p>
            <a:pPr algn="just">
              <a:defRPr/>
            </a:pPr>
            <a:r>
              <a:rPr lang="pt-BR" altLang="pt-BR" sz="2200" b="0" dirty="0">
                <a:latin typeface="Calibri" panose="020F0502020204030204" pitchFamily="34" charset="0"/>
              </a:rPr>
              <a:t>O setor é objeto de implementação de logística reversa de forma prioritária: representam, em volume, grande parte dos resíduos dispostos de forma inadequada no país.</a:t>
            </a:r>
          </a:p>
          <a:p>
            <a:pPr algn="just">
              <a:defRPr/>
            </a:pPr>
            <a:r>
              <a:rPr lang="pt-BR" altLang="pt-BR" sz="2200" b="0" dirty="0" smtClean="0">
                <a:latin typeface="Calibri" panose="020F0502020204030204" pitchFamily="34" charset="0"/>
              </a:rPr>
              <a:t>Papéis</a:t>
            </a:r>
            <a:r>
              <a:rPr lang="pt-BR" altLang="pt-BR" sz="2200" b="0" dirty="0">
                <a:latin typeface="Calibri" panose="020F0502020204030204" pitchFamily="34" charset="0"/>
              </a:rPr>
              <a:t>, plásticos, vidros, metais ferrosos e alumínio: 31,9% dos resíduos domiciliares gerados no Brasil.</a:t>
            </a:r>
          </a:p>
          <a:p>
            <a:pPr algn="just">
              <a:defRPr/>
            </a:pPr>
            <a:r>
              <a:rPr lang="pt-BR" altLang="pt-BR" sz="2200" b="0" dirty="0" smtClean="0">
                <a:latin typeface="Calibri" panose="020F0502020204030204" pitchFamily="34" charset="0"/>
              </a:rPr>
              <a:t>Um </a:t>
            </a:r>
            <a:r>
              <a:rPr lang="pt-BR" altLang="pt-BR" sz="2200" b="0" dirty="0">
                <a:latin typeface="Calibri" panose="020F0502020204030204" pitchFamily="34" charset="0"/>
              </a:rPr>
              <a:t>dos principais objetivos da logística reversa é a redução da fração seca dos resíduos domiciliares a ser disposta em aterros sanitários</a:t>
            </a:r>
            <a:r>
              <a:rPr lang="pt-BR" altLang="pt-BR" sz="2200" b="0" dirty="0" smtClean="0">
                <a:latin typeface="Calibri" panose="020F0502020204030204" pitchFamily="34" charset="0"/>
              </a:rPr>
              <a:t>.</a:t>
            </a:r>
          </a:p>
          <a:p>
            <a:pPr algn="just">
              <a:defRPr/>
            </a:pPr>
            <a:endParaRPr lang="pt-BR" altLang="pt-BR" sz="2400" b="0" dirty="0">
              <a:latin typeface="Calibri" panose="020F0502020204030204" pitchFamily="34" charset="0"/>
            </a:endParaRPr>
          </a:p>
        </p:txBody>
      </p:sp>
      <p:sp>
        <p:nvSpPr>
          <p:cNvPr id="6" name="Retângulo 5"/>
          <p:cNvSpPr/>
          <p:nvPr/>
        </p:nvSpPr>
        <p:spPr>
          <a:xfrm>
            <a:off x="3419872" y="620688"/>
            <a:ext cx="2191626" cy="400110"/>
          </a:xfrm>
          <a:prstGeom prst="rect">
            <a:avLst/>
          </a:prstGeom>
        </p:spPr>
        <p:txBody>
          <a:bodyPr wrap="none">
            <a:spAutoFit/>
          </a:bodyPr>
          <a:lstStyle/>
          <a:p>
            <a:r>
              <a:rPr lang="pt-BR" altLang="pt-BR" dirty="0">
                <a:solidFill>
                  <a:srgbClr val="006666"/>
                </a:solidFill>
              </a:rPr>
              <a:t>Logística </a:t>
            </a:r>
            <a:r>
              <a:rPr lang="pt-BR" altLang="pt-BR" sz="2000" dirty="0">
                <a:solidFill>
                  <a:srgbClr val="006666"/>
                </a:solidFill>
              </a:rPr>
              <a:t>Reversa</a:t>
            </a:r>
            <a:r>
              <a:rPr lang="pt-BR" altLang="pt-BR" dirty="0">
                <a:solidFill>
                  <a:srgbClr val="006666"/>
                </a:solidFill>
              </a:rPr>
              <a:t> </a:t>
            </a:r>
            <a:endParaRPr lang="pt-BR" dirty="0"/>
          </a:p>
        </p:txBody>
      </p:sp>
    </p:spTree>
    <p:extLst>
      <p:ext uri="{BB962C8B-B14F-4D97-AF65-F5344CB8AC3E}">
        <p14:creationId xmlns:p14="http://schemas.microsoft.com/office/powerpoint/2010/main" val="360731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7005"/>
            <a:ext cx="8291264" cy="717740"/>
          </a:xfrm>
        </p:spPr>
        <p:txBody>
          <a:bodyPr>
            <a:normAutofit/>
          </a:bodyPr>
          <a:lstStyle/>
          <a:p>
            <a:pPr algn="ctr"/>
            <a:r>
              <a:rPr lang="pt-BR" sz="2000" b="1" u="sng" dirty="0">
                <a:solidFill>
                  <a:schemeClr val="tx1"/>
                </a:solidFill>
                <a:latin typeface="Calibri" panose="020F0502020204030204" pitchFamily="34" charset="0"/>
              </a:rPr>
              <a:t>EMBALAGENS</a:t>
            </a:r>
            <a:endParaRPr lang="pt-BR" sz="2000" dirty="0"/>
          </a:p>
        </p:txBody>
      </p:sp>
      <p:sp>
        <p:nvSpPr>
          <p:cNvPr id="6" name="Retângulo 5"/>
          <p:cNvSpPr/>
          <p:nvPr/>
        </p:nvSpPr>
        <p:spPr>
          <a:xfrm>
            <a:off x="3563888" y="407005"/>
            <a:ext cx="2095445" cy="369332"/>
          </a:xfrm>
          <a:prstGeom prst="rect">
            <a:avLst/>
          </a:prstGeom>
        </p:spPr>
        <p:txBody>
          <a:bodyPr wrap="none">
            <a:spAutoFit/>
          </a:bodyPr>
          <a:lstStyle/>
          <a:p>
            <a:r>
              <a:rPr lang="pt-BR" altLang="pt-BR" dirty="0">
                <a:solidFill>
                  <a:srgbClr val="006666"/>
                </a:solidFill>
              </a:rPr>
              <a:t>Logística Reversa </a:t>
            </a:r>
            <a:endParaRPr lang="pt-BR" dirty="0"/>
          </a:p>
        </p:txBody>
      </p:sp>
      <p:sp>
        <p:nvSpPr>
          <p:cNvPr id="7" name="Espaço Reservado para Conteúdo 2"/>
          <p:cNvSpPr>
            <a:spLocks noGrp="1"/>
          </p:cNvSpPr>
          <p:nvPr>
            <p:ph idx="1"/>
          </p:nvPr>
        </p:nvSpPr>
        <p:spPr>
          <a:xfrm>
            <a:off x="468313" y="1341438"/>
            <a:ext cx="7620000" cy="5419725"/>
          </a:xfrm>
        </p:spPr>
        <p:txBody>
          <a:bodyPr>
            <a:normAutofit/>
          </a:bodyPr>
          <a:lstStyle/>
          <a:p>
            <a:pPr marL="0" indent="0" algn="ctr">
              <a:buFont typeface="Arial" charset="0"/>
              <a:buNone/>
              <a:defRPr/>
            </a:pPr>
            <a:r>
              <a:rPr lang="pt-BR" altLang="pt-BR" sz="2400" b="0" dirty="0">
                <a:latin typeface="Calibri" panose="020F0502020204030204" pitchFamily="34" charset="0"/>
              </a:rPr>
              <a:t> </a:t>
            </a:r>
            <a:r>
              <a:rPr lang="pt-BR" altLang="pt-BR" sz="1800" dirty="0">
                <a:solidFill>
                  <a:srgbClr val="006666"/>
                </a:solidFill>
              </a:rPr>
              <a:t>Proposta de acordo setorial</a:t>
            </a:r>
          </a:p>
          <a:p>
            <a:pPr algn="just">
              <a:defRPr/>
            </a:pPr>
            <a:r>
              <a:rPr lang="pt-BR" altLang="pt-BR" sz="2200" b="0" dirty="0">
                <a:latin typeface="Calibri" panose="020F0502020204030204" pitchFamily="34" charset="0"/>
              </a:rPr>
              <a:t>Apresentada pela Coalizão, formada pelas empresas de fabricantes de embalagens e fabricantes, comerciantes e distribuidores de produtos comercializados em embalagens, coordenada pela CEMPRE (Compromisso Empresarial para Reciclagem), visando acordo com o Ministério do Meio Ambiente (MMA).</a:t>
            </a:r>
          </a:p>
          <a:p>
            <a:pPr algn="just">
              <a:defRPr/>
            </a:pPr>
            <a:r>
              <a:rPr lang="pt-BR" altLang="pt-BR" sz="2200" b="0" dirty="0">
                <a:latin typeface="Calibri" panose="020F0502020204030204" pitchFamily="34" charset="0"/>
              </a:rPr>
              <a:t>Possui também como intervenientes representantes de recicladores, catadores e </a:t>
            </a:r>
            <a:r>
              <a:rPr lang="pt-BR" altLang="pt-BR" sz="2200" b="0" dirty="0" err="1">
                <a:latin typeface="Calibri" panose="020F0502020204030204" pitchFamily="34" charset="0"/>
              </a:rPr>
              <a:t>aparistas</a:t>
            </a:r>
            <a:r>
              <a:rPr lang="pt-BR" altLang="pt-BR" sz="2200" b="0" dirty="0">
                <a:latin typeface="Calibri" panose="020F0502020204030204" pitchFamily="34" charset="0"/>
              </a:rPr>
              <a:t>.</a:t>
            </a:r>
          </a:p>
          <a:p>
            <a:pPr algn="just">
              <a:defRPr/>
            </a:pPr>
            <a:r>
              <a:rPr lang="pt-BR" altLang="pt-BR" sz="2200" b="0" dirty="0">
                <a:latin typeface="Calibri" panose="020F0502020204030204" pitchFamily="34" charset="0"/>
              </a:rPr>
              <a:t>Apresenta definições, operacionalização, etapas e fases do sistema, responsabilidade das partes envolvidas, metas, formas de </a:t>
            </a:r>
            <a:r>
              <a:rPr lang="pt-BR" sz="2200" b="0" dirty="0">
                <a:latin typeface="Calibri" panose="020F0502020204030204" pitchFamily="34" charset="0"/>
              </a:rPr>
              <a:t>conscientização do consumidor, priorização da contratação de associações de catadores, dentre outros pontos exigidos no edital de chamamento.</a:t>
            </a:r>
            <a:endParaRPr lang="pt-BR" altLang="pt-BR" sz="2200" b="0" dirty="0">
              <a:latin typeface="Calibri" panose="020F0502020204030204" pitchFamily="34" charset="0"/>
            </a:endParaRPr>
          </a:p>
          <a:p>
            <a:pPr>
              <a:defRPr/>
            </a:pPr>
            <a:endParaRPr lang="pt-BR" altLang="pt-BR" sz="2000" dirty="0"/>
          </a:p>
        </p:txBody>
      </p:sp>
    </p:spTree>
    <p:extLst>
      <p:ext uri="{BB962C8B-B14F-4D97-AF65-F5344CB8AC3E}">
        <p14:creationId xmlns:p14="http://schemas.microsoft.com/office/powerpoint/2010/main" val="127913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arn(inVertical)">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7005"/>
            <a:ext cx="8291264" cy="717740"/>
          </a:xfrm>
        </p:spPr>
        <p:txBody>
          <a:bodyPr>
            <a:normAutofit/>
          </a:bodyPr>
          <a:lstStyle/>
          <a:p>
            <a:pPr algn="ctr"/>
            <a:r>
              <a:rPr lang="pt-BR" sz="2000" b="1" u="sng" dirty="0">
                <a:solidFill>
                  <a:schemeClr val="tx1"/>
                </a:solidFill>
                <a:latin typeface="Calibri" panose="020F0502020204030204" pitchFamily="34" charset="0"/>
              </a:rPr>
              <a:t>EMBALAGENS</a:t>
            </a:r>
            <a:endParaRPr lang="pt-BR" sz="2000" dirty="0"/>
          </a:p>
        </p:txBody>
      </p:sp>
      <p:sp>
        <p:nvSpPr>
          <p:cNvPr id="6" name="Retângulo 5"/>
          <p:cNvSpPr/>
          <p:nvPr/>
        </p:nvSpPr>
        <p:spPr>
          <a:xfrm>
            <a:off x="3491880" y="407005"/>
            <a:ext cx="2198038" cy="400110"/>
          </a:xfrm>
          <a:prstGeom prst="rect">
            <a:avLst/>
          </a:prstGeom>
        </p:spPr>
        <p:txBody>
          <a:bodyPr wrap="none">
            <a:spAutoFit/>
          </a:bodyPr>
          <a:lstStyle/>
          <a:p>
            <a:r>
              <a:rPr lang="pt-BR" altLang="pt-BR" sz="2000" dirty="0">
                <a:solidFill>
                  <a:srgbClr val="006666"/>
                </a:solidFill>
              </a:rPr>
              <a:t>Logística</a:t>
            </a:r>
            <a:r>
              <a:rPr lang="pt-BR" altLang="pt-BR" dirty="0">
                <a:solidFill>
                  <a:srgbClr val="006666"/>
                </a:solidFill>
              </a:rPr>
              <a:t> Reversa </a:t>
            </a:r>
            <a:endParaRPr lang="pt-BR" dirty="0"/>
          </a:p>
        </p:txBody>
      </p:sp>
      <p:sp>
        <p:nvSpPr>
          <p:cNvPr id="7" name="Espaço Reservado para Conteúdo 2"/>
          <p:cNvSpPr>
            <a:spLocks noGrp="1"/>
          </p:cNvSpPr>
          <p:nvPr>
            <p:ph idx="1"/>
          </p:nvPr>
        </p:nvSpPr>
        <p:spPr>
          <a:xfrm>
            <a:off x="468313" y="1341438"/>
            <a:ext cx="7620000" cy="5419725"/>
          </a:xfrm>
        </p:spPr>
        <p:txBody>
          <a:bodyPr>
            <a:normAutofit/>
          </a:bodyPr>
          <a:lstStyle/>
          <a:p>
            <a:pPr algn="ctr">
              <a:defRPr/>
            </a:pPr>
            <a:r>
              <a:rPr lang="pt-BR" altLang="pt-BR" sz="1800" dirty="0">
                <a:solidFill>
                  <a:srgbClr val="006666"/>
                </a:solidFill>
              </a:rPr>
              <a:t>Proposta de acordo setorial</a:t>
            </a:r>
          </a:p>
          <a:p>
            <a:pPr algn="just">
              <a:defRPr/>
            </a:pPr>
            <a:r>
              <a:rPr lang="pt-BR" sz="2200" b="0" dirty="0">
                <a:latin typeface="Calibri" panose="020F0502020204030204" pitchFamily="34" charset="0"/>
              </a:rPr>
              <a:t>Por outro lado, o item II do parágrafo 36 da PNRS estabelece que os municípios com plano municipal de gestão integrada de resíduos sólidos devem estabelecer sistema de coleta seletiva.  Da mesma forma, o estudo de viabilidade técnica e econômica publicado pelo MMA e pelo IBAM define que coleta seletiva deve ser executada pelo Município, servindo de canal de conexão e de fonte de alimentação do SLR. 	</a:t>
            </a:r>
          </a:p>
          <a:p>
            <a:pPr algn="just">
              <a:defRPr/>
            </a:pPr>
            <a:r>
              <a:rPr lang="pt-BR" sz="2200" b="0" dirty="0" smtClean="0">
                <a:latin typeface="Calibri" panose="020F0502020204030204" pitchFamily="34" charset="0"/>
              </a:rPr>
              <a:t>Dessa </a:t>
            </a:r>
            <a:r>
              <a:rPr lang="pt-BR" sz="2200" b="0" dirty="0">
                <a:latin typeface="Calibri" panose="020F0502020204030204" pitchFamily="34" charset="0"/>
              </a:rPr>
              <a:t>forma, é essencial a inclusão da participação do poder público municipal e entidades representativas desses na proposta e na discussão para acordo das atribuições dos titulares do serviço público de limpeza urbana e manejo de RS perante o disposto na PNRS e no Decreto 7404/2010. </a:t>
            </a:r>
          </a:p>
          <a:p>
            <a:pPr>
              <a:defRPr/>
            </a:pPr>
            <a:endParaRPr lang="pt-BR" altLang="pt-BR" sz="2000" dirty="0"/>
          </a:p>
        </p:txBody>
      </p:sp>
    </p:spTree>
    <p:extLst>
      <p:ext uri="{BB962C8B-B14F-4D97-AF65-F5344CB8AC3E}">
        <p14:creationId xmlns:p14="http://schemas.microsoft.com/office/powerpoint/2010/main" val="171160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132856"/>
            <a:ext cx="8964488" cy="2232248"/>
          </a:xfrm>
        </p:spPr>
        <p:txBody>
          <a:bodyPr/>
          <a:lstStyle/>
          <a:p>
            <a:pPr algn="ctr"/>
            <a:r>
              <a:rPr lang="pt-BR" sz="6000" b="1" dirty="0" smtClean="0">
                <a:latin typeface="Calibri" panose="020F0502020204030204" pitchFamily="34" charset="0"/>
              </a:rPr>
              <a:t>GOVERNO DO ESTADO DE MINAS GERAIS</a:t>
            </a:r>
            <a:endParaRPr lang="pt-BR" sz="6000" b="1" dirty="0">
              <a:latin typeface="Calibri" panose="020F0502020204030204" pitchFamily="34" charset="0"/>
            </a:endParaRPr>
          </a:p>
        </p:txBody>
      </p:sp>
      <p:sp>
        <p:nvSpPr>
          <p:cNvPr id="3" name="Subtítulo 2"/>
          <p:cNvSpPr>
            <a:spLocks noGrp="1"/>
          </p:cNvSpPr>
          <p:nvPr>
            <p:ph type="subTitle" idx="1"/>
          </p:nvPr>
        </p:nvSpPr>
        <p:spPr>
          <a:xfrm>
            <a:off x="0" y="5517232"/>
            <a:ext cx="9144000" cy="1224136"/>
          </a:xfrm>
        </p:spPr>
        <p:txBody>
          <a:bodyPr>
            <a:normAutofit/>
          </a:bodyPr>
          <a:lstStyle/>
          <a:p>
            <a:pPr algn="ctr"/>
            <a:r>
              <a:rPr lang="pt-BR" sz="1800" cap="none" dirty="0" smtClean="0">
                <a:latin typeface="Calibri" panose="020F0502020204030204" pitchFamily="34" charset="0"/>
              </a:rPr>
              <a:t>Secretaria de Estado De Desenvolvimento Regional, Políticas Urbanas </a:t>
            </a:r>
            <a:r>
              <a:rPr lang="pt-BR" sz="1800" cap="none" dirty="0">
                <a:latin typeface="Calibri" panose="020F0502020204030204" pitchFamily="34" charset="0"/>
              </a:rPr>
              <a:t>e</a:t>
            </a:r>
            <a:r>
              <a:rPr lang="pt-BR" sz="1800" cap="none" dirty="0" smtClean="0">
                <a:latin typeface="Calibri" panose="020F0502020204030204" pitchFamily="34" charset="0"/>
              </a:rPr>
              <a:t> Gestão Metropolitana - SEDRU</a:t>
            </a:r>
            <a:endParaRPr lang="pt-BR" sz="1800" cap="none" dirty="0">
              <a:latin typeface="Calibri" panose="020F0502020204030204" pitchFamily="34" charset="0"/>
            </a:endParaRPr>
          </a:p>
        </p:txBody>
      </p:sp>
      <p:pic>
        <p:nvPicPr>
          <p:cNvPr id="2051" name="Picture 3" descr="C:\Users\m1165899\AppData\Local\Microsoft\Windows\Temporary Internet Files\Content.Outlook\7EBHTSY8\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5257" y="548680"/>
            <a:ext cx="1707654" cy="1707654"/>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m 3" descr="capa1_azu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963" y="-27384"/>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C:\Users\m1165899\AppData\Local\Microsoft\Windows\Temporary Internet Files\Content.Outlook\7EBHTSY8\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173" y="260648"/>
            <a:ext cx="1707654" cy="1707654"/>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3"/>
          <p:cNvSpPr/>
          <p:nvPr/>
        </p:nvSpPr>
        <p:spPr>
          <a:xfrm>
            <a:off x="1187624" y="3123118"/>
            <a:ext cx="7163308" cy="584775"/>
          </a:xfrm>
          <a:prstGeom prst="rect">
            <a:avLst/>
          </a:prstGeom>
        </p:spPr>
        <p:txBody>
          <a:bodyPr wrap="none">
            <a:spAutoFit/>
          </a:bodyPr>
          <a:lstStyle/>
          <a:p>
            <a:r>
              <a:rPr lang="pt-BR" sz="3200" b="1" dirty="0">
                <a:latin typeface="Calibri" panose="020F0502020204030204" pitchFamily="34" charset="0"/>
              </a:rPr>
              <a:t>GOVERNO DO ESTADO DE MINAS GERAIS</a:t>
            </a:r>
            <a:endParaRPr lang="pt-BR" sz="3200" dirty="0"/>
          </a:p>
        </p:txBody>
      </p:sp>
      <p:sp>
        <p:nvSpPr>
          <p:cNvPr id="7" name="Retângulo 6"/>
          <p:cNvSpPr/>
          <p:nvPr/>
        </p:nvSpPr>
        <p:spPr>
          <a:xfrm>
            <a:off x="1187624" y="4365104"/>
            <a:ext cx="7272808" cy="1938992"/>
          </a:xfrm>
          <a:prstGeom prst="rect">
            <a:avLst/>
          </a:prstGeom>
        </p:spPr>
        <p:txBody>
          <a:bodyPr wrap="square">
            <a:spAutoFit/>
          </a:bodyPr>
          <a:lstStyle/>
          <a:p>
            <a:pPr algn="ctr"/>
            <a:r>
              <a:rPr lang="pt-BR" sz="2400" dirty="0">
                <a:latin typeface="Calibri" panose="020F0502020204030204" pitchFamily="34" charset="0"/>
              </a:rPr>
              <a:t>Subsecretaria de Estado Políticas Urbanas</a:t>
            </a:r>
            <a:br>
              <a:rPr lang="pt-BR" sz="2400" dirty="0">
                <a:latin typeface="Calibri" panose="020F0502020204030204" pitchFamily="34" charset="0"/>
              </a:rPr>
            </a:br>
            <a:r>
              <a:rPr lang="pt-BR" sz="2400" dirty="0">
                <a:latin typeface="Calibri" panose="020F0502020204030204" pitchFamily="34" charset="0"/>
              </a:rPr>
              <a:t/>
            </a:r>
            <a:br>
              <a:rPr lang="pt-BR" sz="2400" dirty="0">
                <a:latin typeface="Calibri" panose="020F0502020204030204" pitchFamily="34" charset="0"/>
              </a:rPr>
            </a:br>
            <a:r>
              <a:rPr lang="pt-BR" sz="2400" dirty="0" err="1">
                <a:latin typeface="Calibri" panose="020F0502020204030204" pitchFamily="34" charset="0"/>
              </a:rPr>
              <a:t>Diran</a:t>
            </a:r>
            <a:r>
              <a:rPr lang="pt-BR" sz="2400" dirty="0">
                <a:latin typeface="Calibri" panose="020F0502020204030204" pitchFamily="34" charset="0"/>
              </a:rPr>
              <a:t> </a:t>
            </a:r>
            <a:r>
              <a:rPr lang="pt-BR" sz="2400" dirty="0" smtClean="0">
                <a:latin typeface="Calibri" panose="020F0502020204030204" pitchFamily="34" charset="0"/>
              </a:rPr>
              <a:t>Rodrigues </a:t>
            </a:r>
            <a:r>
              <a:rPr lang="pt-BR" sz="2400" dirty="0">
                <a:latin typeface="Calibri" panose="020F0502020204030204" pitchFamily="34" charset="0"/>
              </a:rPr>
              <a:t>de Souza Filho</a:t>
            </a:r>
            <a:br>
              <a:rPr lang="pt-BR" sz="2400" dirty="0">
                <a:latin typeface="Calibri" panose="020F0502020204030204" pitchFamily="34" charset="0"/>
              </a:rPr>
            </a:br>
            <a:r>
              <a:rPr lang="pt-BR" sz="2400" dirty="0">
                <a:latin typeface="Calibri" panose="020F0502020204030204" pitchFamily="34" charset="0"/>
              </a:rPr>
              <a:t>Subsecretário</a:t>
            </a:r>
            <a:br>
              <a:rPr lang="pt-BR" sz="2400" dirty="0">
                <a:latin typeface="Calibri" panose="020F0502020204030204" pitchFamily="34" charset="0"/>
              </a:rPr>
            </a:br>
            <a:endParaRPr lang="pt-BR" sz="2400" dirty="0">
              <a:latin typeface="Calibri" panose="020F0502020204030204" pitchFamily="34" charset="0"/>
            </a:endParaRPr>
          </a:p>
        </p:txBody>
      </p:sp>
    </p:spTree>
    <p:extLst>
      <p:ext uri="{BB962C8B-B14F-4D97-AF65-F5344CB8AC3E}">
        <p14:creationId xmlns:p14="http://schemas.microsoft.com/office/powerpoint/2010/main" val="130638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7005"/>
            <a:ext cx="8291264" cy="717740"/>
          </a:xfrm>
        </p:spPr>
        <p:txBody>
          <a:bodyPr>
            <a:normAutofit/>
          </a:bodyPr>
          <a:lstStyle/>
          <a:p>
            <a:pPr algn="ctr"/>
            <a:r>
              <a:rPr lang="pt-BR" sz="2000" b="1" u="sng" dirty="0" smtClean="0">
                <a:solidFill>
                  <a:schemeClr val="tx1"/>
                </a:solidFill>
                <a:latin typeface="Calibri" panose="020F0502020204030204" pitchFamily="34" charset="0"/>
              </a:rPr>
              <a:t>conclusão</a:t>
            </a:r>
            <a:endParaRPr lang="pt-BR" sz="2000" dirty="0"/>
          </a:p>
        </p:txBody>
      </p:sp>
      <p:sp>
        <p:nvSpPr>
          <p:cNvPr id="6" name="Retângulo 5"/>
          <p:cNvSpPr/>
          <p:nvPr/>
        </p:nvSpPr>
        <p:spPr>
          <a:xfrm>
            <a:off x="3491880" y="407005"/>
            <a:ext cx="2095445" cy="369332"/>
          </a:xfrm>
          <a:prstGeom prst="rect">
            <a:avLst/>
          </a:prstGeom>
        </p:spPr>
        <p:txBody>
          <a:bodyPr wrap="none">
            <a:spAutoFit/>
          </a:bodyPr>
          <a:lstStyle/>
          <a:p>
            <a:r>
              <a:rPr lang="pt-BR" altLang="pt-BR" dirty="0">
                <a:solidFill>
                  <a:srgbClr val="006666"/>
                </a:solidFill>
              </a:rPr>
              <a:t>Logística Reversa </a:t>
            </a:r>
            <a:endParaRPr lang="pt-BR" dirty="0"/>
          </a:p>
        </p:txBody>
      </p:sp>
      <p:sp>
        <p:nvSpPr>
          <p:cNvPr id="7" name="Espaço Reservado para Conteúdo 2"/>
          <p:cNvSpPr>
            <a:spLocks noGrp="1"/>
          </p:cNvSpPr>
          <p:nvPr>
            <p:ph idx="1"/>
          </p:nvPr>
        </p:nvSpPr>
        <p:spPr>
          <a:xfrm>
            <a:off x="468313" y="1341438"/>
            <a:ext cx="7620000" cy="5419725"/>
          </a:xfrm>
        </p:spPr>
        <p:txBody>
          <a:bodyPr>
            <a:normAutofit fontScale="92500" lnSpcReduction="20000"/>
          </a:bodyPr>
          <a:lstStyle/>
          <a:p>
            <a:pPr algn="just">
              <a:defRPr/>
            </a:pPr>
            <a:r>
              <a:rPr lang="pt-BR" sz="2400" b="0" dirty="0">
                <a:latin typeface="Calibri" panose="020F0502020204030204" pitchFamily="34" charset="0"/>
              </a:rPr>
              <a:t>A logística reversa é ainda, de maneira geral, uma área com baixa prioridade. Isto se reflete no pequeno número de empresas que tem gerências dedicadas ao assunto. Pode-se dizer que estamos em um estado inicial no que diz respeito ao desenvolvimento das práticas de logística reversa. Esta realidade, como vimos, está mudando em resposta a pressões externas como um maior rigor da legislação ambiental, a necessidade de reduzir custos e a necessidade de oferecer mais serviço através de políticas de devolução mais liberais. </a:t>
            </a:r>
          </a:p>
          <a:p>
            <a:pPr algn="just">
              <a:defRPr/>
            </a:pPr>
            <a:r>
              <a:rPr lang="pt-BR" sz="2400" b="0" dirty="0">
                <a:latin typeface="Calibri" panose="020F0502020204030204" pitchFamily="34" charset="0"/>
              </a:rPr>
              <a:t>Esta tendência deverá gerar um aumento do fluxo de carga reverso e, é claro, de seu custo. Por conseguinte, serão necessários esforços para aumento de eficiência, com iniciativas para melhor estruturar os sistemas de logística reversa. Deverão ser aplicados os mesmos conceitos de planejamento que no fluxo logístico direto tais como estudos de localização de instalações e aplicações de sistemas de apoio à decisão (roteirização, programação de entregas etc.) </a:t>
            </a:r>
          </a:p>
          <a:p>
            <a:pPr algn="just">
              <a:defRPr/>
            </a:pPr>
            <a:endParaRPr lang="pt-BR" altLang="pt-BR" sz="2000" b="0" dirty="0"/>
          </a:p>
        </p:txBody>
      </p:sp>
    </p:spTree>
    <p:extLst>
      <p:ext uri="{BB962C8B-B14F-4D97-AF65-F5344CB8AC3E}">
        <p14:creationId xmlns:p14="http://schemas.microsoft.com/office/powerpoint/2010/main" val="339741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7005"/>
            <a:ext cx="8291264" cy="717740"/>
          </a:xfrm>
        </p:spPr>
        <p:txBody>
          <a:bodyPr>
            <a:normAutofit/>
          </a:bodyPr>
          <a:lstStyle/>
          <a:p>
            <a:pPr algn="ctr"/>
            <a:r>
              <a:rPr lang="pt-BR" sz="2000" b="1" u="sng" dirty="0" smtClean="0">
                <a:solidFill>
                  <a:schemeClr val="tx1"/>
                </a:solidFill>
                <a:latin typeface="Calibri" panose="020F0502020204030204" pitchFamily="34" charset="0"/>
              </a:rPr>
              <a:t>conclusão</a:t>
            </a:r>
            <a:endParaRPr lang="pt-BR" sz="2000" dirty="0"/>
          </a:p>
        </p:txBody>
      </p:sp>
      <p:sp>
        <p:nvSpPr>
          <p:cNvPr id="6" name="Retângulo 5"/>
          <p:cNvSpPr/>
          <p:nvPr/>
        </p:nvSpPr>
        <p:spPr>
          <a:xfrm>
            <a:off x="3491880" y="407005"/>
            <a:ext cx="2095445" cy="369332"/>
          </a:xfrm>
          <a:prstGeom prst="rect">
            <a:avLst/>
          </a:prstGeom>
        </p:spPr>
        <p:txBody>
          <a:bodyPr wrap="none">
            <a:spAutoFit/>
          </a:bodyPr>
          <a:lstStyle/>
          <a:p>
            <a:r>
              <a:rPr lang="pt-BR" altLang="pt-BR" dirty="0">
                <a:solidFill>
                  <a:srgbClr val="006666"/>
                </a:solidFill>
              </a:rPr>
              <a:t>Logística Reversa </a:t>
            </a:r>
            <a:endParaRPr lang="pt-BR" dirty="0"/>
          </a:p>
        </p:txBody>
      </p:sp>
      <p:sp>
        <p:nvSpPr>
          <p:cNvPr id="7" name="Espaço Reservado para Conteúdo 2"/>
          <p:cNvSpPr>
            <a:spLocks noGrp="1"/>
          </p:cNvSpPr>
          <p:nvPr>
            <p:ph idx="1"/>
          </p:nvPr>
        </p:nvSpPr>
        <p:spPr>
          <a:xfrm>
            <a:off x="468313" y="1341438"/>
            <a:ext cx="7620000" cy="5419725"/>
          </a:xfrm>
        </p:spPr>
        <p:txBody>
          <a:bodyPr>
            <a:normAutofit fontScale="85000" lnSpcReduction="20000"/>
          </a:bodyPr>
          <a:lstStyle/>
          <a:p>
            <a:pPr algn="just">
              <a:defRPr/>
            </a:pPr>
            <a:r>
              <a:rPr lang="pt-BR" sz="2600" b="0" dirty="0">
                <a:latin typeface="Calibri" panose="020F0502020204030204" pitchFamily="34" charset="0"/>
              </a:rPr>
              <a:t>Isto requer vencer desafios adicionais visto ainda a necessidade básica de desenvolvimento de procedimentos padronizados para a atividade de logística reversa. Principalmente quando nos referimos à relação indústria - varejo, notamos que este é um sistema caracterizado predominantemente pelas exceções, mais do que pela regra. Um dos sintomas desta situação é a praticamente inexistência de sistemas de informação voltados para o processo de logística reversa. </a:t>
            </a:r>
          </a:p>
          <a:p>
            <a:pPr algn="just">
              <a:defRPr/>
            </a:pPr>
            <a:r>
              <a:rPr lang="pt-BR" sz="2600" b="0" dirty="0">
                <a:latin typeface="Calibri" panose="020F0502020204030204" pitchFamily="34" charset="0"/>
              </a:rPr>
              <a:t>Um tópico a ser explorado em outra oportunidade diz respeito à utilização de prestadores de serviço no processo de logística reversa. Como esta é uma atividade onde a economia de escala é fator relevante e onde os volumes do fluxo reverso são ainda pequenos, uma opção viável se dá através da terceirização. Já é comum no Brasil a operação de empresas que prestam serviço de gerenciamento do fluxo de retorno de pallets. Se considerarmos o escopo mais amplo da logística reversa, existe espaço também para operadores que prestam serviços de maior valor agregado como o rastreamento e o reprocessamento de produtos usados. </a:t>
            </a:r>
          </a:p>
          <a:p>
            <a:pPr algn="just">
              <a:defRPr/>
            </a:pPr>
            <a:endParaRPr lang="pt-BR" altLang="pt-BR" sz="2000" b="0" dirty="0"/>
          </a:p>
        </p:txBody>
      </p:sp>
    </p:spTree>
    <p:extLst>
      <p:ext uri="{BB962C8B-B14F-4D97-AF65-F5344CB8AC3E}">
        <p14:creationId xmlns:p14="http://schemas.microsoft.com/office/powerpoint/2010/main" val="410436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a:spLocks noGrp="1"/>
          </p:cNvSpPr>
          <p:nvPr>
            <p:ph idx="1"/>
          </p:nvPr>
        </p:nvSpPr>
        <p:spPr>
          <a:xfrm>
            <a:off x="539552" y="116632"/>
            <a:ext cx="7620000" cy="5995789"/>
          </a:xfrm>
        </p:spPr>
        <p:txBody>
          <a:bodyPr>
            <a:normAutofit/>
          </a:bodyPr>
          <a:lstStyle/>
          <a:p>
            <a:pPr algn="ctr">
              <a:defRPr/>
            </a:pPr>
            <a:r>
              <a:rPr lang="pt-BR" dirty="0" err="1" smtClean="0">
                <a:effectLst>
                  <a:outerShdw blurRad="38100" dist="38100" dir="2700000" algn="tl">
                    <a:srgbClr val="C0C0C0"/>
                  </a:outerShdw>
                </a:effectLst>
                <a:latin typeface="Arial" charset="0"/>
              </a:rPr>
              <a:t>Diran</a:t>
            </a:r>
            <a:r>
              <a:rPr lang="pt-BR" dirty="0" smtClean="0">
                <a:effectLst>
                  <a:outerShdw blurRad="38100" dist="38100" dir="2700000" algn="tl">
                    <a:srgbClr val="C0C0C0"/>
                  </a:outerShdw>
                </a:effectLst>
                <a:latin typeface="Arial" charset="0"/>
              </a:rPr>
              <a:t> Rodrigues de Souza Filho</a:t>
            </a:r>
          </a:p>
          <a:p>
            <a:pPr algn="ctr">
              <a:defRPr/>
            </a:pPr>
            <a:r>
              <a:rPr lang="pt-BR" sz="1800" dirty="0" smtClean="0">
                <a:effectLst>
                  <a:outerShdw blurRad="38100" dist="38100" dir="2700000" algn="tl">
                    <a:srgbClr val="C0C0C0"/>
                  </a:outerShdw>
                </a:effectLst>
                <a:latin typeface="Arial" charset="0"/>
              </a:rPr>
              <a:t>Subsecretário de Políticas Urbanas</a:t>
            </a:r>
          </a:p>
          <a:p>
            <a:pPr algn="ctr">
              <a:defRPr/>
            </a:pPr>
            <a:r>
              <a:rPr lang="pt-BR" sz="1600" dirty="0" smtClean="0">
                <a:solidFill>
                  <a:srgbClr val="FFC000"/>
                </a:solidFill>
                <a:effectLst>
                  <a:outerShdw blurRad="38100" dist="38100" dir="2700000" algn="tl">
                    <a:srgbClr val="C0C0C0"/>
                  </a:outerShdw>
                </a:effectLst>
                <a:latin typeface="Arial" charset="0"/>
                <a:hlinkClick r:id="rId2"/>
              </a:rPr>
              <a:t>diran.filho@urbano.mg.gov.br</a:t>
            </a:r>
            <a:endParaRPr lang="pt-BR" sz="1600" dirty="0" smtClean="0">
              <a:solidFill>
                <a:srgbClr val="FFC000"/>
              </a:solidFill>
              <a:effectLst>
                <a:outerShdw blurRad="38100" dist="38100" dir="2700000" algn="tl">
                  <a:srgbClr val="C0C0C0"/>
                </a:outerShdw>
              </a:effectLst>
              <a:latin typeface="Arial" charset="0"/>
            </a:endParaRPr>
          </a:p>
          <a:p>
            <a:pPr algn="ctr">
              <a:defRPr/>
            </a:pPr>
            <a:endParaRPr lang="pt-BR" sz="1600" dirty="0" smtClean="0">
              <a:effectLst>
                <a:outerShdw blurRad="38100" dist="38100" dir="2700000" algn="tl">
                  <a:srgbClr val="C0C0C0"/>
                </a:outerShdw>
              </a:effectLst>
              <a:latin typeface="Arial" charset="0"/>
            </a:endParaRPr>
          </a:p>
          <a:p>
            <a:pPr algn="ctr">
              <a:defRPr/>
            </a:pPr>
            <a:r>
              <a:rPr lang="pt-BR" sz="1600" dirty="0" err="1" smtClean="0">
                <a:effectLst>
                  <a:outerShdw blurRad="38100" dist="38100" dir="2700000" algn="tl">
                    <a:srgbClr val="C0C0C0"/>
                  </a:outerShdw>
                </a:effectLst>
                <a:latin typeface="Arial" charset="0"/>
              </a:rPr>
              <a:t>Edicleusa</a:t>
            </a:r>
            <a:r>
              <a:rPr lang="pt-BR" sz="1600" dirty="0" smtClean="0">
                <a:effectLst>
                  <a:outerShdw blurRad="38100" dist="38100" dir="2700000" algn="tl">
                    <a:srgbClr val="C0C0C0"/>
                  </a:outerShdw>
                </a:effectLst>
                <a:latin typeface="Arial" charset="0"/>
              </a:rPr>
              <a:t> Velloso Moreira</a:t>
            </a:r>
          </a:p>
          <a:p>
            <a:pPr algn="ctr">
              <a:defRPr/>
            </a:pPr>
            <a:r>
              <a:rPr lang="pt-BR" sz="1600" dirty="0" smtClean="0">
                <a:effectLst>
                  <a:outerShdw blurRad="38100" dist="38100" dir="2700000" algn="tl">
                    <a:srgbClr val="C0C0C0"/>
                  </a:outerShdw>
                </a:effectLst>
                <a:latin typeface="Arial" charset="0"/>
              </a:rPr>
              <a:t>Superintendente de Saneamento do Estado de MG</a:t>
            </a:r>
          </a:p>
          <a:p>
            <a:pPr algn="ctr">
              <a:defRPr/>
            </a:pPr>
            <a:r>
              <a:rPr lang="pt-BR" sz="1400" dirty="0" smtClean="0">
                <a:hlinkClick r:id="rId3"/>
              </a:rPr>
              <a:t>Edicleusa.veloso@urbano.mg.gov.br</a:t>
            </a:r>
            <a:endParaRPr lang="pt-BR" sz="1400" dirty="0" smtClean="0"/>
          </a:p>
          <a:p>
            <a:pPr algn="ctr">
              <a:defRPr/>
            </a:pPr>
            <a:endParaRPr lang="pt-BR" sz="1000" dirty="0" smtClean="0"/>
          </a:p>
          <a:p>
            <a:pPr algn="ctr">
              <a:defRPr/>
            </a:pPr>
            <a:r>
              <a:rPr lang="pt-BR" sz="1600" dirty="0" smtClean="0"/>
              <a:t>Zuleika </a:t>
            </a:r>
            <a:r>
              <a:rPr lang="pt-BR" sz="1600" dirty="0"/>
              <a:t>Stela Chiacchio Torquetti </a:t>
            </a:r>
            <a:endParaRPr lang="pt-BR" sz="1600" dirty="0" smtClean="0"/>
          </a:p>
          <a:p>
            <a:pPr algn="ctr">
              <a:defRPr/>
            </a:pPr>
            <a:r>
              <a:rPr lang="pt-BR" sz="1600" dirty="0" smtClean="0">
                <a:effectLst>
                  <a:outerShdw blurRad="38100" dist="38100" dir="2700000" algn="tl">
                    <a:srgbClr val="C0C0C0"/>
                  </a:outerShdw>
                </a:effectLst>
                <a:latin typeface="Arial" charset="0"/>
              </a:rPr>
              <a:t>Fundação </a:t>
            </a:r>
            <a:r>
              <a:rPr lang="pt-BR" sz="1600" dirty="0">
                <a:effectLst>
                  <a:outerShdw blurRad="38100" dist="38100" dir="2700000" algn="tl">
                    <a:srgbClr val="C0C0C0"/>
                  </a:outerShdw>
                </a:effectLst>
                <a:latin typeface="Arial" charset="0"/>
              </a:rPr>
              <a:t>Estadual do Meio Ambiente – </a:t>
            </a:r>
            <a:r>
              <a:rPr lang="pt-BR" sz="1600" dirty="0" smtClean="0">
                <a:effectLst>
                  <a:outerShdw blurRad="38100" dist="38100" dir="2700000" algn="tl">
                    <a:srgbClr val="C0C0C0"/>
                  </a:outerShdw>
                </a:effectLst>
                <a:latin typeface="Arial" charset="0"/>
              </a:rPr>
              <a:t>FEAM</a:t>
            </a:r>
            <a:r>
              <a:rPr lang="pt-BR" sz="1600" dirty="0">
                <a:solidFill>
                  <a:srgbClr val="CC0000"/>
                </a:solidFill>
                <a:effectLst>
                  <a:outerShdw blurRad="38100" dist="38100" dir="2700000" algn="tl">
                    <a:srgbClr val="C0C0C0"/>
                  </a:outerShdw>
                </a:effectLst>
                <a:latin typeface="Arial" charset="0"/>
              </a:rPr>
              <a:t/>
            </a:r>
            <a:br>
              <a:rPr lang="pt-BR" sz="1600" dirty="0">
                <a:solidFill>
                  <a:srgbClr val="CC0000"/>
                </a:solidFill>
                <a:effectLst>
                  <a:outerShdw blurRad="38100" dist="38100" dir="2700000" algn="tl">
                    <a:srgbClr val="C0C0C0"/>
                  </a:outerShdw>
                </a:effectLst>
                <a:latin typeface="Arial" charset="0"/>
              </a:rPr>
            </a:br>
            <a:r>
              <a:rPr lang="pt-BR" sz="1400" dirty="0" smtClean="0">
                <a:effectLst>
                  <a:outerShdw blurRad="38100" dist="38100" dir="2700000" algn="tl">
                    <a:srgbClr val="C0C0C0"/>
                  </a:outerShdw>
                </a:effectLst>
                <a:latin typeface="Arial" charset="0"/>
                <a:hlinkClick r:id="rId4"/>
              </a:rPr>
              <a:t>zuleika.torquetti@meioambiente.mg.gov.br</a:t>
            </a:r>
            <a:r>
              <a:rPr lang="pt-BR" sz="1400" dirty="0">
                <a:effectLst>
                  <a:outerShdw blurRad="38100" dist="38100" dir="2700000" algn="tl">
                    <a:srgbClr val="C0C0C0"/>
                  </a:outerShdw>
                </a:effectLst>
                <a:latin typeface="Arial" charset="0"/>
              </a:rPr>
              <a:t/>
            </a:r>
            <a:br>
              <a:rPr lang="pt-BR" sz="1400" dirty="0">
                <a:effectLst>
                  <a:outerShdw blurRad="38100" dist="38100" dir="2700000" algn="tl">
                    <a:srgbClr val="C0C0C0"/>
                  </a:outerShdw>
                </a:effectLst>
                <a:latin typeface="Arial" charset="0"/>
              </a:rPr>
            </a:br>
            <a:r>
              <a:rPr lang="pt-BR" dirty="0">
                <a:effectLst>
                  <a:outerShdw blurRad="38100" dist="38100" dir="2700000" algn="tl">
                    <a:srgbClr val="C0C0C0"/>
                  </a:outerShdw>
                </a:effectLst>
                <a:latin typeface="Arial" charset="0"/>
              </a:rPr>
              <a:t/>
            </a:r>
            <a:br>
              <a:rPr lang="pt-BR" dirty="0">
                <a:effectLst>
                  <a:outerShdw blurRad="38100" dist="38100" dir="2700000" algn="tl">
                    <a:srgbClr val="C0C0C0"/>
                  </a:outerShdw>
                </a:effectLst>
                <a:latin typeface="Arial" charset="0"/>
              </a:rPr>
            </a:br>
            <a:endParaRPr lang="pt-BR" altLang="pt-BR" sz="2000" dirty="0"/>
          </a:p>
        </p:txBody>
      </p:sp>
      <p:pic>
        <p:nvPicPr>
          <p:cNvPr id="5" name="Picture 3" descr="C:\Users\m1165899\AppData\Local\Microsoft\Windows\Temporary Internet Files\Content.Outlook\7EBHTSY8\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1012" y="4437112"/>
            <a:ext cx="1707654" cy="1707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53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barn(inVertical)">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arn(inVertical)">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barn(inVertical)">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barn(inVertical)">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barn(inVertical)">
                                      <p:cBhvr>
                                        <p:cTn id="42"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308" y="404664"/>
            <a:ext cx="8952692" cy="5544616"/>
          </a:xfrm>
        </p:spPr>
        <p:txBody>
          <a:bodyPr>
            <a:normAutofit/>
          </a:bodyPr>
          <a:lstStyle/>
          <a:p>
            <a:pPr algn="ctr"/>
            <a:endParaRPr lang="pt-BR" sz="2400" u="sng" dirty="0" smtClean="0">
              <a:latin typeface="Calibri" panose="020F0502020204030204" pitchFamily="34" charset="0"/>
            </a:endParaRPr>
          </a:p>
          <a:p>
            <a:pPr algn="ctr"/>
            <a:endParaRPr lang="pt-BR" sz="2400" u="sng" dirty="0">
              <a:latin typeface="Calibri" panose="020F0502020204030204" pitchFamily="34" charset="0"/>
            </a:endParaRPr>
          </a:p>
          <a:p>
            <a:pPr algn="ctr"/>
            <a:endParaRPr lang="pt-BR" sz="3600" u="sng" dirty="0" smtClean="0">
              <a:latin typeface="Calibri" panose="020F0502020204030204" pitchFamily="34" charset="0"/>
            </a:endParaRPr>
          </a:p>
          <a:p>
            <a:pPr algn="ctr"/>
            <a:r>
              <a:rPr lang="pt-BR" sz="3600" u="sng" dirty="0" smtClean="0">
                <a:latin typeface="Calibri" panose="020F0502020204030204" pitchFamily="34" charset="0"/>
              </a:rPr>
              <a:t>POLITICA DE SANEAMENTO BÁSICO                        EM MINAS GERAIS</a:t>
            </a:r>
            <a:endParaRPr lang="pt-BR" sz="3600" u="sng" dirty="0">
              <a:latin typeface="Calibri" panose="020F0502020204030204" pitchFamily="34" charset="0"/>
            </a:endParaRPr>
          </a:p>
          <a:p>
            <a:pPr algn="ctr"/>
            <a:endParaRPr lang="pt-BR" sz="2400" u="sng" dirty="0" smtClean="0">
              <a:latin typeface="Calibri" panose="020F0502020204030204" pitchFamily="34" charset="0"/>
            </a:endParaRPr>
          </a:p>
          <a:p>
            <a:pPr algn="ctr"/>
            <a:endParaRPr lang="pt-BR" sz="2400" u="sng" dirty="0" smtClean="0">
              <a:latin typeface="Calibri" panose="020F0502020204030204" pitchFamily="34" charset="0"/>
            </a:endParaRPr>
          </a:p>
          <a:p>
            <a:pPr algn="ctr"/>
            <a:r>
              <a:rPr lang="pt-BR" sz="2400" dirty="0" smtClean="0">
                <a:latin typeface="Calibri" panose="020F0502020204030204" pitchFamily="34" charset="0"/>
              </a:rPr>
              <a:t>SEDRU TEM COMO COMPETÊNCIA O GERENCIAMENTO DA POLITICA DE SANEAMENTO BÁSICO EM MG.</a:t>
            </a:r>
            <a:endParaRPr lang="pt-BR" sz="2400" dirty="0">
              <a:latin typeface="Calibri" panose="020F0502020204030204" pitchFamily="34" charset="0"/>
            </a:endParaRPr>
          </a:p>
        </p:txBody>
      </p:sp>
      <p:pic>
        <p:nvPicPr>
          <p:cNvPr id="4" name="Picture 3" descr="C:\Users\m1165899\AppData\Local\Microsoft\Windows\Temporary Internet Files\Content.Outlook\7EBHTSY8\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5257" y="548680"/>
            <a:ext cx="1707654" cy="1707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3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arn(inVertical)">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1308" y="620688"/>
            <a:ext cx="8952692" cy="5328592"/>
          </a:xfrm>
        </p:spPr>
        <p:txBody>
          <a:bodyPr>
            <a:normAutofit/>
          </a:bodyPr>
          <a:lstStyle/>
          <a:p>
            <a:pPr algn="ctr"/>
            <a:r>
              <a:rPr lang="pt-BR" sz="3600" u="sng" dirty="0" smtClean="0">
                <a:latin typeface="Calibri" panose="020F0502020204030204" pitchFamily="34" charset="0"/>
              </a:rPr>
              <a:t>SANEAMENTO BÁSICO</a:t>
            </a:r>
          </a:p>
          <a:p>
            <a:pPr algn="ctr"/>
            <a:r>
              <a:rPr lang="pt-BR" sz="3600" b="0" dirty="0">
                <a:latin typeface="Calibri" panose="020F0502020204030204" pitchFamily="34" charset="0"/>
              </a:rPr>
              <a:t>Lei </a:t>
            </a:r>
            <a:r>
              <a:rPr lang="pt-BR" sz="3600" b="0" dirty="0" smtClean="0">
                <a:latin typeface="Calibri" panose="020F0502020204030204" pitchFamily="34" charset="0"/>
              </a:rPr>
              <a:t>11.445/07 – LEI DE SANEAMENTO</a:t>
            </a:r>
            <a:endParaRPr lang="pt-BR" sz="3600" u="sng" dirty="0">
              <a:latin typeface="Calibri" panose="020F0502020204030204" pitchFamily="34" charset="0"/>
            </a:endParaRPr>
          </a:p>
          <a:p>
            <a:pPr algn="ctr"/>
            <a:r>
              <a:rPr lang="pt-BR" sz="2200" dirty="0" smtClean="0"/>
              <a:t>Componentes </a:t>
            </a:r>
            <a:r>
              <a:rPr lang="pt-BR" sz="2200" dirty="0"/>
              <a:t>do Saneamento Básico:</a:t>
            </a:r>
          </a:p>
          <a:p>
            <a:pPr algn="just"/>
            <a:endParaRPr lang="pt-BR" sz="2200" dirty="0"/>
          </a:p>
          <a:p>
            <a:pPr marL="342900" lvl="1" indent="-342900" algn="just">
              <a:lnSpc>
                <a:spcPct val="80000"/>
              </a:lnSpc>
              <a:spcAft>
                <a:spcPts val="600"/>
              </a:spcAft>
              <a:buClrTx/>
            </a:pPr>
            <a:r>
              <a:rPr lang="pt-BR" sz="2200" dirty="0">
                <a:latin typeface="Calibri" panose="020F0502020204030204" pitchFamily="34" charset="0"/>
              </a:rPr>
              <a:t>Abastecimento de água potável;</a:t>
            </a:r>
          </a:p>
          <a:p>
            <a:pPr marL="342900" lvl="1" indent="-342900" algn="just">
              <a:lnSpc>
                <a:spcPct val="80000"/>
              </a:lnSpc>
              <a:spcAft>
                <a:spcPts val="600"/>
              </a:spcAft>
              <a:buClrTx/>
            </a:pPr>
            <a:r>
              <a:rPr lang="pt-BR" sz="2200" dirty="0">
                <a:latin typeface="Calibri" panose="020F0502020204030204" pitchFamily="34" charset="0"/>
              </a:rPr>
              <a:t>Esgotamento sanitário;</a:t>
            </a:r>
          </a:p>
          <a:p>
            <a:pPr marL="342900" lvl="1" indent="-342900" algn="just">
              <a:lnSpc>
                <a:spcPct val="80000"/>
              </a:lnSpc>
              <a:spcAft>
                <a:spcPts val="600"/>
              </a:spcAft>
              <a:buClrTx/>
            </a:pPr>
            <a:r>
              <a:rPr lang="pt-BR" sz="2200" b="1" dirty="0">
                <a:latin typeface="Calibri" panose="020F0502020204030204" pitchFamily="34" charset="0"/>
              </a:rPr>
              <a:t>Limpeza urbana e manejo de resíduos sólidos;</a:t>
            </a:r>
          </a:p>
          <a:p>
            <a:pPr marL="342900" lvl="1" indent="-342900" algn="just">
              <a:lnSpc>
                <a:spcPct val="80000"/>
              </a:lnSpc>
              <a:spcAft>
                <a:spcPts val="600"/>
              </a:spcAft>
              <a:buClrTx/>
            </a:pPr>
            <a:r>
              <a:rPr lang="pt-BR" sz="2200" dirty="0">
                <a:latin typeface="Calibri" panose="020F0502020204030204" pitchFamily="34" charset="0"/>
              </a:rPr>
              <a:t>Drenagem e manejo de águas pluviais urbanas.</a:t>
            </a:r>
          </a:p>
        </p:txBody>
      </p:sp>
    </p:spTree>
    <p:extLst>
      <p:ext uri="{BB962C8B-B14F-4D97-AF65-F5344CB8AC3E}">
        <p14:creationId xmlns:p14="http://schemas.microsoft.com/office/powerpoint/2010/main" val="2541374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arn(inVertical)">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11560" y="548680"/>
            <a:ext cx="8064896" cy="5328592"/>
          </a:xfrm>
        </p:spPr>
        <p:txBody>
          <a:bodyPr>
            <a:normAutofit fontScale="92500"/>
          </a:bodyPr>
          <a:lstStyle/>
          <a:p>
            <a:pPr algn="ctr"/>
            <a:endParaRPr lang="pt-BR" sz="2400" u="sng" dirty="0">
              <a:latin typeface="Calibri" panose="020F0502020204030204" pitchFamily="34" charset="0"/>
            </a:endParaRPr>
          </a:p>
          <a:p>
            <a:pPr algn="just"/>
            <a:r>
              <a:rPr lang="pt-BR" sz="2400" b="0" dirty="0">
                <a:latin typeface="Calibri" panose="020F0502020204030204" pitchFamily="34" charset="0"/>
              </a:rPr>
              <a:t>A Política é indelegável e, segundo a Lei 11.445/07, o Decreto 7.217 e a Resolução Recomendada 75/09 do </a:t>
            </a:r>
            <a:r>
              <a:rPr lang="pt-BR" sz="2400" b="0" dirty="0" err="1">
                <a:latin typeface="Calibri" panose="020F0502020204030204" pitchFamily="34" charset="0"/>
              </a:rPr>
              <a:t>Concidades</a:t>
            </a:r>
            <a:r>
              <a:rPr lang="pt-BR" sz="2400" b="0" dirty="0">
                <a:latin typeface="Calibri" panose="020F0502020204030204" pitchFamily="34" charset="0"/>
              </a:rPr>
              <a:t>, deve conter:</a:t>
            </a:r>
          </a:p>
          <a:p>
            <a:pPr algn="just"/>
            <a:endParaRPr lang="pt-BR" sz="2400" b="0" dirty="0">
              <a:latin typeface="Calibri" panose="020F0502020204030204" pitchFamily="34" charset="0"/>
            </a:endParaRPr>
          </a:p>
          <a:p>
            <a:pPr marL="457200" indent="-457200" algn="just">
              <a:buFont typeface="Arial" panose="020B0604020202020204" pitchFamily="34" charset="0"/>
              <a:buChar char="•"/>
            </a:pPr>
            <a:r>
              <a:rPr lang="pt-BR" sz="2400" b="0" dirty="0">
                <a:latin typeface="Calibri" panose="020F0502020204030204" pitchFamily="34" charset="0"/>
              </a:rPr>
              <a:t>Elaboração do Plano Municipal de Saneamento Básico;</a:t>
            </a:r>
          </a:p>
          <a:p>
            <a:pPr marL="457200" indent="-457200" algn="just">
              <a:buFont typeface="Arial" panose="020B0604020202020204" pitchFamily="34" charset="0"/>
              <a:buChar char="•"/>
            </a:pPr>
            <a:r>
              <a:rPr lang="pt-BR" sz="2400" b="0" dirty="0">
                <a:latin typeface="Calibri" panose="020F0502020204030204" pitchFamily="34" charset="0"/>
              </a:rPr>
              <a:t>Definição da forma de prestação dos Serviços;</a:t>
            </a:r>
          </a:p>
          <a:p>
            <a:pPr marL="457200" indent="-457200" algn="just">
              <a:buFont typeface="Arial" panose="020B0604020202020204" pitchFamily="34" charset="0"/>
              <a:buChar char="•"/>
            </a:pPr>
            <a:r>
              <a:rPr lang="pt-BR" sz="2400" b="0" dirty="0">
                <a:latin typeface="Calibri" panose="020F0502020204030204" pitchFamily="34" charset="0"/>
              </a:rPr>
              <a:t>Definição das funções de regulação e fiscalização;</a:t>
            </a:r>
          </a:p>
          <a:p>
            <a:pPr marL="457200" indent="-457200" algn="just">
              <a:buFont typeface="Arial" panose="020B0604020202020204" pitchFamily="34" charset="0"/>
              <a:buChar char="•"/>
            </a:pPr>
            <a:r>
              <a:rPr lang="pt-BR" sz="2400" b="0" dirty="0">
                <a:latin typeface="Calibri" panose="020F0502020204030204" pitchFamily="34" charset="0"/>
              </a:rPr>
              <a:t>Parâmetros para a garantia do atendimento essencial à saúde, inclusive quanto ao volume mínimo “per capita” e à qualidade da água;</a:t>
            </a:r>
          </a:p>
          <a:p>
            <a:pPr marL="457200" indent="-457200" algn="just">
              <a:buFont typeface="Arial" panose="020B0604020202020204" pitchFamily="34" charset="0"/>
              <a:buChar char="•"/>
            </a:pPr>
            <a:r>
              <a:rPr lang="pt-BR" sz="2400" b="0" dirty="0">
                <a:latin typeface="Calibri" panose="020F0502020204030204" pitchFamily="34" charset="0"/>
              </a:rPr>
              <a:t>Definição dos direitos e deveres dos usuários.</a:t>
            </a:r>
            <a:endParaRPr lang="pt-BR" sz="2400" u="sng" dirty="0" smtClean="0">
              <a:latin typeface="Calibri" panose="020F0502020204030204" pitchFamily="34" charset="0"/>
            </a:endParaRPr>
          </a:p>
          <a:p>
            <a:pPr algn="just"/>
            <a:r>
              <a:rPr lang="pt-BR" altLang="pt-BR" sz="2200" b="0" i="1" dirty="0" smtClean="0">
                <a:latin typeface="Calibri" panose="020F0502020204030204" pitchFamily="34" charset="0"/>
              </a:rPr>
              <a:t>"</a:t>
            </a:r>
            <a:endParaRPr lang="pt-BR" sz="2400" b="0" dirty="0">
              <a:latin typeface="Calibri" panose="020F0502020204030204" pitchFamily="34" charset="0"/>
            </a:endParaRPr>
          </a:p>
        </p:txBody>
      </p:sp>
    </p:spTree>
    <p:extLst>
      <p:ext uri="{BB962C8B-B14F-4D97-AF65-F5344CB8AC3E}">
        <p14:creationId xmlns:p14="http://schemas.microsoft.com/office/powerpoint/2010/main" val="290643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476672"/>
            <a:ext cx="8064896" cy="5328592"/>
          </a:xfrm>
        </p:spPr>
        <p:txBody>
          <a:bodyPr>
            <a:normAutofit/>
          </a:bodyPr>
          <a:lstStyle/>
          <a:p>
            <a:pPr algn="ctr"/>
            <a:endParaRPr lang="pt-BR" sz="2400" u="sng" dirty="0">
              <a:latin typeface="Calibri" panose="020F0502020204030204" pitchFamily="34" charset="0"/>
            </a:endParaRPr>
          </a:p>
          <a:p>
            <a:pPr algn="ctr"/>
            <a:r>
              <a:rPr lang="en-GB" sz="2400" i="1" dirty="0">
                <a:solidFill>
                  <a:srgbClr val="0070C0"/>
                </a:solidFill>
                <a:latin typeface="Tahoma" pitchFamily="34" charset="0"/>
                <a:cs typeface="Tahoma" pitchFamily="34" charset="0"/>
              </a:rPr>
              <a:t>Gestão dos </a:t>
            </a:r>
            <a:r>
              <a:rPr lang="en-GB" sz="2400" i="1" dirty="0" err="1">
                <a:solidFill>
                  <a:srgbClr val="0070C0"/>
                </a:solidFill>
                <a:latin typeface="Tahoma" pitchFamily="34" charset="0"/>
                <a:cs typeface="Tahoma" pitchFamily="34" charset="0"/>
              </a:rPr>
              <a:t>Serviços</a:t>
            </a:r>
            <a:r>
              <a:rPr lang="en-GB" sz="2400" i="1" dirty="0">
                <a:solidFill>
                  <a:srgbClr val="0070C0"/>
                </a:solidFill>
                <a:latin typeface="Tahoma" pitchFamily="34" charset="0"/>
                <a:cs typeface="Tahoma" pitchFamily="34" charset="0"/>
              </a:rPr>
              <a:t> de </a:t>
            </a:r>
            <a:r>
              <a:rPr lang="en-GB" sz="2400" i="1" dirty="0" err="1">
                <a:solidFill>
                  <a:srgbClr val="0070C0"/>
                </a:solidFill>
                <a:latin typeface="Tahoma" pitchFamily="34" charset="0"/>
                <a:cs typeface="Tahoma" pitchFamily="34" charset="0"/>
              </a:rPr>
              <a:t>Saneamento</a:t>
            </a:r>
            <a:r>
              <a:rPr lang="en-GB" sz="2400" i="1" dirty="0">
                <a:solidFill>
                  <a:srgbClr val="0070C0"/>
                </a:solidFill>
                <a:latin typeface="Tahoma" pitchFamily="34" charset="0"/>
                <a:cs typeface="Tahoma" pitchFamily="34" charset="0"/>
              </a:rPr>
              <a:t> </a:t>
            </a:r>
            <a:r>
              <a:rPr lang="en-GB" sz="2400" i="1" dirty="0" err="1">
                <a:solidFill>
                  <a:srgbClr val="0070C0"/>
                </a:solidFill>
                <a:latin typeface="Tahoma" pitchFamily="34" charset="0"/>
                <a:cs typeface="Tahoma" pitchFamily="34" charset="0"/>
              </a:rPr>
              <a:t>Básico</a:t>
            </a:r>
            <a:r>
              <a:rPr lang="en-GB" sz="2400" i="1" dirty="0">
                <a:solidFill>
                  <a:srgbClr val="0070C0"/>
                </a:solidFill>
                <a:latin typeface="Tahoma" pitchFamily="34" charset="0"/>
                <a:cs typeface="Tahoma" pitchFamily="34" charset="0"/>
              </a:rPr>
              <a:t> </a:t>
            </a:r>
          </a:p>
          <a:p>
            <a:pPr algn="ctr"/>
            <a:r>
              <a:rPr lang="en-GB" sz="2400" i="1" dirty="0">
                <a:solidFill>
                  <a:srgbClr val="0070C0"/>
                </a:solidFill>
                <a:latin typeface="Tahoma" pitchFamily="34" charset="0"/>
                <a:cs typeface="Tahoma" pitchFamily="34" charset="0"/>
              </a:rPr>
              <a:t>Lei 11.445/2007</a:t>
            </a:r>
          </a:p>
          <a:p>
            <a:pPr algn="ctr"/>
            <a:endParaRPr lang="pt-BR" sz="2400" u="sng" dirty="0" smtClean="0">
              <a:latin typeface="Calibri" panose="020F0502020204030204" pitchFamily="34" charset="0"/>
            </a:endParaRPr>
          </a:p>
        </p:txBody>
      </p:sp>
      <p:grpSp>
        <p:nvGrpSpPr>
          <p:cNvPr id="4" name="Group 2"/>
          <p:cNvGrpSpPr>
            <a:grpSpLocks/>
          </p:cNvGrpSpPr>
          <p:nvPr/>
        </p:nvGrpSpPr>
        <p:grpSpPr bwMode="auto">
          <a:xfrm>
            <a:off x="4355084" y="1985888"/>
            <a:ext cx="4198937" cy="4106863"/>
            <a:chOff x="2948" y="970"/>
            <a:chExt cx="2645" cy="2587"/>
          </a:xfrm>
        </p:grpSpPr>
        <p:sp>
          <p:nvSpPr>
            <p:cNvPr id="5" name="Oval 3"/>
            <p:cNvSpPr>
              <a:spLocks noChangeArrowheads="1"/>
            </p:cNvSpPr>
            <p:nvPr/>
          </p:nvSpPr>
          <p:spPr bwMode="auto">
            <a:xfrm>
              <a:off x="3880" y="970"/>
              <a:ext cx="769" cy="769"/>
            </a:xfrm>
            <a:prstGeom prst="ellipse">
              <a:avLst/>
            </a:prstGeom>
            <a:solidFill>
              <a:srgbClr val="5068B4"/>
            </a:solidFill>
            <a:ln w="9360">
              <a:solidFill>
                <a:srgbClr val="000000"/>
              </a:solidFill>
              <a:miter lim="800000"/>
              <a:headEnd/>
              <a:tailEnd/>
            </a:ln>
          </p:spPr>
          <p:txBody>
            <a:bodyPr wrap="none" anchor="ctr"/>
            <a:lstStyle/>
            <a:p>
              <a:pPr defTabSz="914400"/>
              <a:endParaRPr lang="pt-BR"/>
            </a:p>
          </p:txBody>
        </p:sp>
        <p:grpSp>
          <p:nvGrpSpPr>
            <p:cNvPr id="6" name="Group 4"/>
            <p:cNvGrpSpPr>
              <a:grpSpLocks/>
            </p:cNvGrpSpPr>
            <p:nvPr/>
          </p:nvGrpSpPr>
          <p:grpSpPr bwMode="auto">
            <a:xfrm>
              <a:off x="2948" y="1184"/>
              <a:ext cx="2646" cy="2374"/>
              <a:chOff x="2948" y="1184"/>
              <a:chExt cx="2646" cy="2374"/>
            </a:xfrm>
          </p:grpSpPr>
          <p:sp>
            <p:nvSpPr>
              <p:cNvPr id="7" name="AutoShape 5"/>
              <p:cNvSpPr>
                <a:spLocks noChangeArrowheads="1"/>
              </p:cNvSpPr>
              <p:nvPr/>
            </p:nvSpPr>
            <p:spPr bwMode="auto">
              <a:xfrm>
                <a:off x="3196" y="1184"/>
                <a:ext cx="2154" cy="215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9 w 21600"/>
                  <a:gd name="T25" fmla="*/ 3167 h 21600"/>
                  <a:gd name="T26" fmla="*/ 18441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5068B4">
                  <a:alpha val="23921"/>
                </a:srgbClr>
              </a:solidFill>
              <a:ln w="9525">
                <a:noFill/>
                <a:round/>
                <a:headEnd/>
                <a:tailEnd/>
              </a:ln>
            </p:spPr>
            <p:txBody>
              <a:bodyPr wrap="none" anchor="ctr"/>
              <a:lstStyle/>
              <a:p>
                <a:endParaRPr lang="pt-BR"/>
              </a:p>
            </p:txBody>
          </p:sp>
          <p:grpSp>
            <p:nvGrpSpPr>
              <p:cNvPr id="8" name="Group 6"/>
              <p:cNvGrpSpPr>
                <a:grpSpLocks/>
              </p:cNvGrpSpPr>
              <p:nvPr/>
            </p:nvGrpSpPr>
            <p:grpSpPr bwMode="auto">
              <a:xfrm>
                <a:off x="3886" y="2790"/>
                <a:ext cx="781" cy="768"/>
                <a:chOff x="3886" y="2790"/>
                <a:chExt cx="781" cy="768"/>
              </a:xfrm>
            </p:grpSpPr>
            <p:sp>
              <p:nvSpPr>
                <p:cNvPr id="25" name="Oval 7"/>
                <p:cNvSpPr>
                  <a:spLocks noChangeArrowheads="1"/>
                </p:cNvSpPr>
                <p:nvPr/>
              </p:nvSpPr>
              <p:spPr bwMode="auto">
                <a:xfrm>
                  <a:off x="3886" y="2790"/>
                  <a:ext cx="769" cy="768"/>
                </a:xfrm>
                <a:prstGeom prst="ellipse">
                  <a:avLst/>
                </a:prstGeom>
                <a:solidFill>
                  <a:srgbClr val="5068B4"/>
                </a:solidFill>
                <a:ln w="9360">
                  <a:solidFill>
                    <a:srgbClr val="000000"/>
                  </a:solidFill>
                  <a:miter lim="800000"/>
                  <a:headEnd/>
                  <a:tailEnd/>
                </a:ln>
              </p:spPr>
              <p:txBody>
                <a:bodyPr wrap="none" anchor="ctr"/>
                <a:lstStyle/>
                <a:p>
                  <a:pPr defTabSz="914400"/>
                  <a:endParaRPr lang="pt-BR"/>
                </a:p>
              </p:txBody>
            </p:sp>
            <p:sp>
              <p:nvSpPr>
                <p:cNvPr id="26" name="Text Box 8"/>
                <p:cNvSpPr txBox="1">
                  <a:spLocks noChangeArrowheads="1"/>
                </p:cNvSpPr>
                <p:nvPr/>
              </p:nvSpPr>
              <p:spPr bwMode="auto">
                <a:xfrm>
                  <a:off x="3886" y="3083"/>
                  <a:ext cx="781" cy="195"/>
                </a:xfrm>
                <a:prstGeom prst="rect">
                  <a:avLst/>
                </a:prstGeom>
                <a:noFill/>
                <a:ln w="9525">
                  <a:noFill/>
                  <a:round/>
                  <a:headEnd/>
                  <a:tailEnd/>
                </a:ln>
              </p:spPr>
              <p:txBody>
                <a:bodyPr lIns="90000" tIns="55800" rIns="90000" bIns="4680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a:solidFill>
                        <a:srgbClr val="FFFFFF"/>
                      </a:solidFill>
                      <a:latin typeface="Times New Roman" pitchFamily="18" charset="0"/>
                    </a:rPr>
                    <a:t>Regulação</a:t>
                  </a:r>
                </a:p>
              </p:txBody>
            </p:sp>
          </p:grpSp>
          <p:sp>
            <p:nvSpPr>
              <p:cNvPr id="9" name="Oval 9"/>
              <p:cNvSpPr>
                <a:spLocks noChangeArrowheads="1"/>
              </p:cNvSpPr>
              <p:nvPr/>
            </p:nvSpPr>
            <p:spPr bwMode="auto">
              <a:xfrm>
                <a:off x="2948" y="1846"/>
                <a:ext cx="769" cy="769"/>
              </a:xfrm>
              <a:prstGeom prst="ellipse">
                <a:avLst/>
              </a:prstGeom>
              <a:solidFill>
                <a:srgbClr val="5068B4"/>
              </a:solidFill>
              <a:ln w="9360">
                <a:solidFill>
                  <a:srgbClr val="000000"/>
                </a:solidFill>
                <a:miter lim="800000"/>
                <a:headEnd/>
                <a:tailEnd/>
              </a:ln>
            </p:spPr>
            <p:txBody>
              <a:bodyPr wrap="none" anchor="ctr"/>
              <a:lstStyle/>
              <a:p>
                <a:pPr defTabSz="914400"/>
                <a:endParaRPr lang="pt-BR"/>
              </a:p>
            </p:txBody>
          </p:sp>
          <p:sp>
            <p:nvSpPr>
              <p:cNvPr id="10" name="Text Box 10"/>
              <p:cNvSpPr txBox="1">
                <a:spLocks noChangeArrowheads="1"/>
              </p:cNvSpPr>
              <p:nvPr/>
            </p:nvSpPr>
            <p:spPr bwMode="auto">
              <a:xfrm>
                <a:off x="3001" y="2127"/>
                <a:ext cx="781" cy="195"/>
              </a:xfrm>
              <a:prstGeom prst="rect">
                <a:avLst/>
              </a:prstGeom>
              <a:noFill/>
              <a:ln w="9525">
                <a:noFill/>
                <a:round/>
                <a:headEnd/>
                <a:tailEnd/>
              </a:ln>
            </p:spPr>
            <p:txBody>
              <a:bodyPr lIns="90000" tIns="55800" rIns="90000" bIns="4680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a:solidFill>
                      <a:srgbClr val="FFFFFF"/>
                    </a:solidFill>
                    <a:latin typeface="Times New Roman" pitchFamily="18" charset="0"/>
                  </a:rPr>
                  <a:t>Fiscalização</a:t>
                </a:r>
              </a:p>
            </p:txBody>
          </p:sp>
          <p:sp>
            <p:nvSpPr>
              <p:cNvPr id="11" name="Oval 11"/>
              <p:cNvSpPr>
                <a:spLocks noChangeArrowheads="1"/>
              </p:cNvSpPr>
              <p:nvPr/>
            </p:nvSpPr>
            <p:spPr bwMode="auto">
              <a:xfrm>
                <a:off x="4806" y="1852"/>
                <a:ext cx="769" cy="769"/>
              </a:xfrm>
              <a:prstGeom prst="ellipse">
                <a:avLst/>
              </a:prstGeom>
              <a:solidFill>
                <a:srgbClr val="5068B4"/>
              </a:solidFill>
              <a:ln w="9360">
                <a:solidFill>
                  <a:srgbClr val="000000"/>
                </a:solidFill>
                <a:miter lim="800000"/>
                <a:headEnd/>
                <a:tailEnd/>
              </a:ln>
            </p:spPr>
            <p:txBody>
              <a:bodyPr wrap="none" anchor="ctr"/>
              <a:lstStyle/>
              <a:p>
                <a:pPr defTabSz="914400"/>
                <a:endParaRPr lang="pt-BR"/>
              </a:p>
            </p:txBody>
          </p:sp>
          <p:sp>
            <p:nvSpPr>
              <p:cNvPr id="12" name="Text Box 12"/>
              <p:cNvSpPr txBox="1">
                <a:spLocks noChangeArrowheads="1"/>
              </p:cNvSpPr>
              <p:nvPr/>
            </p:nvSpPr>
            <p:spPr bwMode="auto">
              <a:xfrm>
                <a:off x="4813" y="2092"/>
                <a:ext cx="781" cy="293"/>
              </a:xfrm>
              <a:prstGeom prst="rect">
                <a:avLst/>
              </a:prstGeom>
              <a:noFill/>
              <a:ln w="9525">
                <a:noFill/>
                <a:round/>
                <a:headEnd/>
                <a:tailEnd/>
              </a:ln>
            </p:spPr>
            <p:txBody>
              <a:bodyPr lIns="90000" tIns="55800" rIns="90000" bIns="4680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a:solidFill>
                      <a:srgbClr val="FFFFFF"/>
                    </a:solidFill>
                    <a:latin typeface="Times New Roman" pitchFamily="18" charset="0"/>
                  </a:rPr>
                  <a:t>Prestação dos Serviços</a:t>
                </a:r>
              </a:p>
            </p:txBody>
          </p:sp>
          <p:sp>
            <p:nvSpPr>
              <p:cNvPr id="13" name="Text Box 13"/>
              <p:cNvSpPr txBox="1">
                <a:spLocks noChangeArrowheads="1"/>
              </p:cNvSpPr>
              <p:nvPr/>
            </p:nvSpPr>
            <p:spPr bwMode="auto">
              <a:xfrm>
                <a:off x="3880" y="1248"/>
                <a:ext cx="781" cy="196"/>
              </a:xfrm>
              <a:prstGeom prst="rect">
                <a:avLst/>
              </a:prstGeom>
              <a:noFill/>
              <a:ln w="9525">
                <a:noFill/>
                <a:round/>
                <a:headEnd/>
                <a:tailEnd/>
              </a:ln>
            </p:spPr>
            <p:txBody>
              <a:bodyPr lIns="90000" tIns="55800" rIns="90000" bIns="4680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a:solidFill>
                      <a:srgbClr val="FFFFFF"/>
                    </a:solidFill>
                    <a:latin typeface="Times New Roman" pitchFamily="18" charset="0"/>
                  </a:rPr>
                  <a:t>Planejamento</a:t>
                </a:r>
              </a:p>
            </p:txBody>
          </p:sp>
          <p:sp>
            <p:nvSpPr>
              <p:cNvPr id="14" name="WordArt 14"/>
              <p:cNvSpPr>
                <a:spLocks noChangeArrowheads="1" noChangeShapeType="1" noTextEdit="1"/>
              </p:cNvSpPr>
              <p:nvPr/>
            </p:nvSpPr>
            <p:spPr bwMode="auto">
              <a:xfrm rot="-2760000">
                <a:off x="3542" y="1656"/>
                <a:ext cx="374" cy="97"/>
              </a:xfrm>
              <a:prstGeom prst="rect">
                <a:avLst/>
              </a:prstGeom>
            </p:spPr>
            <p:txBody>
              <a:bodyPr spcFirstLastPara="1" wrap="none" fromWordArt="1">
                <a:prstTxWarp prst="textArchUp">
                  <a:avLst>
                    <a:gd name="adj" fmla="val 10800004"/>
                  </a:avLst>
                </a:prstTxWarp>
              </a:bodyPr>
              <a:lstStyle/>
              <a:p>
                <a:pPr algn="ctr"/>
                <a:r>
                  <a:rPr lang="pt-BR" sz="3600" b="1" kern="10">
                    <a:ln w="9360">
                      <a:solidFill>
                        <a:srgbClr val="5068B4"/>
                      </a:solidFill>
                      <a:miter lim="800000"/>
                      <a:headEnd/>
                      <a:tailEnd/>
                    </a:ln>
                    <a:solidFill>
                      <a:srgbClr val="5068B4"/>
                    </a:solidFill>
                    <a:latin typeface="Lucida Sans"/>
                  </a:rPr>
                  <a:t>Controle </a:t>
                </a:r>
              </a:p>
              <a:p>
                <a:pPr algn="ctr"/>
                <a:r>
                  <a:rPr lang="pt-BR" sz="3600" b="1" kern="10">
                    <a:ln w="9360">
                      <a:solidFill>
                        <a:srgbClr val="5068B4"/>
                      </a:solidFill>
                      <a:miter lim="800000"/>
                      <a:headEnd/>
                      <a:tailEnd/>
                    </a:ln>
                    <a:solidFill>
                      <a:srgbClr val="5068B4"/>
                    </a:solidFill>
                    <a:latin typeface="Lucida Sans"/>
                  </a:rPr>
                  <a:t>social</a:t>
                </a:r>
              </a:p>
            </p:txBody>
          </p:sp>
          <p:sp>
            <p:nvSpPr>
              <p:cNvPr id="15" name="WordArt 15"/>
              <p:cNvSpPr>
                <a:spLocks noChangeArrowheads="1" noChangeShapeType="1" noTextEdit="1"/>
              </p:cNvSpPr>
              <p:nvPr/>
            </p:nvSpPr>
            <p:spPr bwMode="auto">
              <a:xfrm rot="-8100000">
                <a:off x="3495" y="2738"/>
                <a:ext cx="374" cy="98"/>
              </a:xfrm>
              <a:prstGeom prst="rect">
                <a:avLst/>
              </a:prstGeom>
            </p:spPr>
            <p:txBody>
              <a:bodyPr spcFirstLastPara="1" wrap="none" fromWordArt="1">
                <a:prstTxWarp prst="textArchUp">
                  <a:avLst>
                    <a:gd name="adj" fmla="val 10800004"/>
                  </a:avLst>
                </a:prstTxWarp>
              </a:bodyPr>
              <a:lstStyle/>
              <a:p>
                <a:pPr algn="ctr"/>
                <a:r>
                  <a:rPr lang="pt-BR" sz="3600" b="1" kern="10">
                    <a:ln w="9360">
                      <a:solidFill>
                        <a:srgbClr val="5068B4"/>
                      </a:solidFill>
                      <a:miter lim="800000"/>
                      <a:headEnd/>
                      <a:tailEnd/>
                    </a:ln>
                    <a:solidFill>
                      <a:srgbClr val="5068B4"/>
                    </a:solidFill>
                    <a:latin typeface="Lucida Sans"/>
                  </a:rPr>
                  <a:t>Controle </a:t>
                </a:r>
              </a:p>
              <a:p>
                <a:pPr algn="ctr"/>
                <a:r>
                  <a:rPr lang="pt-BR" sz="3600" b="1" kern="10">
                    <a:ln w="9360">
                      <a:solidFill>
                        <a:srgbClr val="5068B4"/>
                      </a:solidFill>
                      <a:miter lim="800000"/>
                      <a:headEnd/>
                      <a:tailEnd/>
                    </a:ln>
                    <a:solidFill>
                      <a:srgbClr val="5068B4"/>
                    </a:solidFill>
                    <a:latin typeface="Lucida Sans"/>
                  </a:rPr>
                  <a:t>social</a:t>
                </a:r>
              </a:p>
            </p:txBody>
          </p:sp>
          <p:sp>
            <p:nvSpPr>
              <p:cNvPr id="16" name="WordArt 16"/>
              <p:cNvSpPr>
                <a:spLocks noChangeArrowheads="1" noChangeShapeType="1" noTextEdit="1"/>
              </p:cNvSpPr>
              <p:nvPr/>
            </p:nvSpPr>
            <p:spPr bwMode="auto">
              <a:xfrm rot="2760000">
                <a:off x="4627" y="1659"/>
                <a:ext cx="374" cy="99"/>
              </a:xfrm>
              <a:prstGeom prst="rect">
                <a:avLst/>
              </a:prstGeom>
            </p:spPr>
            <p:txBody>
              <a:bodyPr spcFirstLastPara="1" wrap="none" fromWordArt="1">
                <a:prstTxWarp prst="textArchUp">
                  <a:avLst>
                    <a:gd name="adj" fmla="val 10800004"/>
                  </a:avLst>
                </a:prstTxWarp>
              </a:bodyPr>
              <a:lstStyle/>
              <a:p>
                <a:pPr algn="ctr"/>
                <a:r>
                  <a:rPr lang="pt-BR" sz="3600" b="1" kern="10">
                    <a:ln w="9360">
                      <a:solidFill>
                        <a:srgbClr val="5068B4"/>
                      </a:solidFill>
                      <a:miter lim="800000"/>
                      <a:headEnd/>
                      <a:tailEnd/>
                    </a:ln>
                    <a:solidFill>
                      <a:srgbClr val="5068B4"/>
                    </a:solidFill>
                    <a:latin typeface="Lucida Sans"/>
                  </a:rPr>
                  <a:t>Controle </a:t>
                </a:r>
              </a:p>
              <a:p>
                <a:pPr algn="ctr"/>
                <a:r>
                  <a:rPr lang="pt-BR" sz="3600" b="1" kern="10">
                    <a:ln w="9360">
                      <a:solidFill>
                        <a:srgbClr val="5068B4"/>
                      </a:solidFill>
                      <a:miter lim="800000"/>
                      <a:headEnd/>
                      <a:tailEnd/>
                    </a:ln>
                    <a:solidFill>
                      <a:srgbClr val="5068B4"/>
                    </a:solidFill>
                    <a:latin typeface="Lucida Sans"/>
                  </a:rPr>
                  <a:t>social</a:t>
                </a:r>
              </a:p>
            </p:txBody>
          </p:sp>
          <p:sp>
            <p:nvSpPr>
              <p:cNvPr id="17" name="WordArt 17"/>
              <p:cNvSpPr>
                <a:spLocks noChangeArrowheads="1" noChangeShapeType="1" noTextEdit="1"/>
              </p:cNvSpPr>
              <p:nvPr/>
            </p:nvSpPr>
            <p:spPr bwMode="auto">
              <a:xfrm rot="7800000">
                <a:off x="4633" y="2744"/>
                <a:ext cx="374" cy="97"/>
              </a:xfrm>
              <a:prstGeom prst="rect">
                <a:avLst/>
              </a:prstGeom>
            </p:spPr>
            <p:txBody>
              <a:bodyPr spcFirstLastPara="1" wrap="none" fromWordArt="1">
                <a:prstTxWarp prst="textArchUp">
                  <a:avLst>
                    <a:gd name="adj" fmla="val 10800004"/>
                  </a:avLst>
                </a:prstTxWarp>
              </a:bodyPr>
              <a:lstStyle/>
              <a:p>
                <a:pPr algn="ctr"/>
                <a:r>
                  <a:rPr lang="pt-BR" sz="3600" b="1" kern="10">
                    <a:ln w="9360">
                      <a:solidFill>
                        <a:srgbClr val="5068B4"/>
                      </a:solidFill>
                      <a:miter lim="800000"/>
                      <a:headEnd/>
                      <a:tailEnd/>
                    </a:ln>
                    <a:solidFill>
                      <a:srgbClr val="5068B4"/>
                    </a:solidFill>
                    <a:latin typeface="Lucida Sans"/>
                  </a:rPr>
                  <a:t>Controle </a:t>
                </a:r>
              </a:p>
              <a:p>
                <a:pPr algn="ctr"/>
                <a:r>
                  <a:rPr lang="pt-BR" sz="3600" b="1" kern="10">
                    <a:ln w="9360">
                      <a:solidFill>
                        <a:srgbClr val="5068B4"/>
                      </a:solidFill>
                      <a:miter lim="800000"/>
                      <a:headEnd/>
                      <a:tailEnd/>
                    </a:ln>
                    <a:solidFill>
                      <a:srgbClr val="5068B4"/>
                    </a:solidFill>
                    <a:latin typeface="Lucida Sans"/>
                  </a:rPr>
                  <a:t>social</a:t>
                </a:r>
              </a:p>
            </p:txBody>
          </p:sp>
          <p:grpSp>
            <p:nvGrpSpPr>
              <p:cNvPr id="18" name="Group 18"/>
              <p:cNvGrpSpPr>
                <a:grpSpLocks/>
              </p:cNvGrpSpPr>
              <p:nvPr/>
            </p:nvGrpSpPr>
            <p:grpSpPr bwMode="auto">
              <a:xfrm>
                <a:off x="3879" y="1867"/>
                <a:ext cx="769" cy="769"/>
                <a:chOff x="3879" y="1867"/>
                <a:chExt cx="769" cy="769"/>
              </a:xfrm>
            </p:grpSpPr>
            <p:sp>
              <p:nvSpPr>
                <p:cNvPr id="23" name="Oval 19"/>
                <p:cNvSpPr>
                  <a:spLocks noChangeArrowheads="1"/>
                </p:cNvSpPr>
                <p:nvPr/>
              </p:nvSpPr>
              <p:spPr bwMode="auto">
                <a:xfrm>
                  <a:off x="3879" y="1867"/>
                  <a:ext cx="769" cy="769"/>
                </a:xfrm>
                <a:prstGeom prst="ellipse">
                  <a:avLst/>
                </a:prstGeom>
                <a:solidFill>
                  <a:srgbClr val="5068B4"/>
                </a:solidFill>
                <a:ln w="9360">
                  <a:solidFill>
                    <a:srgbClr val="000000"/>
                  </a:solidFill>
                  <a:miter lim="800000"/>
                  <a:headEnd/>
                  <a:tailEnd/>
                </a:ln>
              </p:spPr>
              <p:txBody>
                <a:bodyPr wrap="none" anchor="ctr"/>
                <a:lstStyle/>
                <a:p>
                  <a:pPr defTabSz="914400"/>
                  <a:endParaRPr lang="pt-BR"/>
                </a:p>
              </p:txBody>
            </p:sp>
            <p:sp>
              <p:nvSpPr>
                <p:cNvPr id="24" name="Text Box 20"/>
                <p:cNvSpPr txBox="1">
                  <a:spLocks noChangeArrowheads="1"/>
                </p:cNvSpPr>
                <p:nvPr/>
              </p:nvSpPr>
              <p:spPr bwMode="auto">
                <a:xfrm>
                  <a:off x="3914" y="2036"/>
                  <a:ext cx="719" cy="489"/>
                </a:xfrm>
                <a:prstGeom prst="rect">
                  <a:avLst/>
                </a:prstGeom>
                <a:noFill/>
                <a:ln w="9525">
                  <a:noFill/>
                  <a:round/>
                  <a:headEnd/>
                  <a:tailEnd/>
                </a:ln>
              </p:spPr>
              <p:txBody>
                <a:bodyPr lIns="90000" tIns="56160" rIns="90000" bIns="4680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latin typeface="Times New Roman" pitchFamily="18" charset="0"/>
                    </a:rPr>
                    <a:t>Gestão do </a:t>
                  </a:r>
                  <a:r>
                    <a:rPr lang="en-GB" sz="1400" b="1" dirty="0" err="1">
                      <a:latin typeface="Times New Roman" pitchFamily="18" charset="0"/>
                    </a:rPr>
                    <a:t>saneamento</a:t>
                  </a:r>
                  <a:r>
                    <a:rPr lang="en-GB" sz="1400" b="1" dirty="0">
                      <a:latin typeface="Times New Roman" pitchFamily="18" charset="0"/>
                    </a:rPr>
                    <a:t> </a:t>
                  </a:r>
                  <a:r>
                    <a:rPr lang="en-GB" sz="1400" b="1" dirty="0" err="1">
                      <a:latin typeface="Times New Roman" pitchFamily="18" charset="0"/>
                    </a:rPr>
                    <a:t>básico</a:t>
                  </a:r>
                  <a:endParaRPr lang="en-GB" sz="1400" b="1" dirty="0">
                    <a:latin typeface="Times New Roman" pitchFamily="18" charset="0"/>
                  </a:endParaRPr>
                </a:p>
              </p:txBody>
            </p:sp>
          </p:grpSp>
          <p:sp>
            <p:nvSpPr>
              <p:cNvPr id="19" name="AutoShape 21"/>
              <p:cNvSpPr>
                <a:spLocks noChangeArrowheads="1"/>
              </p:cNvSpPr>
              <p:nvPr/>
            </p:nvSpPr>
            <p:spPr bwMode="auto">
              <a:xfrm>
                <a:off x="4647" y="2198"/>
                <a:ext cx="154" cy="93"/>
              </a:xfrm>
              <a:prstGeom prst="rightArrow">
                <a:avLst>
                  <a:gd name="adj1" fmla="val 50000"/>
                  <a:gd name="adj2" fmla="val 41398"/>
                </a:avLst>
              </a:prstGeom>
              <a:solidFill>
                <a:srgbClr val="5068B4"/>
              </a:solidFill>
              <a:ln w="9360">
                <a:solidFill>
                  <a:srgbClr val="00008E"/>
                </a:solidFill>
                <a:miter lim="800000"/>
                <a:headEnd/>
                <a:tailEnd/>
              </a:ln>
            </p:spPr>
            <p:txBody>
              <a:bodyPr wrap="none" anchor="ctr"/>
              <a:lstStyle/>
              <a:p>
                <a:pPr defTabSz="914400"/>
                <a:endParaRPr lang="pt-BR"/>
              </a:p>
            </p:txBody>
          </p:sp>
          <p:sp>
            <p:nvSpPr>
              <p:cNvPr id="20" name="AutoShape 22"/>
              <p:cNvSpPr>
                <a:spLocks noChangeArrowheads="1"/>
              </p:cNvSpPr>
              <p:nvPr/>
            </p:nvSpPr>
            <p:spPr bwMode="auto">
              <a:xfrm rot="-5400000">
                <a:off x="4179" y="1744"/>
                <a:ext cx="153" cy="92"/>
              </a:xfrm>
              <a:prstGeom prst="rightArrow">
                <a:avLst>
                  <a:gd name="adj1" fmla="val 50000"/>
                  <a:gd name="adj2" fmla="val 41576"/>
                </a:avLst>
              </a:prstGeom>
              <a:solidFill>
                <a:srgbClr val="5068B4"/>
              </a:solidFill>
              <a:ln w="9360">
                <a:solidFill>
                  <a:srgbClr val="00008E"/>
                </a:solidFill>
                <a:miter lim="800000"/>
                <a:headEnd/>
                <a:tailEnd/>
              </a:ln>
            </p:spPr>
            <p:txBody>
              <a:bodyPr wrap="none" anchor="ctr"/>
              <a:lstStyle/>
              <a:p>
                <a:pPr defTabSz="914400"/>
                <a:endParaRPr lang="pt-BR"/>
              </a:p>
            </p:txBody>
          </p:sp>
          <p:sp>
            <p:nvSpPr>
              <p:cNvPr id="21" name="AutoShape 23"/>
              <p:cNvSpPr>
                <a:spLocks noChangeArrowheads="1"/>
              </p:cNvSpPr>
              <p:nvPr/>
            </p:nvSpPr>
            <p:spPr bwMode="auto">
              <a:xfrm rot="10800000">
                <a:off x="3722" y="2201"/>
                <a:ext cx="153" cy="93"/>
              </a:xfrm>
              <a:prstGeom prst="rightArrow">
                <a:avLst>
                  <a:gd name="adj1" fmla="val 50000"/>
                  <a:gd name="adj2" fmla="val 41129"/>
                </a:avLst>
              </a:prstGeom>
              <a:solidFill>
                <a:srgbClr val="5068B4"/>
              </a:solidFill>
              <a:ln w="9360">
                <a:solidFill>
                  <a:srgbClr val="00008E"/>
                </a:solidFill>
                <a:miter lim="800000"/>
                <a:headEnd/>
                <a:tailEnd/>
              </a:ln>
            </p:spPr>
            <p:txBody>
              <a:bodyPr wrap="none" anchor="ctr"/>
              <a:lstStyle/>
              <a:p>
                <a:pPr defTabSz="914400"/>
                <a:endParaRPr lang="pt-BR"/>
              </a:p>
            </p:txBody>
          </p:sp>
          <p:sp>
            <p:nvSpPr>
              <p:cNvPr id="22" name="AutoShape 24"/>
              <p:cNvSpPr>
                <a:spLocks noChangeArrowheads="1"/>
              </p:cNvSpPr>
              <p:nvPr/>
            </p:nvSpPr>
            <p:spPr bwMode="auto">
              <a:xfrm rot="5400000">
                <a:off x="4195" y="2662"/>
                <a:ext cx="153" cy="92"/>
              </a:xfrm>
              <a:prstGeom prst="rightArrow">
                <a:avLst>
                  <a:gd name="adj1" fmla="val 50000"/>
                  <a:gd name="adj2" fmla="val 41576"/>
                </a:avLst>
              </a:prstGeom>
              <a:solidFill>
                <a:srgbClr val="5068B4"/>
              </a:solidFill>
              <a:ln w="9360">
                <a:solidFill>
                  <a:srgbClr val="00008E"/>
                </a:solidFill>
                <a:miter lim="800000"/>
                <a:headEnd/>
                <a:tailEnd/>
              </a:ln>
            </p:spPr>
            <p:txBody>
              <a:bodyPr wrap="none" anchor="ctr"/>
              <a:lstStyle/>
              <a:p>
                <a:pPr defTabSz="914400"/>
                <a:endParaRPr lang="pt-BR"/>
              </a:p>
            </p:txBody>
          </p:sp>
        </p:grpSp>
      </p:grpSp>
      <p:sp>
        <p:nvSpPr>
          <p:cNvPr id="2" name="Retângulo 1"/>
          <p:cNvSpPr/>
          <p:nvPr/>
        </p:nvSpPr>
        <p:spPr>
          <a:xfrm>
            <a:off x="24063" y="3303668"/>
            <a:ext cx="3827857" cy="1366528"/>
          </a:xfrm>
          <a:prstGeom prst="rect">
            <a:avLst/>
          </a:prstGeom>
        </p:spPr>
        <p:txBody>
          <a:bodyPr wrap="square">
            <a:spAutoFit/>
          </a:bodyPr>
          <a:lstStyle/>
          <a:p>
            <a:pPr marL="342900" lvl="0" indent="-342900" fontAlgn="base">
              <a:spcBef>
                <a:spcPct val="20000"/>
              </a:spcBef>
              <a:spcAft>
                <a:spcPct val="0"/>
              </a:spcAft>
              <a:buFont typeface="Arial" charset="0"/>
              <a:buChar char="•"/>
              <a:tabLst>
                <a:tab pos="6794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pPr>
            <a:r>
              <a:rPr lang="en-GB" kern="0" dirty="0">
                <a:latin typeface="Arial Narrow" pitchFamily="34" charset="0"/>
              </a:rPr>
              <a:t>Cap. II – </a:t>
            </a:r>
            <a:r>
              <a:rPr lang="en-GB" kern="0" dirty="0" err="1">
                <a:latin typeface="Arial Narrow" pitchFamily="34" charset="0"/>
              </a:rPr>
              <a:t>Exercício</a:t>
            </a:r>
            <a:r>
              <a:rPr lang="en-GB" kern="0" dirty="0">
                <a:latin typeface="Arial Narrow" pitchFamily="34" charset="0"/>
              </a:rPr>
              <a:t> da </a:t>
            </a:r>
            <a:r>
              <a:rPr lang="en-GB" kern="0" dirty="0" err="1">
                <a:latin typeface="Arial Narrow" pitchFamily="34" charset="0"/>
              </a:rPr>
              <a:t>Titularidade</a:t>
            </a:r>
            <a:endParaRPr lang="en-GB" kern="0" dirty="0">
              <a:latin typeface="Arial Narrow" pitchFamily="34" charset="0"/>
            </a:endParaRPr>
          </a:p>
          <a:p>
            <a:pPr marL="342900" lvl="0" indent="-342900" fontAlgn="base">
              <a:spcBef>
                <a:spcPct val="20000"/>
              </a:spcBef>
              <a:spcAft>
                <a:spcPct val="0"/>
              </a:spcAft>
              <a:buFont typeface="Arial" charset="0"/>
              <a:buChar char="•"/>
              <a:tabLst>
                <a:tab pos="6794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pPr>
            <a:r>
              <a:rPr lang="en-GB" kern="0" dirty="0">
                <a:latin typeface="Arial Narrow" pitchFamily="34" charset="0"/>
              </a:rPr>
              <a:t>Cap. III – </a:t>
            </a:r>
            <a:r>
              <a:rPr lang="en-GB" kern="0" dirty="0" err="1">
                <a:latin typeface="Arial Narrow" pitchFamily="34" charset="0"/>
              </a:rPr>
              <a:t>Prestação</a:t>
            </a:r>
            <a:r>
              <a:rPr lang="en-GB" kern="0" dirty="0">
                <a:latin typeface="Arial Narrow" pitchFamily="34" charset="0"/>
              </a:rPr>
              <a:t> </a:t>
            </a:r>
            <a:r>
              <a:rPr lang="en-GB" kern="0" dirty="0" err="1">
                <a:latin typeface="Arial Narrow" pitchFamily="34" charset="0"/>
              </a:rPr>
              <a:t>Regionalizada</a:t>
            </a:r>
            <a:endParaRPr lang="en-GB" kern="0" dirty="0">
              <a:latin typeface="Arial Narrow" pitchFamily="34" charset="0"/>
            </a:endParaRPr>
          </a:p>
          <a:p>
            <a:pPr marL="342900" lvl="0" indent="-342900" fontAlgn="base">
              <a:spcBef>
                <a:spcPct val="20000"/>
              </a:spcBef>
              <a:spcAft>
                <a:spcPct val="0"/>
              </a:spcAft>
              <a:buFont typeface="Arial" charset="0"/>
              <a:buChar char="•"/>
              <a:tabLst>
                <a:tab pos="6794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pPr>
            <a:r>
              <a:rPr lang="en-GB" kern="0" dirty="0">
                <a:latin typeface="Arial Narrow" pitchFamily="34" charset="0"/>
              </a:rPr>
              <a:t>Cap. IV – Planejamento</a:t>
            </a:r>
          </a:p>
          <a:p>
            <a:pPr marL="342900" lvl="0" indent="-342900" fontAlgn="base">
              <a:spcBef>
                <a:spcPct val="20000"/>
              </a:spcBef>
              <a:spcAft>
                <a:spcPct val="0"/>
              </a:spcAft>
              <a:buFont typeface="Arial" charset="0"/>
              <a:buChar char="•"/>
              <a:tabLst>
                <a:tab pos="6794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pPr>
            <a:r>
              <a:rPr lang="en-GB" kern="0" dirty="0">
                <a:latin typeface="Arial Narrow" pitchFamily="34" charset="0"/>
              </a:rPr>
              <a:t>Cap. V – </a:t>
            </a:r>
            <a:r>
              <a:rPr lang="en-GB" kern="0" dirty="0" err="1">
                <a:latin typeface="Arial Narrow" pitchFamily="34" charset="0"/>
              </a:rPr>
              <a:t>Regulação</a:t>
            </a:r>
            <a:endParaRPr lang="en-GB" kern="0" dirty="0">
              <a:latin typeface="Arial Narrow" pitchFamily="34" charset="0"/>
            </a:endParaRPr>
          </a:p>
        </p:txBody>
      </p:sp>
    </p:spTree>
    <p:extLst>
      <p:ext uri="{BB962C8B-B14F-4D97-AF65-F5344CB8AC3E}">
        <p14:creationId xmlns:p14="http://schemas.microsoft.com/office/powerpoint/2010/main" val="419653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476672"/>
            <a:ext cx="8064896" cy="5976664"/>
          </a:xfrm>
        </p:spPr>
        <p:txBody>
          <a:bodyPr>
            <a:normAutofit fontScale="25000" lnSpcReduction="20000"/>
          </a:bodyPr>
          <a:lstStyle/>
          <a:p>
            <a:pPr algn="ctr"/>
            <a:r>
              <a:rPr lang="pt-BR" sz="11200" u="sng" dirty="0">
                <a:latin typeface="Calibri" panose="020F0502020204030204" pitchFamily="34" charset="0"/>
              </a:rPr>
              <a:t>PAPEL DA SEDRU NA POLITICA DE SANEAMENTO BÁSICO DO ESTADO </a:t>
            </a:r>
          </a:p>
          <a:p>
            <a:pPr algn="ctr"/>
            <a:endParaRPr lang="pt-BR" sz="6500" u="sng" dirty="0">
              <a:latin typeface="Calibri" panose="020F0502020204030204" pitchFamily="34" charset="0"/>
            </a:endParaRPr>
          </a:p>
          <a:p>
            <a:pPr marL="457200" indent="-457200" algn="just">
              <a:buFont typeface="Arial" pitchFamily="34" charset="0"/>
              <a:buChar char="•"/>
            </a:pPr>
            <a:r>
              <a:rPr lang="pt-BR" sz="8800" dirty="0">
                <a:latin typeface="Calibri" panose="020F0502020204030204" pitchFamily="34" charset="0"/>
              </a:rPr>
              <a:t>AUXILIAR NA ESTRUTURARAÇÃO DA GESTÃO DA POLITICA DE SANEAMENTO BÁSICO NOS MUNICÍPIOS MINEIROS;</a:t>
            </a:r>
          </a:p>
          <a:p>
            <a:pPr marL="457200" indent="-457200" algn="just">
              <a:buFont typeface="Arial" pitchFamily="34" charset="0"/>
              <a:buChar char="•"/>
            </a:pPr>
            <a:r>
              <a:rPr lang="pt-BR" sz="8800" b="0" dirty="0">
                <a:latin typeface="Calibri" panose="020F0502020204030204" pitchFamily="34" charset="0"/>
              </a:rPr>
              <a:t>Desenvolver o Plano de Saneamento do Estado de MG -  Termo de Referência concluído, previsão para conclusão do plano 18 meses;</a:t>
            </a:r>
          </a:p>
          <a:p>
            <a:pPr marL="457200" indent="-457200" algn="just">
              <a:buFont typeface="Arial" pitchFamily="34" charset="0"/>
              <a:buChar char="•"/>
            </a:pPr>
            <a:r>
              <a:rPr lang="pt-BR" sz="8800" b="0" dirty="0">
                <a:latin typeface="Calibri" panose="020F0502020204030204" pitchFamily="34" charset="0"/>
              </a:rPr>
              <a:t>Busca sistematizar e orientar, metodologicamente, a formulação da Política Pública de saneamento Básico e a elaboração dos Planos Municipais de Saneamento Básico - </a:t>
            </a:r>
            <a:r>
              <a:rPr lang="pt-BR" sz="8800" b="0" dirty="0" err="1">
                <a:latin typeface="Calibri" panose="020F0502020204030204" pitchFamily="34" charset="0"/>
              </a:rPr>
              <a:t>PMSBs</a:t>
            </a:r>
            <a:r>
              <a:rPr lang="pt-BR" sz="8800" b="0" dirty="0">
                <a:latin typeface="Calibri" panose="020F0502020204030204" pitchFamily="34" charset="0"/>
              </a:rPr>
              <a:t>, de acordo com a Lei 11.445/07, quanto às funções do Poder Público local, titular dos Serviços de Saneamento Básico, conforme os Capítulos II e IV da referida Lei;</a:t>
            </a:r>
          </a:p>
          <a:p>
            <a:pPr marL="457200" indent="-457200" algn="just">
              <a:buFont typeface="Arial" pitchFamily="34" charset="0"/>
              <a:buChar char="•"/>
            </a:pPr>
            <a:r>
              <a:rPr lang="pt-BR" sz="8800" b="0" dirty="0">
                <a:latin typeface="Calibri" panose="020F0502020204030204" pitchFamily="34" charset="0"/>
              </a:rPr>
              <a:t>Através da execução do Plano Estadual de Saneamento Básico o Estado, no que compete a SEDRU, buscará alcançar o objetivo do MILÊNIO – UNIVERSALIZAÇÃO DO SANEAMENTO EM </a:t>
            </a:r>
            <a:r>
              <a:rPr lang="pt-BR" sz="8800" b="0" dirty="0" smtClean="0">
                <a:latin typeface="Calibri" panose="020F0502020204030204" pitchFamily="34" charset="0"/>
              </a:rPr>
              <a:t>MG.</a:t>
            </a:r>
            <a:endParaRPr lang="pt-BR" sz="8800" b="0" dirty="0">
              <a:latin typeface="Calibri" panose="020F0502020204030204" pitchFamily="34" charset="0"/>
            </a:endParaRPr>
          </a:p>
          <a:p>
            <a:pPr marL="342900" indent="-342900" algn="just">
              <a:buFont typeface="Arial" panose="020B0604020202020204" pitchFamily="34" charset="0"/>
              <a:buChar char="•"/>
            </a:pPr>
            <a:endParaRPr lang="pt-BR" sz="9600" b="0" dirty="0" smtClean="0">
              <a:latin typeface="Calibri" panose="020F0502020204030204" pitchFamily="34" charset="0"/>
            </a:endParaRPr>
          </a:p>
          <a:p>
            <a:pPr marL="342900" indent="-342900" algn="just">
              <a:buFont typeface="Arial" panose="020B0604020202020204" pitchFamily="34" charset="0"/>
              <a:buChar char="•"/>
            </a:pPr>
            <a:endParaRPr lang="pt-BR" sz="9600" b="0" dirty="0" smtClean="0">
              <a:latin typeface="Calibri" panose="020F0502020204030204" pitchFamily="34" charset="0"/>
            </a:endParaRPr>
          </a:p>
          <a:p>
            <a:pPr marL="342900" indent="-342900" algn="just">
              <a:buFont typeface="Arial" panose="020B0604020202020204" pitchFamily="34" charset="0"/>
              <a:buChar char="•"/>
            </a:pPr>
            <a:endParaRPr lang="en-GB" sz="2600" b="0" dirty="0">
              <a:latin typeface="Calibri" panose="020F0502020204030204" pitchFamily="34" charset="0"/>
            </a:endParaRPr>
          </a:p>
          <a:p>
            <a:pPr algn="ctr"/>
            <a:endParaRPr lang="pt-BR" sz="2400" u="sng" dirty="0">
              <a:latin typeface="Calibri" panose="020F0502020204030204" pitchFamily="34" charset="0"/>
            </a:endParaRPr>
          </a:p>
          <a:p>
            <a:pPr algn="ctr"/>
            <a:endParaRPr lang="pt-BR" sz="2400" u="sng" dirty="0" smtClean="0">
              <a:latin typeface="Calibri" panose="020F0502020204030204" pitchFamily="34" charset="0"/>
            </a:endParaRPr>
          </a:p>
          <a:p>
            <a:pPr algn="ctr"/>
            <a:r>
              <a:rPr lang="pt-BR" sz="2800" i="1" u="sng" dirty="0" smtClean="0">
                <a:latin typeface="Calibri" panose="020F0502020204030204" pitchFamily="34" charset="0"/>
              </a:rPr>
              <a:t> </a:t>
            </a:r>
          </a:p>
          <a:p>
            <a:pPr algn="ctr"/>
            <a:endParaRPr lang="pt-BR" sz="2800" u="sng" dirty="0">
              <a:latin typeface="Calibri" panose="020F0502020204030204" pitchFamily="34" charset="0"/>
            </a:endParaRPr>
          </a:p>
        </p:txBody>
      </p:sp>
    </p:spTree>
    <p:extLst>
      <p:ext uri="{BB962C8B-B14F-4D97-AF65-F5344CB8AC3E}">
        <p14:creationId xmlns:p14="http://schemas.microsoft.com/office/powerpoint/2010/main" val="83262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wipe(down)">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476672"/>
            <a:ext cx="8064896" cy="5328592"/>
          </a:xfrm>
        </p:spPr>
        <p:txBody>
          <a:bodyPr>
            <a:normAutofit/>
          </a:bodyPr>
          <a:lstStyle/>
          <a:p>
            <a:pPr algn="ctr"/>
            <a:r>
              <a:rPr lang="pt-BR" sz="2400" u="sng" dirty="0" smtClean="0">
                <a:latin typeface="Calibri" panose="020F0502020204030204" pitchFamily="34" charset="0"/>
              </a:rPr>
              <a:t>PLANEJAMENTO</a:t>
            </a:r>
          </a:p>
          <a:p>
            <a:pPr marL="342900" indent="-342900" algn="just">
              <a:buFont typeface="Arial" panose="020B0604020202020204" pitchFamily="34" charset="0"/>
              <a:buChar char="•"/>
            </a:pPr>
            <a:endParaRPr lang="pt-BR" sz="2600" b="0" dirty="0" smtClean="0">
              <a:latin typeface="Calibri" panose="020F0502020204030204" pitchFamily="34" charset="0"/>
            </a:endParaRPr>
          </a:p>
          <a:p>
            <a:pPr marL="342900" indent="-342900" algn="just">
              <a:buFont typeface="Arial" panose="020B0604020202020204" pitchFamily="34" charset="0"/>
              <a:buChar char="•"/>
            </a:pPr>
            <a:endParaRPr lang="en-GB" sz="2600" b="0" dirty="0">
              <a:latin typeface="Calibri" panose="020F0502020204030204" pitchFamily="34" charset="0"/>
            </a:endParaRPr>
          </a:p>
          <a:p>
            <a:pPr algn="ctr"/>
            <a:endParaRPr lang="pt-BR" sz="2400" u="sng" dirty="0">
              <a:latin typeface="Calibri" panose="020F0502020204030204" pitchFamily="34" charset="0"/>
            </a:endParaRPr>
          </a:p>
          <a:p>
            <a:pPr algn="ctr"/>
            <a:endParaRPr lang="pt-BR" sz="2400" u="sng" dirty="0" smtClean="0">
              <a:latin typeface="Calibri" panose="020F0502020204030204" pitchFamily="34" charset="0"/>
            </a:endParaRPr>
          </a:p>
          <a:p>
            <a:pPr algn="ctr"/>
            <a:r>
              <a:rPr lang="pt-BR" sz="2800" i="1" u="sng" dirty="0" smtClean="0">
                <a:latin typeface="Calibri" panose="020F0502020204030204" pitchFamily="34" charset="0"/>
              </a:rPr>
              <a:t> </a:t>
            </a:r>
          </a:p>
          <a:p>
            <a:pPr algn="ctr"/>
            <a:endParaRPr lang="pt-BR" sz="2800" u="sng" dirty="0">
              <a:latin typeface="Calibri" panose="020F0502020204030204" pitchFamily="34" charset="0"/>
            </a:endParaRPr>
          </a:p>
        </p:txBody>
      </p:sp>
      <p:pic>
        <p:nvPicPr>
          <p:cNvPr id="4" name="Imagem 1"/>
          <p:cNvPicPr>
            <a:picLocks noChangeAspect="1"/>
          </p:cNvPicPr>
          <p:nvPr/>
        </p:nvPicPr>
        <p:blipFill>
          <a:blip r:embed="rId2" cstate="print"/>
          <a:srcRect/>
          <a:stretch>
            <a:fillRect/>
          </a:stretch>
        </p:blipFill>
        <p:spPr bwMode="auto">
          <a:xfrm>
            <a:off x="1270920" y="908720"/>
            <a:ext cx="6430962" cy="4895850"/>
          </a:xfrm>
          <a:prstGeom prst="rect">
            <a:avLst/>
          </a:prstGeom>
          <a:noFill/>
          <a:ln w="9525">
            <a:noFill/>
            <a:miter lim="800000"/>
            <a:headEnd/>
            <a:tailEnd/>
          </a:ln>
        </p:spPr>
      </p:pic>
    </p:spTree>
    <p:extLst>
      <p:ext uri="{BB962C8B-B14F-4D97-AF65-F5344CB8AC3E}">
        <p14:creationId xmlns:p14="http://schemas.microsoft.com/office/powerpoint/2010/main" val="397161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476672"/>
            <a:ext cx="8064896" cy="5328592"/>
          </a:xfrm>
        </p:spPr>
        <p:txBody>
          <a:bodyPr>
            <a:normAutofit fontScale="77500" lnSpcReduction="20000"/>
          </a:bodyPr>
          <a:lstStyle/>
          <a:p>
            <a:pPr algn="ctr"/>
            <a:endParaRPr lang="pt-BR" sz="4400" u="sng" dirty="0" smtClean="0">
              <a:latin typeface="Calibri" panose="020F0502020204030204" pitchFamily="34" charset="0"/>
            </a:endParaRPr>
          </a:p>
          <a:p>
            <a:pPr algn="ctr"/>
            <a:r>
              <a:rPr lang="pt-BR" sz="4400" u="sng" dirty="0" smtClean="0">
                <a:latin typeface="Calibri" panose="020F0502020204030204" pitchFamily="34" charset="0"/>
              </a:rPr>
              <a:t>POLITICA </a:t>
            </a:r>
            <a:r>
              <a:rPr lang="pt-BR" sz="4400" u="sng" dirty="0">
                <a:latin typeface="Calibri" panose="020F0502020204030204" pitchFamily="34" charset="0"/>
              </a:rPr>
              <a:t>DE </a:t>
            </a:r>
            <a:r>
              <a:rPr lang="pt-BR" sz="4400" u="sng" dirty="0" smtClean="0">
                <a:latin typeface="Calibri" panose="020F0502020204030204" pitchFamily="34" charset="0"/>
              </a:rPr>
              <a:t>RESÍDUOS SÓLIDOS </a:t>
            </a:r>
            <a:r>
              <a:rPr lang="pt-BR" sz="4400" u="sng" dirty="0">
                <a:latin typeface="Calibri" panose="020F0502020204030204" pitchFamily="34" charset="0"/>
              </a:rPr>
              <a:t>EM MG</a:t>
            </a:r>
          </a:p>
          <a:p>
            <a:pPr algn="ctr"/>
            <a:endParaRPr lang="pt-BR" sz="4400" u="sng" dirty="0">
              <a:latin typeface="Calibri" panose="020F0502020204030204" pitchFamily="34" charset="0"/>
            </a:endParaRPr>
          </a:p>
          <a:p>
            <a:pPr algn="just"/>
            <a:r>
              <a:rPr lang="pt-BR" altLang="pt-BR" sz="2800" b="0" i="1" dirty="0" smtClean="0">
                <a:latin typeface="Calibri" panose="020F0502020204030204" pitchFamily="34" charset="0"/>
              </a:rPr>
              <a:t>"</a:t>
            </a:r>
            <a:r>
              <a:rPr lang="pt-BR" altLang="pt-BR" sz="2800" b="0" i="1" dirty="0">
                <a:latin typeface="Calibri" panose="020F0502020204030204" pitchFamily="34" charset="0"/>
              </a:rPr>
              <a:t>resíduos em estado sólido ou </a:t>
            </a:r>
            <a:r>
              <a:rPr lang="pt-BR" altLang="pt-BR" sz="2800" b="0" i="1" dirty="0" err="1">
                <a:latin typeface="Calibri" panose="020F0502020204030204" pitchFamily="34" charset="0"/>
              </a:rPr>
              <a:t>semi-sólido</a:t>
            </a:r>
            <a:r>
              <a:rPr lang="pt-BR" altLang="pt-BR" sz="2800" b="0" i="1" dirty="0">
                <a:latin typeface="Calibri" panose="020F0502020204030204" pitchFamily="34" charset="0"/>
              </a:rPr>
              <a:t> resultantes de atividade industrial, doméstica, hospitalar, comercial, agrícola, de serviços e de os lodos provenientes de sistemas de tratamento de água e os de varrição, inclusive resíduos gerados em equipamentos e instalações de controle de poluição, bem como determinados líquidos cujas particularidades tornem inviável seu lançamento na rede pública de esgotos ou em corpos d'água</a:t>
            </a:r>
            <a:r>
              <a:rPr lang="pt-BR" altLang="pt-BR" sz="2800" i="1" dirty="0">
                <a:latin typeface="Calibri" pitchFamily="34" charset="0"/>
              </a:rPr>
              <a:t>; “</a:t>
            </a:r>
            <a:endParaRPr lang="pt-BR" altLang="pt-BR" sz="2800" i="1" dirty="0"/>
          </a:p>
          <a:p>
            <a:pPr algn="ctr"/>
            <a:r>
              <a:rPr lang="pt-BR" sz="3200" i="1" u="sng" dirty="0">
                <a:latin typeface="Calibri" panose="020F0502020204030204" pitchFamily="34" charset="0"/>
              </a:rPr>
              <a:t> </a:t>
            </a:r>
          </a:p>
          <a:p>
            <a:pPr algn="r"/>
            <a:r>
              <a:rPr lang="pt-BR" altLang="pt-BR" sz="2800" dirty="0">
                <a:latin typeface="Calibri" pitchFamily="34" charset="0"/>
              </a:rPr>
              <a:t>Art. 4º, XXIII, lei estadual 18.031/09</a:t>
            </a:r>
            <a:endParaRPr lang="pt-BR" altLang="pt-BR" sz="2800" dirty="0"/>
          </a:p>
          <a:p>
            <a:pPr algn="ctr"/>
            <a:r>
              <a:rPr lang="pt-BR" sz="2800" i="1" u="sng" dirty="0" smtClean="0">
                <a:latin typeface="Calibri" panose="020F0502020204030204" pitchFamily="34" charset="0"/>
              </a:rPr>
              <a:t> </a:t>
            </a:r>
          </a:p>
          <a:p>
            <a:pPr algn="ctr"/>
            <a:endParaRPr lang="pt-BR" sz="2800" u="sng" dirty="0">
              <a:latin typeface="Calibri" panose="020F0502020204030204" pitchFamily="34" charset="0"/>
            </a:endParaRPr>
          </a:p>
        </p:txBody>
      </p:sp>
    </p:spTree>
    <p:extLst>
      <p:ext uri="{BB962C8B-B14F-4D97-AF65-F5344CB8AC3E}">
        <p14:creationId xmlns:p14="http://schemas.microsoft.com/office/powerpoint/2010/main" val="102518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cial">
  <a:themeElements>
    <a:clrScheme name="Es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c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c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
  <TotalTime>1043</TotalTime>
  <Words>1545</Words>
  <Application>Microsoft Office PowerPoint</Application>
  <PresentationFormat>Apresentação na tela (4:3)</PresentationFormat>
  <Paragraphs>175</Paragraphs>
  <Slides>22</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22</vt:i4>
      </vt:variant>
    </vt:vector>
  </HeadingPairs>
  <TitlesOfParts>
    <vt:vector size="31" baseType="lpstr">
      <vt:lpstr>Microsoft YaHei</vt:lpstr>
      <vt:lpstr>Arial</vt:lpstr>
      <vt:lpstr>Arial Black</vt:lpstr>
      <vt:lpstr>Arial Narrow</vt:lpstr>
      <vt:lpstr>Calibri</vt:lpstr>
      <vt:lpstr>Lucida Sans</vt:lpstr>
      <vt:lpstr>Tahoma</vt:lpstr>
      <vt:lpstr>Times New Roman</vt:lpstr>
      <vt:lpstr>Essencial</vt:lpstr>
      <vt:lpstr>GOVERNO DO ESTADO DE MINAS GERAIS</vt:lpstr>
      <vt:lpstr>GOVERNO DO ESTADO DE MINAS GERAIS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vt:lpstr>
      <vt:lpstr>              </vt:lpstr>
      <vt:lpstr>EMBALAGENS</vt:lpstr>
      <vt:lpstr>EMBALAGENS</vt:lpstr>
      <vt:lpstr>EMBALAGENS</vt:lpstr>
      <vt:lpstr>conclusão</vt:lpstr>
      <vt:lpstr>conclusão</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Captação de recursos</dc:title>
  <dc:creator>Gabriela Dinardi Resende</dc:creator>
  <cp:lastModifiedBy>luciannetupinamba</cp:lastModifiedBy>
  <cp:revision>82</cp:revision>
  <dcterms:created xsi:type="dcterms:W3CDTF">2015-01-07T13:04:56Z</dcterms:created>
  <dcterms:modified xsi:type="dcterms:W3CDTF">2015-05-26T18:46:19Z</dcterms:modified>
</cp:coreProperties>
</file>