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68"/>
  </p:notesMasterIdLst>
  <p:handoutMasterIdLst>
    <p:handoutMasterId r:id="rId69"/>
  </p:handoutMasterIdLst>
  <p:sldIdLst>
    <p:sldId id="861" r:id="rId3"/>
    <p:sldId id="1037" r:id="rId4"/>
    <p:sldId id="1057" r:id="rId5"/>
    <p:sldId id="1138" r:id="rId6"/>
    <p:sldId id="1139" r:id="rId7"/>
    <p:sldId id="1089" r:id="rId8"/>
    <p:sldId id="1140" r:id="rId9"/>
    <p:sldId id="1141" r:id="rId10"/>
    <p:sldId id="1090" r:id="rId11"/>
    <p:sldId id="1142" r:id="rId12"/>
    <p:sldId id="1143" r:id="rId13"/>
    <p:sldId id="1091" r:id="rId14"/>
    <p:sldId id="1144" r:id="rId15"/>
    <p:sldId id="1092" r:id="rId16"/>
    <p:sldId id="1145" r:id="rId17"/>
    <p:sldId id="1093" r:id="rId18"/>
    <p:sldId id="1147" r:id="rId19"/>
    <p:sldId id="1152" r:id="rId20"/>
    <p:sldId id="1094" r:id="rId21"/>
    <p:sldId id="1146" r:id="rId22"/>
    <p:sldId id="1151" r:id="rId23"/>
    <p:sldId id="1148" r:id="rId24"/>
    <p:sldId id="980" r:id="rId25"/>
    <p:sldId id="995" r:id="rId26"/>
    <p:sldId id="996" r:id="rId27"/>
    <p:sldId id="997" r:id="rId28"/>
    <p:sldId id="998" r:id="rId29"/>
    <p:sldId id="999" r:id="rId30"/>
    <p:sldId id="1000" r:id="rId31"/>
    <p:sldId id="1001" r:id="rId32"/>
    <p:sldId id="1002" r:id="rId33"/>
    <p:sldId id="1154" r:id="rId34"/>
    <p:sldId id="1155" r:id="rId35"/>
    <p:sldId id="1156" r:id="rId36"/>
    <p:sldId id="1157" r:id="rId37"/>
    <p:sldId id="1158" r:id="rId38"/>
    <p:sldId id="1159" r:id="rId39"/>
    <p:sldId id="1160" r:id="rId40"/>
    <p:sldId id="1161" r:id="rId41"/>
    <p:sldId id="1176" r:id="rId42"/>
    <p:sldId id="1173" r:id="rId43"/>
    <p:sldId id="1177" r:id="rId44"/>
    <p:sldId id="1178" r:id="rId45"/>
    <p:sldId id="1168" r:id="rId46"/>
    <p:sldId id="1169" r:id="rId47"/>
    <p:sldId id="1179" r:id="rId48"/>
    <p:sldId id="1170" r:id="rId49"/>
    <p:sldId id="1180" r:id="rId50"/>
    <p:sldId id="1181" r:id="rId51"/>
    <p:sldId id="1182" r:id="rId52"/>
    <p:sldId id="1188" r:id="rId53"/>
    <p:sldId id="1192" r:id="rId54"/>
    <p:sldId id="1183" r:id="rId55"/>
    <p:sldId id="1164" r:id="rId56"/>
    <p:sldId id="1184" r:id="rId57"/>
    <p:sldId id="1172" r:id="rId58"/>
    <p:sldId id="1189" r:id="rId59"/>
    <p:sldId id="1171" r:id="rId60"/>
    <p:sldId id="1186" r:id="rId61"/>
    <p:sldId id="1191" r:id="rId62"/>
    <p:sldId id="1187" r:id="rId63"/>
    <p:sldId id="1163" r:id="rId64"/>
    <p:sldId id="1165" r:id="rId65"/>
    <p:sldId id="1166" r:id="rId66"/>
    <p:sldId id="1167" r:id="rId67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A26"/>
    <a:srgbClr val="7AB3A7"/>
    <a:srgbClr val="3088B1"/>
    <a:srgbClr val="92CEEB"/>
    <a:srgbClr val="5EC7D4"/>
    <a:srgbClr val="FFCC66"/>
    <a:srgbClr val="F3BF49"/>
    <a:srgbClr val="002245"/>
    <a:srgbClr val="00BE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5" autoAdjust="0"/>
    <p:restoredTop sz="92004" autoAdjust="0"/>
  </p:normalViewPr>
  <p:slideViewPr>
    <p:cSldViewPr snapToGrid="0">
      <p:cViewPr varScale="1">
        <p:scale>
          <a:sx n="80" d="100"/>
          <a:sy n="80" d="100"/>
        </p:scale>
        <p:origin x="1200" y="53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573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oliveira\Dropbox\_PCJ_Coord\Analise%20de%20indicadores%20de%20gestao%20de%20faturas%20energia\E1,%20E2,%20E3,%20E4,%20E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'EE1 multas'!$B$2</c:f>
              <c:strCache>
                <c:ptCount val="1"/>
                <c:pt idx="0">
                  <c:v>EE1 - Multas de ultrapassagem de demanda e atraso de pagamento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'EE1 multas'!$A$3:$A$15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'EE1 multas'!$B$3:$B$15</c:f>
              <c:numCache>
                <c:formatCode>General</c:formatCode>
                <c:ptCount val="13"/>
                <c:pt idx="0" formatCode="0.0%">
                  <c:v>1.9E-2</c:v>
                </c:pt>
                <c:pt idx="4" formatCode="0.0%">
                  <c:v>6.0999999999999999E-2</c:v>
                </c:pt>
                <c:pt idx="5" formatCode="0.0%">
                  <c:v>0</c:v>
                </c:pt>
                <c:pt idx="7" formatCode="0.0%">
                  <c:v>0.14810000000000001</c:v>
                </c:pt>
                <c:pt idx="8" formatCode="0.0%">
                  <c:v>0.6341</c:v>
                </c:pt>
                <c:pt idx="9" formatCode="0.0%">
                  <c:v>0.27779999999999999</c:v>
                </c:pt>
                <c:pt idx="10" formatCode="0.0%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9BC-8E28-4343C4C4C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492672"/>
        <c:axId val="179968768"/>
      </c:barChart>
      <c:catAx>
        <c:axId val="1904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968768"/>
        <c:crosses val="autoZero"/>
        <c:auto val="1"/>
        <c:lblAlgn val="ctr"/>
        <c:lblOffset val="100"/>
        <c:noMultiLvlLbl val="0"/>
      </c:catAx>
      <c:valAx>
        <c:axId val="179968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EE2 - Excesso de Demanda contratada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002515310586179E-2"/>
          <c:y val="0.10790067966484453"/>
          <c:w val="0.91871970691163607"/>
          <c:h val="0.76879957990481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'EE2 exc.dem'!$B$2</c:f>
              <c:strCache>
                <c:ptCount val="1"/>
                <c:pt idx="0">
                  <c:v>EE2 - Excesso de Demanda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'EE1 multas'!$A$3:$A$15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'EE2 exc.dem'!$B$3:$B$15</c:f>
              <c:numCache>
                <c:formatCode>General</c:formatCode>
                <c:ptCount val="13"/>
                <c:pt idx="0" formatCode="0.0%">
                  <c:v>0.34</c:v>
                </c:pt>
                <c:pt idx="3" formatCode="0.0%">
                  <c:v>0.5</c:v>
                </c:pt>
                <c:pt idx="4" formatCode="0.0%">
                  <c:v>0.23</c:v>
                </c:pt>
                <c:pt idx="5" formatCode="0.0%">
                  <c:v>0</c:v>
                </c:pt>
                <c:pt idx="7" formatCode="0.0%">
                  <c:v>0.27777777777777779</c:v>
                </c:pt>
                <c:pt idx="8" formatCode="0.0%">
                  <c:v>0.56520000000000004</c:v>
                </c:pt>
                <c:pt idx="9" formatCode="0.0%">
                  <c:v>0.33333333333333331</c:v>
                </c:pt>
                <c:pt idx="10" formatCode="0.0%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9BC-8E28-4343C4C4C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080064"/>
        <c:axId val="180012160"/>
      </c:barChart>
      <c:catAx>
        <c:axId val="1810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12160"/>
        <c:crosses val="autoZero"/>
        <c:auto val="1"/>
        <c:lblAlgn val="ctr"/>
        <c:lblOffset val="100"/>
        <c:noMultiLvlLbl val="0"/>
      </c:catAx>
      <c:valAx>
        <c:axId val="180012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08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'EE3 Adeq.tarifaria'!$B$2</c:f>
              <c:strCache>
                <c:ptCount val="1"/>
                <c:pt idx="0">
                  <c:v>E3 - Adequação tarifária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'EE1 multas'!$A$3:$A$15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'EE3 Adeq.tarifaria'!$B$3:$B$15</c:f>
              <c:numCache>
                <c:formatCode>General</c:formatCode>
                <c:ptCount val="13"/>
                <c:pt idx="0" formatCode="0.0%">
                  <c:v>0.33</c:v>
                </c:pt>
                <c:pt idx="4" formatCode="0.0%">
                  <c:v>0.84615384615384603</c:v>
                </c:pt>
                <c:pt idx="5" formatCode="0.0%">
                  <c:v>0.75</c:v>
                </c:pt>
                <c:pt idx="8" formatCode="0.0%">
                  <c:v>0.82510000000000006</c:v>
                </c:pt>
                <c:pt idx="9" formatCode="0.0%">
                  <c:v>0.16669999999999999</c:v>
                </c:pt>
                <c:pt idx="10" formatCode="0.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9BC-8E28-4343C4C4C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175296"/>
        <c:axId val="180014464"/>
      </c:barChart>
      <c:catAx>
        <c:axId val="1811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14464"/>
        <c:crosses val="autoZero"/>
        <c:auto val="1"/>
        <c:lblAlgn val="ctr"/>
        <c:lblOffset val="100"/>
        <c:noMultiLvlLbl val="0"/>
      </c:catAx>
      <c:valAx>
        <c:axId val="180014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1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'EE4 horario economico'!$C$2</c:f>
              <c:strCache>
                <c:ptCount val="1"/>
                <c:pt idx="0">
                  <c:v>Meta Bom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val>
            <c:numRef>
              <c:f>'EE4 horario economico'!$C$3:$C$15</c:f>
              <c:numCache>
                <c:formatCode>General</c:formatCode>
                <c:ptCount val="13"/>
                <c:pt idx="0" formatCode="0.0%">
                  <c:v>0.36699999999999999</c:v>
                </c:pt>
                <c:pt idx="4" formatCode="0.0%">
                  <c:v>0.5</c:v>
                </c:pt>
                <c:pt idx="5" formatCode="0.0%">
                  <c:v>0.158</c:v>
                </c:pt>
                <c:pt idx="8" formatCode="0.0%">
                  <c:v>0.47</c:v>
                </c:pt>
                <c:pt idx="9" formatCode="0.0%">
                  <c:v>0.5</c:v>
                </c:pt>
                <c:pt idx="10" formatCode="0.0%">
                  <c:v>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3-4F9C-9E19-9F918DC1FA19}"/>
            </c:ext>
          </c:extLst>
        </c:ser>
        <c:ser>
          <c:idx val="0"/>
          <c:order val="1"/>
          <c:tx>
            <c:strRef>
              <c:f>'EE4 horario economico'!$D$2</c:f>
              <c:strCache>
                <c:ptCount val="1"/>
                <c:pt idx="0">
                  <c:v>Meta Mediano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'EE4 horario economico'!$D$3:$D$15</c:f>
              <c:numCache>
                <c:formatCode>General</c:formatCode>
                <c:ptCount val="13"/>
                <c:pt idx="0" formatCode="0.0%">
                  <c:v>7.3400000000000007E-2</c:v>
                </c:pt>
                <c:pt idx="4" formatCode="0.0%">
                  <c:v>0.1</c:v>
                </c:pt>
                <c:pt idx="5" formatCode="0.0%">
                  <c:v>3.1600000000000003E-2</c:v>
                </c:pt>
                <c:pt idx="8" formatCode="0.0%">
                  <c:v>9.4E-2</c:v>
                </c:pt>
                <c:pt idx="9" formatCode="0.0%">
                  <c:v>0.1</c:v>
                </c:pt>
                <c:pt idx="10" formatCode="0.0%">
                  <c:v>8.900000000000001E-2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3-4F9C-9E19-9F918DC1FA19}"/>
            </c:ext>
          </c:extLst>
        </c:ser>
        <c:ser>
          <c:idx val="2"/>
          <c:order val="2"/>
          <c:tx>
            <c:strRef>
              <c:f>'EE4 horario economico'!$E$2</c:f>
              <c:strCache>
                <c:ptCount val="1"/>
                <c:pt idx="0">
                  <c:v>Meta Insuficiente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'EE4 horario economico'!$E$3:$E$15</c:f>
              <c:numCache>
                <c:formatCode>General</c:formatCode>
                <c:ptCount val="13"/>
                <c:pt idx="0" formatCode="0.0%">
                  <c:v>0.55959999999999999</c:v>
                </c:pt>
                <c:pt idx="4" formatCode="0.0%">
                  <c:v>0.4</c:v>
                </c:pt>
                <c:pt idx="5" formatCode="0.0%">
                  <c:v>0.81040000000000001</c:v>
                </c:pt>
                <c:pt idx="8" formatCode="0.0%">
                  <c:v>0.43600000000000005</c:v>
                </c:pt>
                <c:pt idx="9" formatCode="0.0%">
                  <c:v>0.4</c:v>
                </c:pt>
                <c:pt idx="10" formatCode="0.0%">
                  <c:v>0.46599999999999991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3-4F9C-9E19-9F918DC1F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0654464"/>
        <c:axId val="180016768"/>
      </c:barChart>
      <c:catAx>
        <c:axId val="19065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016768"/>
        <c:crosses val="autoZero"/>
        <c:auto val="1"/>
        <c:lblAlgn val="ctr"/>
        <c:lblOffset val="100"/>
        <c:noMultiLvlLbl val="0"/>
      </c:catAx>
      <c:valAx>
        <c:axId val="18001676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906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 b="0" i="0" kern="1200" spc="0" baseline="0" dirty="0">
                <a:solidFill>
                  <a:srgbClr val="595959"/>
                </a:solidFill>
                <a:effectLst/>
              </a:rPr>
              <a:t>EE4 - Operação em horário econômico </a:t>
            </a:r>
            <a:endParaRPr lang="pt-BR" sz="14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'EE4 horario economico'!$B$2</c:f>
              <c:strCache>
                <c:ptCount val="1"/>
                <c:pt idx="0">
                  <c:v>EE4 - Operação em horário econômico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'EE1 multas'!$A$3:$A$15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'EE4 horario economico'!$B$3:$B$15</c:f>
              <c:numCache>
                <c:formatCode>General</c:formatCode>
                <c:ptCount val="13"/>
                <c:pt idx="0" formatCode="0.0%">
                  <c:v>0.56999999999999995</c:v>
                </c:pt>
                <c:pt idx="4" formatCode="0.0%">
                  <c:v>0.464036195286195</c:v>
                </c:pt>
                <c:pt idx="5" formatCode="0.0%">
                  <c:v>9.6000000000000002E-2</c:v>
                </c:pt>
                <c:pt idx="8" formatCode="0.0%">
                  <c:v>0.56220000000000003</c:v>
                </c:pt>
                <c:pt idx="9" formatCode="0.0%">
                  <c:v>0.55289999999999995</c:v>
                </c:pt>
                <c:pt idx="10" formatCode="0.0%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9BC-8E28-4343C4C4C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0656000"/>
        <c:axId val="180018496"/>
      </c:barChart>
      <c:catAx>
        <c:axId val="1906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18496"/>
        <c:crosses val="autoZero"/>
        <c:auto val="1"/>
        <c:lblAlgn val="ctr"/>
        <c:lblOffset val="100"/>
        <c:noMultiLvlLbl val="0"/>
      </c:catAx>
      <c:valAx>
        <c:axId val="180018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65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 b="0" i="0" kern="1200" spc="0" baseline="0" dirty="0">
                <a:solidFill>
                  <a:srgbClr val="595959"/>
                </a:solidFill>
                <a:effectLst/>
              </a:rPr>
              <a:t>EE5 – Baixo Fator de Potência</a:t>
            </a:r>
            <a:endParaRPr lang="pt-BR" sz="14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'EE5 fat pot'!$B$2</c:f>
              <c:strCache>
                <c:ptCount val="1"/>
                <c:pt idx="0">
                  <c:v>EE5 - Baixo fator de potência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'EE1 multas'!$A$3:$A$15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'EE5 fat pot'!$B$3:$B$15</c:f>
              <c:numCache>
                <c:formatCode>General</c:formatCode>
                <c:ptCount val="13"/>
                <c:pt idx="0" formatCode="0.00%">
                  <c:v>6.5000000000000002E-2</c:v>
                </c:pt>
                <c:pt idx="3" formatCode="0.00%">
                  <c:v>0</c:v>
                </c:pt>
                <c:pt idx="4" formatCode="0.00%">
                  <c:v>1.67E-2</c:v>
                </c:pt>
                <c:pt idx="5" formatCode="0.00%">
                  <c:v>0</c:v>
                </c:pt>
                <c:pt idx="7" formatCode="0.00%">
                  <c:v>0.28703703703703698</c:v>
                </c:pt>
                <c:pt idx="8" formatCode="0.00%">
                  <c:v>0.36229999999999996</c:v>
                </c:pt>
                <c:pt idx="9" formatCode="0.00%">
                  <c:v>0.40970000000000001</c:v>
                </c:pt>
                <c:pt idx="10" formatCode="0.0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9BC-8E28-4343C4C4C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1314432"/>
        <c:axId val="181348032"/>
      </c:barChart>
      <c:catAx>
        <c:axId val="1913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348032"/>
        <c:crosses val="autoZero"/>
        <c:auto val="1"/>
        <c:lblAlgn val="ctr"/>
        <c:lblOffset val="100"/>
        <c:noMultiLvlLbl val="0"/>
      </c:catAx>
      <c:valAx>
        <c:axId val="181348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31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0813101487314"/>
          <c:y val="7.0197845958910307E-2"/>
          <c:w val="0.81644668012968236"/>
          <c:h val="0.82000248840226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'Potencial de economia 2016'!$B$1</c:f>
              <c:strCache>
                <c:ptCount val="1"/>
                <c:pt idx="0">
                  <c:v>EE1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63254593175854E-3"/>
                  <c:y val="-7.463715434658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C-4727-A2FF-7CDCA79B1BC4}"/>
                </c:ext>
              </c:extLst>
            </c:dLbl>
            <c:dLbl>
              <c:idx val="4"/>
              <c:layout>
                <c:manualLayout>
                  <c:x val="0"/>
                  <c:y val="-3.478260869565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C-4727-A2FF-7CDCA79B1B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'Potencial de economia 2016'!$A$2:$A$14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'Potencial de economia 2016'!$B$2:$B$14</c:f>
              <c:numCache>
                <c:formatCode>General</c:formatCode>
                <c:ptCount val="13"/>
                <c:pt idx="0" formatCode="_-* #,##0_-;\-* #,##0_-;_-* &quot;-&quot;??_-;_-@_-">
                  <c:v>569.99</c:v>
                </c:pt>
                <c:pt idx="4" formatCode="_-* #,##0_-;\-* #,##0_-;_-* &quot;-&quot;??_-;_-@_-">
                  <c:v>17555.88</c:v>
                </c:pt>
                <c:pt idx="7" formatCode="_-* #,##0_-;\-* #,##0_-;_-* &quot;-&quot;??_-;_-@_-">
                  <c:v>42474.989999999983</c:v>
                </c:pt>
                <c:pt idx="8" formatCode="_-* #,##0_-;\-* #,##0_-;_-* &quot;-&quot;??_-;_-@_-">
                  <c:v>392104.56</c:v>
                </c:pt>
                <c:pt idx="9" formatCode="_-* #,##0_-;\-* #,##0_-;_-* &quot;-&quot;??_-;_-@_-">
                  <c:v>33737.550000000003</c:v>
                </c:pt>
                <c:pt idx="10" formatCode="_-* #,##0_-;\-* #,##0_-;_-* &quot;-&quot;??_-;_-@_-">
                  <c:v>58530.12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C-4727-A2FF-7CDCA79B1BC4}"/>
            </c:ext>
          </c:extLst>
        </c:ser>
        <c:ser>
          <c:idx val="1"/>
          <c:order val="1"/>
          <c:tx>
            <c:strRef>
              <c:f>'Potencial de economia 2016'!$D$1</c:f>
              <c:strCache>
                <c:ptCount val="1"/>
                <c:pt idx="0">
                  <c:v>EE3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970075102957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1B-4B9F-A5D3-0A2D8AC8DE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'Potencial de economia 2016'!$A$2:$A$14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'Potencial de economia 2016'!$D$2:$D$14</c:f>
              <c:numCache>
                <c:formatCode>General</c:formatCode>
                <c:ptCount val="13"/>
                <c:pt idx="0" formatCode="_-* #,##0_-;\-* #,##0_-;_-* &quot;-&quot;??_-;_-@_-">
                  <c:v>37975.700000000012</c:v>
                </c:pt>
                <c:pt idx="8" formatCode="_-* #,##0_-;\-* #,##0_-;_-* &quot;-&quot;??_-;_-@_-">
                  <c:v>7470</c:v>
                </c:pt>
                <c:pt idx="9" formatCode="_-* #,##0_-;\-* #,##0_-;_-* &quot;-&quot;??_-;_-@_-">
                  <c:v>4168</c:v>
                </c:pt>
                <c:pt idx="10" formatCode="_-* #,##0_-;\-* #,##0_-;_-* &quot;-&quot;??_-;_-@_-">
                  <c:v>2727.5499999999884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3C-4727-A2FF-7CDCA79B1BC4}"/>
            </c:ext>
          </c:extLst>
        </c:ser>
        <c:ser>
          <c:idx val="2"/>
          <c:order val="2"/>
          <c:tx>
            <c:strRef>
              <c:f>'Potencial de economia 2016'!$F$1</c:f>
              <c:strCache>
                <c:ptCount val="1"/>
                <c:pt idx="0">
                  <c:v>EE5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85608048993877E-3"/>
                  <c:y val="-5.502726862085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C-4727-A2FF-7CDCA79B1BC4}"/>
                </c:ext>
              </c:extLst>
            </c:dLbl>
            <c:dLbl>
              <c:idx val="2"/>
              <c:layout>
                <c:manualLayout>
                  <c:x val="0"/>
                  <c:y val="-2.708803611738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C-4727-A2FF-7CDCA79B1BC4}"/>
                </c:ext>
              </c:extLst>
            </c:dLbl>
            <c:dLbl>
              <c:idx val="3"/>
              <c:layout>
                <c:manualLayout>
                  <c:x val="0"/>
                  <c:y val="7.5832477462056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C-4727-A2FF-7CDCA79B1BC4}"/>
                </c:ext>
              </c:extLst>
            </c:dLbl>
            <c:dLbl>
              <c:idx val="5"/>
              <c:layout>
                <c:manualLayout>
                  <c:x val="0"/>
                  <c:y val="-2.31884057971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C-4727-A2FF-7CDCA79B1B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'Potencial de economia 2016'!$A$2:$A$14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</c:strCache>
            </c:strRef>
          </c:cat>
          <c:val>
            <c:numRef>
              <c:f>'Potencial de economia 2016'!$F$2:$F$14</c:f>
              <c:numCache>
                <c:formatCode>General</c:formatCode>
                <c:ptCount val="13"/>
                <c:pt idx="0" formatCode="_-* #,##0_-;\-* #,##0_-;_-* &quot;-&quot;??_-;_-@_-">
                  <c:v>2199.56</c:v>
                </c:pt>
                <c:pt idx="5" formatCode="_-* #,##0_-;\-* #,##0_-;_-* &quot;-&quot;??_-;_-@_-">
                  <c:v>529.36</c:v>
                </c:pt>
                <c:pt idx="7" formatCode="_-* #,##0_-;\-* #,##0_-;_-* &quot;-&quot;??_-;_-@_-">
                  <c:v>132552.31000000003</c:v>
                </c:pt>
                <c:pt idx="8" formatCode="_-* #,##0_-;\-* #,##0_-;_-* &quot;-&quot;??_-;_-@_-">
                  <c:v>114436.84</c:v>
                </c:pt>
                <c:pt idx="9" formatCode="_-* #,##0_-;\-* #,##0_-;_-* &quot;-&quot;??_-;_-@_-">
                  <c:v>184105.98</c:v>
                </c:pt>
                <c:pt idx="10" formatCode="_-* #,##0_-;\-* #,##0_-;_-* &quot;-&quot;??_-;_-@_-">
                  <c:v>131447.3601445677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3C-4727-A2FF-7CDCA79B1B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1154688"/>
        <c:axId val="181350912"/>
      </c:barChart>
      <c:catAx>
        <c:axId val="19115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350912"/>
        <c:crosses val="autoZero"/>
        <c:auto val="1"/>
        <c:lblAlgn val="ctr"/>
        <c:lblOffset val="100"/>
        <c:noMultiLvlLbl val="0"/>
      </c:catAx>
      <c:valAx>
        <c:axId val="18135091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BR" sz="1200"/>
                  <a:t>Potencial de economia (R$ 1.000/ano)</a:t>
                </a:r>
              </a:p>
            </c:rich>
          </c:tx>
          <c:layout>
            <c:manualLayout>
              <c:xMode val="edge"/>
              <c:yMode val="edge"/>
              <c:x val="2.0475320319861046E-2"/>
              <c:y val="0.148767115171551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1154688"/>
        <c:crosses val="autoZero"/>
        <c:crossBetween val="between"/>
        <c:dispUnits>
          <c:builtInUnit val="thousands"/>
        </c:dispUnits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‹nº›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352"/>
            <a:ext cx="5029200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64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4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64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79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73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26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97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15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35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18.06.2017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7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239545" y="224489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29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956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11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966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203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79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1857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7244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506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13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7" y="2282"/>
            <a:ext cx="1876423" cy="11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681A-AC70-496D-9965-AC3E89C559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77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87544"/>
          </a:xfrm>
        </p:spPr>
        <p:txBody>
          <a:bodyPr>
            <a:normAutofit/>
          </a:bodyPr>
          <a:lstStyle>
            <a:lvl1pPr>
              <a:defRPr sz="2800"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4106"/>
            <a:ext cx="8640960" cy="5256584"/>
          </a:xfrm>
        </p:spPr>
        <p:txBody>
          <a:bodyPr>
            <a:normAutofit/>
          </a:bodyPr>
          <a:lstStyle>
            <a:lvl1pPr>
              <a:defRPr sz="2300">
                <a:latin typeface="Lucida Grande"/>
                <a:cs typeface="Lucida Grande"/>
              </a:defRPr>
            </a:lvl1pPr>
            <a:lvl2pPr>
              <a:defRPr sz="1900">
                <a:latin typeface="Lucida Grande"/>
                <a:cs typeface="Lucida Grande"/>
              </a:defRPr>
            </a:lvl2pPr>
            <a:lvl3pPr>
              <a:defRPr sz="1400">
                <a:latin typeface="Lucida Grande"/>
                <a:cs typeface="Lucida Grande"/>
              </a:defRPr>
            </a:lvl3pPr>
            <a:lvl4pPr>
              <a:defRPr sz="1400">
                <a:latin typeface="Lucida Grande"/>
                <a:cs typeface="Lucida Grande"/>
              </a:defRPr>
            </a:lvl4pPr>
            <a:lvl5pPr>
              <a:defRPr sz="1400">
                <a:latin typeface="Lucida Grande"/>
                <a:cs typeface="Lucida Grand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8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64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69"/>
          <a:stretch/>
        </p:blipFill>
        <p:spPr bwMode="auto">
          <a:xfrm>
            <a:off x="1670539" y="20761"/>
            <a:ext cx="7473461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4"/>
            <a:ext cx="9144000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FF4551-782B-4194-8CAD-111C86619D0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7" y="6280909"/>
            <a:ext cx="4544102" cy="529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5" r:id="rId7"/>
    <p:sldLayoutId id="2147483728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86CC-1D20-4A45-A582-657DC8FBDEBD}" type="datetimeFigureOut">
              <a:rPr lang="x-none" smtClean="0"/>
              <a:t>18/06/2017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7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valeiro@akut-umwelt.d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opes@akut-umwelt.d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hyperlink" Target="mailto:lopes@akut-umwelt.de" TargetMode="External"/><Relationship Id="rId4" Type="http://schemas.openxmlformats.org/officeDocument/2006/relationships/hyperlink" Target="mailto:cavaleiro@akut-umwelt.de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/>
          <a:stretch/>
        </p:blipFill>
        <p:spPr>
          <a:xfrm>
            <a:off x="4257040" y="-489846"/>
            <a:ext cx="4886960" cy="2009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3961234"/>
            <a:ext cx="86958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Curso - Eficiência de tarifas elétricas e Eficiência eletromecânica em instalações elevatórias 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Indicadores de Gestão de faturas de Energia  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Rita Cavaleiro de Ferreira – Coordenadora do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ProEESA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Campinas, 47º Congresso Nacional de Saneamento da ASSEMAE,  19.06.2017 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6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746" t="28972" r="26567" b="8939"/>
          <a:stretch/>
        </p:blipFill>
        <p:spPr>
          <a:xfrm>
            <a:off x="464023" y="0"/>
            <a:ext cx="8227989" cy="6731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32660" y="30059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167259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746" t="28972" r="26567" b="8939"/>
          <a:stretch/>
        </p:blipFill>
        <p:spPr>
          <a:xfrm>
            <a:off x="464023" y="0"/>
            <a:ext cx="8227989" cy="67319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32660" y="30059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203795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592667" y="2569798"/>
            <a:ext cx="8407400" cy="161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592667" y="2731198"/>
            <a:ext cx="8407400" cy="307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FE62B4-FAFA-431B-AAD8-22626FDD4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111465"/>
              </p:ext>
            </p:extLst>
          </p:nvPr>
        </p:nvGraphicFramePr>
        <p:xfrm>
          <a:off x="0" y="2101850"/>
          <a:ext cx="9144000" cy="421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52463"/>
            <a:ext cx="7776000" cy="617928"/>
          </a:xfrm>
        </p:spPr>
        <p:txBody>
          <a:bodyPr/>
          <a:lstStyle/>
          <a:p>
            <a:r>
              <a:rPr lang="pt-BR" dirty="0"/>
              <a:t>Resultados EE3 (para 2016)</a:t>
            </a:r>
          </a:p>
        </p:txBody>
      </p:sp>
      <p:sp>
        <p:nvSpPr>
          <p:cNvPr id="17" name="Espaço Reservado para Conteúdo 4"/>
          <p:cNvSpPr>
            <a:spLocks noGrp="1"/>
          </p:cNvSpPr>
          <p:nvPr>
            <p:ph idx="1"/>
          </p:nvPr>
        </p:nvSpPr>
        <p:spPr>
          <a:xfrm>
            <a:off x="4952544" y="933450"/>
            <a:ext cx="4191456" cy="14663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92D050"/>
                </a:solidFill>
              </a:rPr>
              <a:t>■ </a:t>
            </a:r>
            <a:r>
              <a:rPr lang="pt-BR" sz="1400" dirty="0"/>
              <a:t>Valor bom: 100 %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FFC000"/>
                </a:solidFill>
              </a:rPr>
              <a:t>■ </a:t>
            </a:r>
            <a:r>
              <a:rPr lang="pt-BR" sz="1400" dirty="0"/>
              <a:t>Valor mediano: de 100 a 95 %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■ </a:t>
            </a:r>
            <a:r>
              <a:rPr lang="pt-BR" sz="1400" dirty="0"/>
              <a:t>Valor insatisfatório: inferior a 95%</a:t>
            </a: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989332" y="4413408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3571664" y="44134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4223598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822865" y="4413406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7457864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337399" y="4413410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cxnSp>
        <p:nvCxnSpPr>
          <p:cNvPr id="14" name="Conector reto 13"/>
          <p:cNvCxnSpPr/>
          <p:nvPr/>
        </p:nvCxnSpPr>
        <p:spPr bwMode="auto">
          <a:xfrm>
            <a:off x="592667" y="2569798"/>
            <a:ext cx="8407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aixaDeTexto 14"/>
          <p:cNvSpPr txBox="1"/>
          <p:nvPr/>
        </p:nvSpPr>
        <p:spPr>
          <a:xfrm rot="16200000">
            <a:off x="1646558" y="44306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4DA39B0-F33B-49C9-A18A-E636B5CE6ADE}"/>
              </a:ext>
            </a:extLst>
          </p:cNvPr>
          <p:cNvSpPr/>
          <p:nvPr/>
        </p:nvSpPr>
        <p:spPr>
          <a:xfrm rot="544574">
            <a:off x="4708720" y="437671"/>
            <a:ext cx="4126766" cy="70788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Para este indicador é conhecido</a:t>
            </a:r>
          </a:p>
          <a:p>
            <a:pPr algn="ctr"/>
            <a:r>
              <a:rPr lang="pt-BR" sz="2000" b="0" dirty="0">
                <a:solidFill>
                  <a:schemeClr val="tx1"/>
                </a:solidFill>
              </a:rPr>
              <a:t> o regime de eficiência </a:t>
            </a:r>
          </a:p>
        </p:txBody>
      </p:sp>
    </p:spTree>
    <p:extLst>
      <p:ext uri="{BB962C8B-B14F-4D97-AF65-F5344CB8AC3E}">
        <p14:creationId xmlns:p14="http://schemas.microsoft.com/office/powerpoint/2010/main" val="39460966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373" t="27381" r="7314" b="11591"/>
          <a:stretch/>
        </p:blipFill>
        <p:spPr>
          <a:xfrm>
            <a:off x="655092" y="0"/>
            <a:ext cx="7260610" cy="667975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83430" y="272511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20xx</a:t>
            </a:r>
          </a:p>
        </p:txBody>
      </p:sp>
    </p:spTree>
    <p:extLst>
      <p:ext uri="{BB962C8B-B14F-4D97-AF65-F5344CB8AC3E}">
        <p14:creationId xmlns:p14="http://schemas.microsoft.com/office/powerpoint/2010/main" val="114549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46FE62B4-FAFA-431B-AAD8-22626FDD4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16862"/>
              </p:ext>
            </p:extLst>
          </p:nvPr>
        </p:nvGraphicFramePr>
        <p:xfrm>
          <a:off x="447675" y="2438400"/>
          <a:ext cx="8696326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FE62B4-FAFA-431B-AAD8-22626FDD4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587701"/>
              </p:ext>
            </p:extLst>
          </p:nvPr>
        </p:nvGraphicFramePr>
        <p:xfrm>
          <a:off x="0" y="2101850"/>
          <a:ext cx="9144000" cy="421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52463"/>
            <a:ext cx="7776000" cy="617928"/>
          </a:xfrm>
        </p:spPr>
        <p:txBody>
          <a:bodyPr/>
          <a:lstStyle/>
          <a:p>
            <a:r>
              <a:rPr lang="pt-BR" dirty="0"/>
              <a:t>Resultados EE4 (para 2016)</a:t>
            </a: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989332" y="4413408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3571664" y="44134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4223598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822865" y="4413406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7457864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337399" y="4413410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1646558" y="44306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32" name="Espaço Reservado para Conteúdo 4"/>
          <p:cNvSpPr txBox="1">
            <a:spLocks/>
          </p:cNvSpPr>
          <p:nvPr/>
        </p:nvSpPr>
        <p:spPr bwMode="auto">
          <a:xfrm>
            <a:off x="4952544" y="933450"/>
            <a:ext cx="4191456" cy="14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b="0" kern="0" dirty="0">
                <a:solidFill>
                  <a:srgbClr val="92D050"/>
                </a:solidFill>
              </a:rPr>
              <a:t>■ </a:t>
            </a:r>
            <a:r>
              <a:rPr lang="pt-BR" sz="1400" b="0" kern="0" dirty="0"/>
              <a:t>Valor bom: definido pelo prestador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b="0" kern="0" dirty="0">
                <a:solidFill>
                  <a:srgbClr val="FFC000"/>
                </a:solidFill>
              </a:rPr>
              <a:t>■ </a:t>
            </a:r>
            <a:r>
              <a:rPr lang="pt-BR" sz="1400" b="0" kern="0" dirty="0"/>
              <a:t>Valor mediano: definido pelo prestador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b="0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■ </a:t>
            </a:r>
            <a:r>
              <a:rPr lang="pt-BR" sz="1400" b="0" kern="0" dirty="0"/>
              <a:t>Valor insatisfatório: definido pelo prestador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ABA7B83-B702-44AC-A5C7-BA1017CBB247}"/>
              </a:ext>
            </a:extLst>
          </p:cNvPr>
          <p:cNvSpPr/>
          <p:nvPr/>
        </p:nvSpPr>
        <p:spPr>
          <a:xfrm rot="544574">
            <a:off x="4708720" y="283783"/>
            <a:ext cx="4126766" cy="1015663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Este indicador não é muito robusto para determinar regimes de eficiência </a:t>
            </a:r>
          </a:p>
        </p:txBody>
      </p:sp>
    </p:spTree>
    <p:extLst>
      <p:ext uri="{BB962C8B-B14F-4D97-AF65-F5344CB8AC3E}">
        <p14:creationId xmlns:p14="http://schemas.microsoft.com/office/powerpoint/2010/main" val="15055255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433" t="30928" r="29403" b="18491"/>
          <a:stretch/>
        </p:blipFill>
        <p:spPr>
          <a:xfrm>
            <a:off x="232011" y="182363"/>
            <a:ext cx="8911989" cy="68228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23060" y="359379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391084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 bwMode="auto">
          <a:xfrm>
            <a:off x="577852" y="2569797"/>
            <a:ext cx="8407400" cy="2907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77852" y="5476874"/>
            <a:ext cx="8407400" cy="161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577852" y="5643300"/>
            <a:ext cx="8407400" cy="1614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FE62B4-FAFA-431B-AAD8-22626FDD4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537514"/>
              </p:ext>
            </p:extLst>
          </p:nvPr>
        </p:nvGraphicFramePr>
        <p:xfrm>
          <a:off x="0" y="2101850"/>
          <a:ext cx="9144000" cy="421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52463"/>
            <a:ext cx="7776000" cy="617928"/>
          </a:xfrm>
        </p:spPr>
        <p:txBody>
          <a:bodyPr/>
          <a:lstStyle/>
          <a:p>
            <a:r>
              <a:rPr lang="pt-BR" dirty="0"/>
              <a:t>Resultados EE5 (para 2016)</a:t>
            </a:r>
          </a:p>
        </p:txBody>
      </p:sp>
      <p:sp>
        <p:nvSpPr>
          <p:cNvPr id="17" name="Espaço Reservado para Conteúdo 4"/>
          <p:cNvSpPr>
            <a:spLocks noGrp="1"/>
          </p:cNvSpPr>
          <p:nvPr>
            <p:ph idx="1"/>
          </p:nvPr>
        </p:nvSpPr>
        <p:spPr>
          <a:xfrm>
            <a:off x="4952544" y="933450"/>
            <a:ext cx="4191456" cy="14663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92D050"/>
                </a:solidFill>
              </a:rPr>
              <a:t>■ </a:t>
            </a:r>
            <a:r>
              <a:rPr lang="pt-BR" sz="1400" dirty="0"/>
              <a:t>Valor bom: inferior a 5 %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FFC000"/>
                </a:solidFill>
              </a:rPr>
              <a:t>■ </a:t>
            </a:r>
            <a:r>
              <a:rPr lang="pt-BR" sz="1400" dirty="0"/>
              <a:t>Valor mediano: entre 5% e 10%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■ </a:t>
            </a:r>
            <a:r>
              <a:rPr lang="pt-BR" sz="1400" dirty="0"/>
              <a:t>Valor insatisfatório: superior a 10%</a:t>
            </a: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989332" y="4413408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3571664" y="44134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822865" y="4413406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7457864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337399" y="4413410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60FB19-E24E-4192-9B41-735A4320493B}"/>
              </a:ext>
            </a:extLst>
          </p:cNvPr>
          <p:cNvSpPr/>
          <p:nvPr/>
        </p:nvSpPr>
        <p:spPr>
          <a:xfrm rot="544574">
            <a:off x="4708720" y="437671"/>
            <a:ext cx="4126766" cy="70788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Para este indicador é conhecido</a:t>
            </a:r>
          </a:p>
          <a:p>
            <a:pPr algn="ctr"/>
            <a:r>
              <a:rPr lang="pt-BR" sz="2000" b="0" dirty="0">
                <a:solidFill>
                  <a:schemeClr val="tx1"/>
                </a:solidFill>
              </a:rPr>
              <a:t> o regime de eficiência </a:t>
            </a:r>
          </a:p>
        </p:txBody>
      </p:sp>
    </p:spTree>
    <p:extLst>
      <p:ext uri="{BB962C8B-B14F-4D97-AF65-F5344CB8AC3E}">
        <p14:creationId xmlns:p14="http://schemas.microsoft.com/office/powerpoint/2010/main" val="38338565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0" y="996286"/>
            <a:ext cx="8411570" cy="47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0" y="996286"/>
            <a:ext cx="8411570" cy="473150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B4485B4-0CC2-464B-BC7E-4B05501DE608}"/>
              </a:ext>
            </a:extLst>
          </p:cNvPr>
          <p:cNvSpPr txBox="1">
            <a:spLocks/>
          </p:cNvSpPr>
          <p:nvPr/>
        </p:nvSpPr>
        <p:spPr bwMode="auto">
          <a:xfrm>
            <a:off x="-67585" y="108681"/>
            <a:ext cx="9815883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6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Convite – calcular os seus indicadores para 2016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F826913-959B-4A6F-940D-8CF96EDFBB45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813326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048862FA-7D13-4D58-9A99-B6E494428696}"/>
              </a:ext>
            </a:extLst>
          </p:cNvPr>
          <p:cNvSpPr txBox="1">
            <a:spLocks/>
          </p:cNvSpPr>
          <p:nvPr/>
        </p:nvSpPr>
        <p:spPr bwMode="auto">
          <a:xfrm>
            <a:off x="616771" y="4036923"/>
            <a:ext cx="4949687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Dúvidas – apoio no cálculo:</a:t>
            </a:r>
            <a:endParaRPr lang="pt-BR" sz="3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11BB63-C073-4FFB-BAE5-B9E642C6C35B}"/>
              </a:ext>
            </a:extLst>
          </p:cNvPr>
          <p:cNvSpPr txBox="1">
            <a:spLocks/>
          </p:cNvSpPr>
          <p:nvPr/>
        </p:nvSpPr>
        <p:spPr bwMode="auto">
          <a:xfrm rot="736217">
            <a:off x="4595401" y="1970728"/>
            <a:ext cx="3700007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pt-BR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sua informação será tratada sigilosamente </a:t>
            </a:r>
            <a:endParaRPr lang="pt-BR" sz="3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7DA4EF9-A57A-47A6-A843-1304A52406B3}"/>
              </a:ext>
            </a:extLst>
          </p:cNvPr>
          <p:cNvSpPr txBox="1">
            <a:spLocks/>
          </p:cNvSpPr>
          <p:nvPr/>
        </p:nvSpPr>
        <p:spPr bwMode="auto">
          <a:xfrm>
            <a:off x="5566458" y="3940681"/>
            <a:ext cx="4949687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cavaleiro@akut-umwelt.de</a:t>
            </a:r>
            <a:endParaRPr lang="pt-BR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</a:t>
            </a:r>
            <a:r>
              <a:rPr lang="pt-BR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opes@akut-umwelt.de</a:t>
            </a:r>
            <a:endParaRPr lang="pt-BR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18071"/>
              </p:ext>
            </p:extLst>
          </p:nvPr>
        </p:nvGraphicFramePr>
        <p:xfrm>
          <a:off x="0" y="1783080"/>
          <a:ext cx="9144000" cy="454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52463"/>
            <a:ext cx="7776000" cy="617928"/>
          </a:xfrm>
        </p:spPr>
        <p:txBody>
          <a:bodyPr/>
          <a:lstStyle/>
          <a:p>
            <a:r>
              <a:rPr lang="pt-BR" dirty="0"/>
              <a:t>Potencial de economia (R$)</a:t>
            </a: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1202693" y="4413412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3480225" y="44134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335186" y="4413412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6932085" y="4413412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591838" y="4413410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934B33F-DD88-49A5-B624-51EB7E3E49A8}"/>
              </a:ext>
            </a:extLst>
          </p:cNvPr>
          <p:cNvSpPr/>
          <p:nvPr/>
        </p:nvSpPr>
        <p:spPr>
          <a:xfrm rot="544574">
            <a:off x="4708720" y="283783"/>
            <a:ext cx="4126766" cy="1015663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O potencial de economia indica se uma empresa está operar num regime de eficiência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5E9E42-03B9-4C34-AA68-5B9AC38DC035}"/>
              </a:ext>
            </a:extLst>
          </p:cNvPr>
          <p:cNvSpPr txBox="1"/>
          <p:nvPr/>
        </p:nvSpPr>
        <p:spPr>
          <a:xfrm rot="16200000">
            <a:off x="1744968" y="4413408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</p:spTree>
    <p:extLst>
      <p:ext uri="{BB962C8B-B14F-4D97-AF65-F5344CB8AC3E}">
        <p14:creationId xmlns:p14="http://schemas.microsoft.com/office/powerpoint/2010/main" val="14019335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240" y="4134960"/>
            <a:ext cx="7366280" cy="617928"/>
          </a:xfrm>
        </p:spPr>
        <p:txBody>
          <a:bodyPr/>
          <a:lstStyle/>
          <a:p>
            <a:r>
              <a:rPr lang="pt-BR" sz="4400" dirty="0"/>
              <a:t>Indicadores de gestão de faturas de energia (E1-E5)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2213B59-75E4-4553-A428-9018675CFEA5}"/>
              </a:ext>
            </a:extLst>
          </p:cNvPr>
          <p:cNvSpPr txBox="1">
            <a:spLocks/>
          </p:cNvSpPr>
          <p:nvPr/>
        </p:nvSpPr>
        <p:spPr bwMode="auto">
          <a:xfrm>
            <a:off x="121640" y="4153368"/>
            <a:ext cx="1524280" cy="11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9600" kern="0" dirty="0">
                <a:solidFill>
                  <a:srgbClr val="C00000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19982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1052" y="2036090"/>
            <a:ext cx="8362948" cy="3816000"/>
          </a:xfrm>
        </p:spPr>
        <p:txBody>
          <a:bodyPr/>
          <a:lstStyle/>
          <a:p>
            <a:r>
              <a:rPr lang="pt-BR" sz="2800" dirty="0"/>
              <a:t>EE1 = Multas de ultrapassagem de demanda e de atraso de pagamento (%)</a:t>
            </a:r>
          </a:p>
          <a:p>
            <a:r>
              <a:rPr lang="pt-BR" sz="2800" dirty="0"/>
              <a:t>EE2 = Excesso de demanda contratada (%)</a:t>
            </a:r>
          </a:p>
          <a:p>
            <a:r>
              <a:rPr lang="pt-BR" sz="2800" dirty="0"/>
              <a:t>EE3 = Adequação da tarifa contratada (%)</a:t>
            </a:r>
          </a:p>
          <a:p>
            <a:r>
              <a:rPr lang="pt-BR" sz="2800" dirty="0"/>
              <a:t>EE4 = Operação em horário econômico (%)</a:t>
            </a:r>
          </a:p>
          <a:p>
            <a:r>
              <a:rPr lang="pt-BR" sz="2800" dirty="0"/>
              <a:t>EE5 = Baixo fator de potência (%)</a:t>
            </a: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1010847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Indicadores de gestão de faturas de energia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6031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08BC9-B83D-4C7A-9338-1FC005B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117B2A-5746-48E1-B3E3-9561D561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70AEF3-472A-4094-8EC1-DE0B686B7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5" t="764" r="7481" b="1535"/>
          <a:stretch/>
        </p:blipFill>
        <p:spPr>
          <a:xfrm>
            <a:off x="270344" y="100735"/>
            <a:ext cx="8277265" cy="532737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278A1D3-23F9-4B44-8BDA-6E813BF528BE}"/>
              </a:ext>
            </a:extLst>
          </p:cNvPr>
          <p:cNvSpPr txBox="1">
            <a:spLocks/>
          </p:cNvSpPr>
          <p:nvPr/>
        </p:nvSpPr>
        <p:spPr bwMode="auto">
          <a:xfrm>
            <a:off x="87465" y="5646071"/>
            <a:ext cx="9056535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www.cidades.gov.br/saneamento-cidades/proeesa</a:t>
            </a:r>
            <a:endParaRPr lang="pt-BR" sz="3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7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/>
          <a:stretch/>
        </p:blipFill>
        <p:spPr>
          <a:xfrm>
            <a:off x="4257040" y="-489846"/>
            <a:ext cx="4886960" cy="2009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3961234"/>
            <a:ext cx="869589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Curso - Eficiência de tarifas elétricas e Eficiência eletromecânica em instalações elevatórias 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Pré-diagnostico e monitoramento da eficiência de instalações elevatórias – Método IWA – Ph5   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Rita Cavaleiro de Ferreira – Coordenadora do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ProEESA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Campinas, 47º Congresso Nacional de Saneamento da ASSEMAE,  19.06.2017 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08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240" y="4134960"/>
            <a:ext cx="7366280" cy="617928"/>
          </a:xfrm>
        </p:spPr>
        <p:txBody>
          <a:bodyPr/>
          <a:lstStyle/>
          <a:p>
            <a:r>
              <a:rPr lang="pt-BR" sz="4400" dirty="0"/>
              <a:t>Indicador Ph5 - IWA (kWh/m</a:t>
            </a:r>
            <a:r>
              <a:rPr lang="pt-BR" sz="4400" baseline="30000" dirty="0"/>
              <a:t>3</a:t>
            </a:r>
            <a:r>
              <a:rPr lang="pt-BR" sz="4400" dirty="0"/>
              <a:t>x100m)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EFFA25B-184B-4F06-AA5F-D8F4F24E2C20}"/>
              </a:ext>
            </a:extLst>
          </p:cNvPr>
          <p:cNvSpPr txBox="1">
            <a:spLocks/>
          </p:cNvSpPr>
          <p:nvPr/>
        </p:nvSpPr>
        <p:spPr bwMode="auto">
          <a:xfrm>
            <a:off x="121640" y="4153368"/>
            <a:ext cx="1524280" cy="11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9600" kern="0" dirty="0">
                <a:solidFill>
                  <a:srgbClr val="C000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709643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 bwMode="auto">
          <a:xfrm>
            <a:off x="255642" y="1267985"/>
            <a:ext cx="8464845" cy="6765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princípio – cálculo do rendimento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4446" y="2560641"/>
            <a:ext cx="6013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Ph5 -  indicador de eficiência em instalações elevatórias da IWA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</a:rPr>
              <a:t>(kWh/(m</a:t>
            </a:r>
            <a:r>
              <a:rPr lang="pt-BR" sz="4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</a:rPr>
              <a:t> x100m))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950" y="2401004"/>
            <a:ext cx="1871031" cy="1273894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206" y="4131327"/>
            <a:ext cx="1747597" cy="23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6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2555791" y="5761137"/>
            <a:ext cx="6307137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de-DE" b="1"/>
              <a:t>Ph5 - Consumo de energía estandarizado (</a:t>
            </a:r>
            <a:r>
              <a:rPr lang="es-MX" altLang="de-DE" b="1" err="1"/>
              <a:t>kWh</a:t>
            </a:r>
            <a:r>
              <a:rPr lang="es-MX" altLang="de-DE" b="1"/>
              <a:t>/m</a:t>
            </a:r>
            <a:r>
              <a:rPr lang="es-MX" altLang="de-DE" b="1" baseline="30000"/>
              <a:t>3</a:t>
            </a:r>
            <a:r>
              <a:rPr lang="es-MX" altLang="de-DE" b="1"/>
              <a:t>x100m)  equivalente a (%)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03350" y="4135536"/>
            <a:ext cx="882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jjj</a:t>
            </a:r>
          </a:p>
        </p:txBody>
      </p:sp>
      <p:sp>
        <p:nvSpPr>
          <p:cNvPr id="11" name="10 Cubo"/>
          <p:cNvSpPr/>
          <p:nvPr/>
        </p:nvSpPr>
        <p:spPr bwMode="auto">
          <a:xfrm>
            <a:off x="331788" y="2859186"/>
            <a:ext cx="2743200" cy="258603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Cubo"/>
          <p:cNvSpPr/>
          <p:nvPr/>
        </p:nvSpPr>
        <p:spPr bwMode="auto">
          <a:xfrm>
            <a:off x="4235450" y="4230786"/>
            <a:ext cx="1266825" cy="120808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Cubo"/>
          <p:cNvSpPr/>
          <p:nvPr/>
        </p:nvSpPr>
        <p:spPr bwMode="auto">
          <a:xfrm>
            <a:off x="7688263" y="4988024"/>
            <a:ext cx="384175" cy="43497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15 Flecha arriba"/>
          <p:cNvSpPr>
            <a:spLocks noChangeArrowheads="1"/>
          </p:cNvSpPr>
          <p:nvPr/>
        </p:nvSpPr>
        <p:spPr bwMode="auto">
          <a:xfrm>
            <a:off x="8213725" y="2240061"/>
            <a:ext cx="504825" cy="3173413"/>
          </a:xfrm>
          <a:prstGeom prst="upArrow">
            <a:avLst>
              <a:gd name="adj1" fmla="val 50000"/>
              <a:gd name="adj2" fmla="val 49969"/>
            </a:avLst>
          </a:prstGeom>
          <a:solidFill>
            <a:srgbClr val="00B05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35849" name="16 Flecha arriba"/>
          <p:cNvSpPr>
            <a:spLocks noChangeArrowheads="1"/>
          </p:cNvSpPr>
          <p:nvPr/>
        </p:nvSpPr>
        <p:spPr bwMode="auto">
          <a:xfrm>
            <a:off x="5527675" y="1179611"/>
            <a:ext cx="503238" cy="4243388"/>
          </a:xfrm>
          <a:prstGeom prst="upArrow">
            <a:avLst>
              <a:gd name="adj1" fmla="val 50000"/>
              <a:gd name="adj2" fmla="val 501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35850" name="17 Flecha arriba"/>
          <p:cNvSpPr>
            <a:spLocks noChangeArrowheads="1"/>
          </p:cNvSpPr>
          <p:nvPr/>
        </p:nvSpPr>
        <p:spPr bwMode="auto">
          <a:xfrm>
            <a:off x="3173413" y="3008411"/>
            <a:ext cx="504825" cy="2425700"/>
          </a:xfrm>
          <a:prstGeom prst="upArrow">
            <a:avLst>
              <a:gd name="adj1" fmla="val 50000"/>
              <a:gd name="adj2" fmla="val 4998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 bwMode="auto">
          <a:xfrm>
            <a:off x="2411413" y="3521174"/>
            <a:ext cx="5549900" cy="15763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854" name="28 Conector recto"/>
          <p:cNvCxnSpPr>
            <a:cxnSpLocks noChangeShapeType="1"/>
            <a:stCxn id="35850" idx="0"/>
            <a:endCxn id="35848" idx="0"/>
          </p:cNvCxnSpPr>
          <p:nvPr/>
        </p:nvCxnSpPr>
        <p:spPr bwMode="auto">
          <a:xfrm flipV="1">
            <a:off x="3425825" y="2240061"/>
            <a:ext cx="5040313" cy="7683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31 Conector recto"/>
          <p:cNvCxnSpPr>
            <a:cxnSpLocks noChangeShapeType="1"/>
            <a:stCxn id="35849" idx="0"/>
            <a:endCxn id="35848" idx="0"/>
          </p:cNvCxnSpPr>
          <p:nvPr/>
        </p:nvCxnSpPr>
        <p:spPr bwMode="auto">
          <a:xfrm>
            <a:off x="5778500" y="1179611"/>
            <a:ext cx="2687638" cy="10604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37 Conector recto"/>
          <p:cNvCxnSpPr/>
          <p:nvPr/>
        </p:nvCxnSpPr>
        <p:spPr bwMode="auto">
          <a:xfrm>
            <a:off x="5202238" y="4530824"/>
            <a:ext cx="2759075" cy="58261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Conector recto"/>
          <p:cNvCxnSpPr>
            <a:endCxn id="35848" idx="2"/>
          </p:cNvCxnSpPr>
          <p:nvPr/>
        </p:nvCxnSpPr>
        <p:spPr bwMode="auto">
          <a:xfrm flipV="1">
            <a:off x="2427288" y="5413474"/>
            <a:ext cx="6038850" cy="317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859" name="53 Rectángulo"/>
          <p:cNvSpPr>
            <a:spLocks noChangeArrowheads="1"/>
          </p:cNvSpPr>
          <p:nvPr/>
        </p:nvSpPr>
        <p:spPr bwMode="auto">
          <a:xfrm>
            <a:off x="6814769" y="3310482"/>
            <a:ext cx="1471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de-DE">
                <a:solidFill>
                  <a:srgbClr val="6E6452"/>
                </a:solidFill>
              </a:rPr>
              <a:t>Estándar </a:t>
            </a:r>
          </a:p>
        </p:txBody>
      </p:sp>
      <p:sp>
        <p:nvSpPr>
          <p:cNvPr id="35862" name="59 Rectángulo"/>
          <p:cNvSpPr>
            <a:spLocks noChangeArrowheads="1"/>
          </p:cNvSpPr>
          <p:nvPr/>
        </p:nvSpPr>
        <p:spPr bwMode="auto">
          <a:xfrm>
            <a:off x="331788" y="1173300"/>
            <a:ext cx="82058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O indicador IWA Ph5  equipara todos os      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bombeamentos convertendo o volume         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elevado para 1 m</a:t>
            </a:r>
            <a:r>
              <a:rPr lang="pt-BR" altLang="de-DE" b="0" baseline="30000" dirty="0">
                <a:solidFill>
                  <a:srgbClr val="6E6452"/>
                </a:solidFill>
              </a:rPr>
              <a:t>3 </a:t>
            </a:r>
            <a:r>
              <a:rPr lang="pt-BR" altLang="de-DE" b="0" dirty="0">
                <a:solidFill>
                  <a:srgbClr val="6E6452"/>
                </a:solidFill>
              </a:rPr>
              <a:t>a 100m de altura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manométrica</a:t>
            </a:r>
          </a:p>
        </p:txBody>
      </p:sp>
      <p:pic>
        <p:nvPicPr>
          <p:cNvPr id="21" name="0 Imag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47" y="6309320"/>
            <a:ext cx="1419849" cy="4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5550088"/>
            <a:ext cx="1920995" cy="13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74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7" y="1079016"/>
            <a:ext cx="8860834" cy="3674344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 bwMode="auto">
          <a:xfrm>
            <a:off x="1067677" y="2222016"/>
            <a:ext cx="1749632" cy="24345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3154300" y="2204455"/>
            <a:ext cx="704850" cy="245210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6 CuadroTexto"/>
          <p:cNvSpPr txBox="1"/>
          <p:nvPr/>
        </p:nvSpPr>
        <p:spPr>
          <a:xfrm>
            <a:off x="1157785" y="5276566"/>
            <a:ext cx="17145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constante</a:t>
            </a:r>
          </a:p>
        </p:txBody>
      </p:sp>
      <p:sp>
        <p:nvSpPr>
          <p:cNvPr id="13" name="19 Flecha arriba"/>
          <p:cNvSpPr/>
          <p:nvPr/>
        </p:nvSpPr>
        <p:spPr bwMode="auto">
          <a:xfrm>
            <a:off x="1326855" y="4656564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21 CuadroTexto"/>
          <p:cNvSpPr txBox="1"/>
          <p:nvPr/>
        </p:nvSpPr>
        <p:spPr>
          <a:xfrm>
            <a:off x="3059649" y="5148436"/>
            <a:ext cx="17145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Variável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22 Flecha arriba"/>
          <p:cNvSpPr/>
          <p:nvPr/>
        </p:nvSpPr>
        <p:spPr bwMode="auto">
          <a:xfrm>
            <a:off x="3286612" y="4804519"/>
            <a:ext cx="479425" cy="41592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1075669" y="5757226"/>
            <a:ext cx="214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>
                <a:latin typeface="Arial" charset="0"/>
                <a:cs typeface="Arial" charset="0"/>
              </a:rPr>
              <a:t>0,5 kWh/m</a:t>
            </a:r>
            <a:r>
              <a:rPr lang="de-DE" sz="2400" b="1" baseline="300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78697" y="148637"/>
            <a:ext cx="351449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b="0" kern="0" dirty="0" err="1"/>
              <a:t>Exemplo</a:t>
            </a:r>
            <a:r>
              <a:rPr lang="es-MX" b="0" kern="0" dirty="0"/>
              <a:t> de cálculo: Ph5 de 4 moto bombas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2628368" y="5789060"/>
            <a:ext cx="66315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de-DE" b="0" kern="0" dirty="0"/>
              <a:t>kWh/m</a:t>
            </a:r>
            <a:r>
              <a:rPr lang="pt-BR" altLang="de-DE" b="0" kern="0" baseline="30000" dirty="0"/>
              <a:t>3</a:t>
            </a:r>
            <a:r>
              <a:rPr lang="pt-BR" altLang="de-DE" b="0" kern="0" dirty="0"/>
              <a:t> não mede eficiência, mas serve de referência para comparar uma bomba consigo mesma em períodos diferentes. </a:t>
            </a:r>
          </a:p>
        </p:txBody>
      </p:sp>
      <p:sp>
        <p:nvSpPr>
          <p:cNvPr id="23" name="19 Flecha arriba"/>
          <p:cNvSpPr/>
          <p:nvPr/>
        </p:nvSpPr>
        <p:spPr bwMode="auto">
          <a:xfrm>
            <a:off x="2148943" y="4684625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2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 bwMode="auto">
          <a:xfrm>
            <a:off x="1743969" y="1676456"/>
            <a:ext cx="613912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3600" b="0" kern="0"/>
              <a:t>Unidades de Eficiência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04776" y="2982724"/>
            <a:ext cx="286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2800"/>
              <a:t>(</a:t>
            </a:r>
            <a:r>
              <a:rPr lang="es-MX" altLang="de-DE" sz="2800" err="1"/>
              <a:t>kWh</a:t>
            </a:r>
            <a:r>
              <a:rPr lang="es-MX" altLang="de-DE" sz="2800"/>
              <a:t>/m</a:t>
            </a:r>
            <a:r>
              <a:rPr lang="es-MX" altLang="de-DE" sz="2800" baseline="30000"/>
              <a:t>3</a:t>
            </a:r>
            <a:r>
              <a:rPr lang="es-MX" altLang="de-DE" sz="2800"/>
              <a:t>x100m)</a:t>
            </a: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90161" y="2982724"/>
            <a:ext cx="2868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4400"/>
              <a:t>(%) </a:t>
            </a:r>
            <a:endParaRPr lang="pt-BR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245767" y="4145776"/>
                <a:ext cx="2868328" cy="78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altLang="de-DE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𝒉𝒊𝒅𝒓𝒂𝒖𝒍𝒊𝒄𝒂</m:t>
                            </m:r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𝒆𝒍𝒆𝒕𝒓𝒊𝒄𝒂</m:t>
                            </m:r>
                          </m:sub>
                        </m:sSub>
                      </m:den>
                    </m:f>
                  </m:oMath>
                </a14:m>
                <a:r>
                  <a:rPr lang="es-MX" altLang="de-DE" sz="2800"/>
                  <a:t>x100 </a:t>
                </a:r>
                <a:endParaRPr lang="pt-BR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67" y="4145776"/>
                <a:ext cx="2868328" cy="781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904775" y="5531815"/>
            <a:ext cx="334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2800" dirty="0"/>
              <a:t>Hidráulicos - IWA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014761" y="5531815"/>
            <a:ext cx="333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2800" dirty="0" err="1"/>
              <a:t>Electromecânicos</a:t>
            </a:r>
            <a:r>
              <a:rPr lang="es-MX" altLang="de-DE" sz="2800" dirty="0"/>
              <a:t> 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 bwMode="auto">
          <a:xfrm>
            <a:off x="4629751" y="2529476"/>
            <a:ext cx="9626" cy="3542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93209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29209" y="944534"/>
            <a:ext cx="8753458" cy="1143000"/>
          </a:xfrm>
        </p:spPr>
        <p:txBody>
          <a:bodyPr>
            <a:normAutofit fontScale="90000"/>
          </a:bodyPr>
          <a:lstStyle/>
          <a:p>
            <a:r>
              <a:rPr lang="es-MX" sz="3200" dirty="0" err="1"/>
              <a:t>Conversão</a:t>
            </a:r>
            <a:r>
              <a:rPr lang="es-MX" sz="3200" dirty="0"/>
              <a:t> de unidades </a:t>
            </a:r>
            <a:r>
              <a:rPr lang="es-MX" altLang="de-DE" sz="3600" dirty="0"/>
              <a:t>(</a:t>
            </a:r>
            <a:r>
              <a:rPr lang="es-MX" altLang="de-DE" sz="3600" dirty="0" err="1"/>
              <a:t>kWh</a:t>
            </a:r>
            <a:r>
              <a:rPr lang="es-MX" altLang="de-DE" sz="3600" dirty="0"/>
              <a:t>/m</a:t>
            </a:r>
            <a:r>
              <a:rPr lang="es-MX" altLang="de-DE" sz="3600" baseline="30000" dirty="0"/>
              <a:t>3</a:t>
            </a:r>
            <a:r>
              <a:rPr lang="es-MX" altLang="de-DE" sz="3600" dirty="0"/>
              <a:t>x100m) </a:t>
            </a:r>
            <a:r>
              <a:rPr lang="es-MX" altLang="de-DE" sz="3600" dirty="0" err="1"/>
              <a:t>em</a:t>
            </a:r>
            <a:r>
              <a:rPr lang="es-MX" altLang="de-DE" sz="3600" dirty="0"/>
              <a:t> (%) </a:t>
            </a:r>
            <a:endParaRPr lang="de-DE" sz="3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1" y="1597734"/>
            <a:ext cx="8958675" cy="51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5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39" y="1490867"/>
            <a:ext cx="7776863" cy="5184576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29</a:t>
            </a:fld>
            <a:endParaRPr lang="es-MX"/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525295" y="919367"/>
            <a:ext cx="8753458" cy="1143000"/>
          </a:xfrm>
        </p:spPr>
        <p:txBody>
          <a:bodyPr>
            <a:normAutofit fontScale="90000"/>
          </a:bodyPr>
          <a:lstStyle/>
          <a:p>
            <a:r>
              <a:rPr lang="es-MX" sz="3200" err="1"/>
              <a:t>Conversão</a:t>
            </a:r>
            <a:r>
              <a:rPr lang="es-MX" sz="3200"/>
              <a:t> de unidades </a:t>
            </a:r>
            <a:r>
              <a:rPr lang="es-MX" altLang="de-DE" sz="3600"/>
              <a:t>(</a:t>
            </a:r>
            <a:r>
              <a:rPr lang="es-MX" altLang="de-DE" sz="3600" err="1"/>
              <a:t>kWh</a:t>
            </a:r>
            <a:r>
              <a:rPr lang="es-MX" altLang="de-DE" sz="3600"/>
              <a:t>/m</a:t>
            </a:r>
            <a:r>
              <a:rPr lang="es-MX" altLang="de-DE" sz="3600" baseline="30000"/>
              <a:t>3</a:t>
            </a:r>
            <a:r>
              <a:rPr lang="es-MX" altLang="de-DE" sz="3600"/>
              <a:t>x100m) en (%) </a:t>
            </a:r>
            <a:endParaRPr lang="de-DE" sz="3600"/>
          </a:p>
        </p:txBody>
      </p:sp>
    </p:spTree>
    <p:extLst>
      <p:ext uri="{BB962C8B-B14F-4D97-AF65-F5344CB8AC3E}">
        <p14:creationId xmlns:p14="http://schemas.microsoft.com/office/powerpoint/2010/main" val="45239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194" t="16235" r="42537" b="5224"/>
          <a:stretch/>
        </p:blipFill>
        <p:spPr>
          <a:xfrm>
            <a:off x="1514901" y="0"/>
            <a:ext cx="6414447" cy="78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06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497" y="5607924"/>
            <a:ext cx="8662033" cy="15858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endParaRPr lang="es-MX" sz="1200" dirty="0"/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endParaRPr lang="es-ES" sz="1200" dirty="0"/>
          </a:p>
          <a:p>
            <a:pPr marL="0" lvl="1" indent="0">
              <a:buClr>
                <a:srgbClr val="C80F0F"/>
              </a:buClr>
              <a:buNone/>
              <a:defRPr/>
            </a:pPr>
            <a:r>
              <a:rPr lang="es-ES" b="1" dirty="0"/>
              <a:t>Performance </a:t>
            </a:r>
            <a:r>
              <a:rPr lang="es-ES" b="1" dirty="0" err="1"/>
              <a:t>Indicators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Water</a:t>
            </a:r>
            <a:r>
              <a:rPr lang="es-ES" b="1" dirty="0"/>
              <a:t> </a:t>
            </a:r>
            <a:r>
              <a:rPr lang="es-ES" b="1" dirty="0" err="1"/>
              <a:t>Supply</a:t>
            </a:r>
            <a:r>
              <a:rPr lang="es-ES" b="1" dirty="0"/>
              <a:t> </a:t>
            </a:r>
            <a:r>
              <a:rPr lang="es-ES" b="1" dirty="0" err="1"/>
              <a:t>Services</a:t>
            </a:r>
            <a:r>
              <a:rPr lang="es-ES" b="1" dirty="0"/>
              <a:t> (Manual of </a:t>
            </a:r>
            <a:r>
              <a:rPr lang="es-ES" b="1" dirty="0" err="1"/>
              <a:t>Best</a:t>
            </a:r>
            <a:r>
              <a:rPr lang="es-ES" b="1" dirty="0"/>
              <a:t> </a:t>
            </a:r>
            <a:r>
              <a:rPr lang="es-ES" b="1" dirty="0" err="1"/>
              <a:t>Practices</a:t>
            </a:r>
            <a:r>
              <a:rPr lang="es-ES" b="1" dirty="0"/>
              <a:t>) </a:t>
            </a:r>
          </a:p>
          <a:p>
            <a:pPr marL="342900" lvl="1" indent="-342900">
              <a:buClr>
                <a:srgbClr val="C80F0F"/>
              </a:buClr>
              <a:buFont typeface="Wingdings" pitchFamily="2" charset="2"/>
              <a:buChar char="§"/>
              <a:defRPr/>
            </a:pPr>
            <a:endParaRPr lang="es-ES" b="1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596382" y="1241401"/>
            <a:ext cx="10127109" cy="752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Ph5 - Consumo de energía estandarizado (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kWh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/m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anose="02030602050306030303" pitchFamily="18" charset="0"/>
              </a:rPr>
              <a:t>³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x100m</a:t>
            </a:r>
            <a:r>
              <a:rPr lang="es-MX" altLang="de-DE" kern="0"/>
              <a:t>)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7" name="7 Rectángulo"/>
          <p:cNvSpPr/>
          <p:nvPr/>
        </p:nvSpPr>
        <p:spPr>
          <a:xfrm rot="20299814">
            <a:off x="298106" y="4350504"/>
            <a:ext cx="3559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instante ou 1 ano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792456" y="3003496"/>
            <a:ext cx="7676788" cy="954087"/>
            <a:chOff x="1431716" y="2996952"/>
            <a:chExt cx="7676788" cy="9540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9 CuadroTexto"/>
            <p:cNvSpPr txBox="1"/>
            <p:nvPr/>
          </p:nvSpPr>
          <p:spPr>
            <a:xfrm>
              <a:off x="1431716" y="3028457"/>
              <a:ext cx="29940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1 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conjunto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    =</a:t>
              </a:r>
            </a:p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motor-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bomba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4151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1" name="7 Rectángulo"/>
          <p:cNvSpPr/>
          <p:nvPr/>
        </p:nvSpPr>
        <p:spPr>
          <a:xfrm rot="20299814">
            <a:off x="113491" y="4506893"/>
            <a:ext cx="3559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Desempenho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prestador </a:t>
            </a:r>
          </a:p>
          <a:p>
            <a:pPr algn="ctr"/>
            <a:r>
              <a:rPr lang="el-G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</a:t>
            </a:r>
            <a:r>
              <a:rPr lang="de-DE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fórmula para todas as bombas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17605" y="2715347"/>
            <a:ext cx="7851639" cy="1337143"/>
            <a:chOff x="1256865" y="2708803"/>
            <a:chExt cx="7851639" cy="1337143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256865" y="3092946"/>
              <a:ext cx="29940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Prestador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= 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486982" y="2708803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>
                  <a:solidFill>
                    <a:srgbClr val="00B050"/>
                  </a:solidFill>
                </a:rPr>
                <a:t>Σ</a:t>
              </a:r>
              <a:endParaRPr lang="de-DE" sz="4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383868" y="3276505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>
                  <a:solidFill>
                    <a:srgbClr val="00B050"/>
                  </a:solidFill>
                </a:rPr>
                <a:t>Σ</a:t>
              </a:r>
              <a:endParaRPr lang="de-DE" sz="4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 bwMode="auto">
          <a:xfrm>
            <a:off x="415847" y="1263600"/>
            <a:ext cx="10127109" cy="4561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Também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calculável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para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um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prestador de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serviço</a:t>
            </a:r>
            <a:endParaRPr lang="es-MX" altLang="de-DE" kern="0" dirty="0"/>
          </a:p>
        </p:txBody>
      </p:sp>
    </p:spTree>
    <p:extLst>
      <p:ext uri="{BB962C8B-B14F-4D97-AF65-F5344CB8AC3E}">
        <p14:creationId xmlns:p14="http://schemas.microsoft.com/office/powerpoint/2010/main" val="13581149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4951">
            <a:off x="2532622" y="3306392"/>
            <a:ext cx="2001396" cy="13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18.06.2017</a:t>
            </a:fld>
            <a:endParaRPr lang="de-DE" noProof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734" y="1918509"/>
            <a:ext cx="4769962" cy="46437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352" y="1011860"/>
            <a:ext cx="7776000" cy="617928"/>
          </a:xfrm>
        </p:spPr>
        <p:txBody>
          <a:bodyPr/>
          <a:lstStyle/>
          <a:p>
            <a:r>
              <a:rPr lang="pt-BR" dirty="0"/>
              <a:t>RASARP– Relatório Anual do Setor de Água e Resíduos em Portugal </a:t>
            </a:r>
            <a:br>
              <a:rPr lang="pt-BR" dirty="0"/>
            </a:br>
            <a:r>
              <a:rPr lang="pt-BR" dirty="0"/>
              <a:t>Aspecto de Eficiência Energética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70" y="2599255"/>
            <a:ext cx="2721688" cy="3566275"/>
          </a:xfrm>
          <a:prstGeom prst="rect">
            <a:avLst/>
          </a:prstGeom>
        </p:spPr>
      </p:pic>
      <p:pic>
        <p:nvPicPr>
          <p:cNvPr id="8" name="Picture 0" descr="ERSAR-logo+design-co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93" y="5432149"/>
            <a:ext cx="1175221" cy="57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968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464" y="434495"/>
            <a:ext cx="3071541" cy="617928"/>
          </a:xfrm>
        </p:spPr>
        <p:txBody>
          <a:bodyPr/>
          <a:lstStyle/>
          <a:p>
            <a:r>
              <a:rPr lang="pt-BR" sz="3200" b="1"/>
              <a:t>Relatório 2009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XXX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18.06.2017</a:t>
            </a:fld>
            <a:endParaRPr lang="de-DE" noProof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4020"/>
            <a:ext cx="4419235" cy="54369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471" y="5045869"/>
            <a:ext cx="4049709" cy="1781353"/>
          </a:xfrm>
          <a:prstGeom prst="rect">
            <a:avLst/>
          </a:prstGeom>
        </p:spPr>
      </p:pic>
      <p:pic>
        <p:nvPicPr>
          <p:cNvPr id="9" name="Espaço Reservado para Conteúdo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2652" y="4849941"/>
            <a:ext cx="5097600" cy="5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409" y="2404582"/>
            <a:ext cx="3221070" cy="2592305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6929119" y="2606858"/>
            <a:ext cx="3607509" cy="2145119"/>
            <a:chOff x="5621180" y="2613225"/>
            <a:chExt cx="3607509" cy="2145119"/>
          </a:xfrm>
        </p:grpSpPr>
        <p:pic>
          <p:nvPicPr>
            <p:cNvPr id="8" name="Espaço Reservado para Conteúdo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21180" y="2613225"/>
              <a:ext cx="3522820" cy="214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 bwMode="auto">
            <a:xfrm>
              <a:off x="7034215" y="2973743"/>
              <a:ext cx="2194474" cy="16756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200" b="1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5358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79" y="1615731"/>
            <a:ext cx="4774721" cy="496527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18.06.2017</a:t>
            </a:fld>
            <a:endParaRPr lang="de-DE" noProof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7" y="1684866"/>
            <a:ext cx="4449256" cy="51423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5" y="1066939"/>
            <a:ext cx="7776000" cy="617928"/>
          </a:xfrm>
        </p:spPr>
        <p:txBody>
          <a:bodyPr/>
          <a:lstStyle/>
          <a:p>
            <a:r>
              <a:rPr lang="pt-BR"/>
              <a:t>Indicador AA15 – kWh/(m</a:t>
            </a:r>
            <a:r>
              <a:rPr lang="pt-BR" baseline="30000"/>
              <a:t>3</a:t>
            </a:r>
            <a:r>
              <a:rPr lang="pt-BR"/>
              <a:t>x100m)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83464" y="434495"/>
            <a:ext cx="307154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1" kern="0"/>
              <a:t>Relatório 2014</a:t>
            </a:r>
          </a:p>
        </p:txBody>
      </p:sp>
    </p:spTree>
    <p:extLst>
      <p:ext uri="{BB962C8B-B14F-4D97-AF65-F5344CB8AC3E}">
        <p14:creationId xmlns:p14="http://schemas.microsoft.com/office/powerpoint/2010/main" val="38309337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79" y="1615731"/>
            <a:ext cx="4774721" cy="496527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18.06.2017</a:t>
            </a:fld>
            <a:endParaRPr lang="de-DE" noProof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7" y="1684866"/>
            <a:ext cx="4449256" cy="51423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5" y="1066939"/>
            <a:ext cx="7776000" cy="617928"/>
          </a:xfrm>
        </p:spPr>
        <p:txBody>
          <a:bodyPr/>
          <a:lstStyle/>
          <a:p>
            <a:r>
              <a:rPr lang="pt-BR"/>
              <a:t>Indicador AA15 – kWh/(m</a:t>
            </a:r>
            <a:r>
              <a:rPr lang="pt-BR" baseline="30000"/>
              <a:t>3</a:t>
            </a:r>
            <a:r>
              <a:rPr lang="pt-BR"/>
              <a:t>x100m)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83464" y="434495"/>
            <a:ext cx="307154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1" kern="0"/>
              <a:t>Relatório 2014</a:t>
            </a:r>
          </a:p>
        </p:txBody>
      </p:sp>
      <p:sp>
        <p:nvSpPr>
          <p:cNvPr id="9" name="7 Rectángulo"/>
          <p:cNvSpPr/>
          <p:nvPr/>
        </p:nvSpPr>
        <p:spPr>
          <a:xfrm>
            <a:off x="801774" y="1986890"/>
            <a:ext cx="723491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 como o </a:t>
            </a:r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balanço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hídrico,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conhecer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eficiencia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electromecânica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é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uma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curva de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aprendizagem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até todos os municipios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terem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dados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fiáveis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1632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err="1"/>
              <a:t>Aplicação</a:t>
            </a:r>
            <a:r>
              <a:rPr lang="es-ES" sz="4400"/>
              <a:t> do indicador no México</a:t>
            </a:r>
            <a:br>
              <a:rPr lang="es-ES" sz="4400"/>
            </a:br>
            <a:br>
              <a:rPr lang="es-ES" sz="2400">
                <a:solidFill>
                  <a:srgbClr val="F7F7F7"/>
                </a:solidFill>
              </a:rPr>
            </a:br>
            <a:endParaRPr lang="es-ES" sz="2400">
              <a:solidFill>
                <a:srgbClr val="F7F7F7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995238"/>
            <a:ext cx="4392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40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de-DE" sz="3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658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0" t="10809" b="4052"/>
          <a:stretch/>
        </p:blipFill>
        <p:spPr>
          <a:xfrm>
            <a:off x="1307507" y="4003664"/>
            <a:ext cx="7086216" cy="243152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37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3"/>
          <a:stretch/>
        </p:blipFill>
        <p:spPr>
          <a:xfrm>
            <a:off x="1022956" y="1554135"/>
            <a:ext cx="7427934" cy="2449529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 flipH="1">
            <a:off x="5759702" y="3360056"/>
            <a:ext cx="504056" cy="61126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3789020" y="3784616"/>
            <a:ext cx="504056" cy="61126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6 Rectángulo"/>
          <p:cNvSpPr/>
          <p:nvPr/>
        </p:nvSpPr>
        <p:spPr>
          <a:xfrm rot="20059368">
            <a:off x="-349980" y="4087261"/>
            <a:ext cx="377257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potencial de </a:t>
            </a:r>
            <a:r>
              <a:rPr lang="es-E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economia</a:t>
            </a:r>
            <a:r>
              <a:rPr lang="es-ES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não</a:t>
            </a:r>
            <a:r>
              <a:rPr lang="es-ES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é proporcional à </a:t>
            </a:r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eficiência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54441" y="883080"/>
            <a:ext cx="9965731" cy="1143000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 err="1"/>
              <a:t>Comparação</a:t>
            </a:r>
            <a:br>
              <a:rPr lang="es-MX" sz="2000" b="1" dirty="0"/>
            </a:br>
            <a:r>
              <a:rPr lang="es-MX" sz="2000" b="1" dirty="0" err="1"/>
              <a:t>desempenho</a:t>
            </a:r>
            <a:r>
              <a:rPr lang="es-MX" sz="2000" b="1" dirty="0"/>
              <a:t> e potencial de </a:t>
            </a:r>
            <a:r>
              <a:rPr lang="es-MX" sz="2000" b="1" dirty="0" err="1"/>
              <a:t>poupança</a:t>
            </a:r>
            <a:r>
              <a:rPr lang="es-MX" sz="2000" b="1" dirty="0"/>
              <a:t> </a:t>
            </a:r>
            <a:r>
              <a:rPr lang="es-MX" sz="2000" b="1" dirty="0" err="1"/>
              <a:t>electromecânica</a:t>
            </a:r>
            <a:endParaRPr lang="de-DE" b="1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6282122" y="3712967"/>
            <a:ext cx="504056" cy="61126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45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3" y="4802109"/>
            <a:ext cx="8631740" cy="47755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7328" b="6045"/>
          <a:stretch/>
        </p:blipFill>
        <p:spPr>
          <a:xfrm>
            <a:off x="245265" y="1667892"/>
            <a:ext cx="8660928" cy="333565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74453" y="383069"/>
            <a:ext cx="8689504" cy="1143000"/>
          </a:xfrm>
        </p:spPr>
        <p:txBody>
          <a:bodyPr>
            <a:normAutofit/>
          </a:bodyPr>
          <a:lstStyle/>
          <a:p>
            <a:r>
              <a:rPr lang="pt-BR" sz="2800" dirty="0"/>
              <a:t>Fiabilidade da informação e o potencial de economia  eletromecânico</a:t>
            </a:r>
            <a:endParaRPr lang="pt-BR" sz="32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38</a:t>
            </a:fld>
            <a:endParaRPr lang="es-MX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73508" y="5439998"/>
            <a:ext cx="0" cy="3600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517324" y="5475267"/>
            <a:ext cx="0" cy="3600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3 Rectángulo"/>
          <p:cNvSpPr>
            <a:spLocks noChangeArrowheads="1"/>
          </p:cNvSpPr>
          <p:nvPr/>
        </p:nvSpPr>
        <p:spPr bwMode="auto">
          <a:xfrm>
            <a:off x="6331024" y="5726358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de-DE" sz="1800" dirty="0">
                <a:solidFill>
                  <a:srgbClr val="6E6452"/>
                </a:solidFill>
              </a:rPr>
              <a:t>Solicitar melhores dados para confirmar o potencial de poupança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6057944" y="5510990"/>
            <a:ext cx="273080" cy="309364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 flipV="1">
            <a:off x="6460162" y="5442711"/>
            <a:ext cx="287884" cy="30804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53 Rectángulo"/>
          <p:cNvSpPr>
            <a:spLocks noChangeArrowheads="1"/>
          </p:cNvSpPr>
          <p:nvPr/>
        </p:nvSpPr>
        <p:spPr bwMode="auto">
          <a:xfrm>
            <a:off x="1573425" y="5820354"/>
            <a:ext cx="3847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de-DE" sz="1800" dirty="0">
                <a:solidFill>
                  <a:srgbClr val="6E6452"/>
                </a:solidFill>
              </a:rPr>
              <a:t>Fiabilidade elevada</a:t>
            </a:r>
          </a:p>
          <a:p>
            <a:pPr algn="ctr" eaLnBrk="1" hangingPunct="1"/>
            <a:r>
              <a:rPr lang="pt-BR" altLang="de-DE" sz="1800" dirty="0">
                <a:solidFill>
                  <a:srgbClr val="6E6452"/>
                </a:solidFill>
              </a:rPr>
              <a:t> do retorno económico por aumento de eficiência energética</a:t>
            </a:r>
          </a:p>
        </p:txBody>
      </p:sp>
      <p:sp>
        <p:nvSpPr>
          <p:cNvPr id="63" name="Elipse 9"/>
          <p:cNvSpPr/>
          <p:nvPr/>
        </p:nvSpPr>
        <p:spPr>
          <a:xfrm>
            <a:off x="3957822" y="4649855"/>
            <a:ext cx="439216" cy="3655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4" name="Elipse 9"/>
          <p:cNvSpPr/>
          <p:nvPr/>
        </p:nvSpPr>
        <p:spPr>
          <a:xfrm>
            <a:off x="2270428" y="4661429"/>
            <a:ext cx="439216" cy="3655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5" name="Elipse 9"/>
          <p:cNvSpPr/>
          <p:nvPr/>
        </p:nvSpPr>
        <p:spPr>
          <a:xfrm>
            <a:off x="5575770" y="4686830"/>
            <a:ext cx="1012453" cy="404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3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39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8414239" cy="7417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Avaliar o rendimento e determinar a eficiência desejável para esse equipamento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1052" y="2036090"/>
            <a:ext cx="8362948" cy="3816000"/>
          </a:xfrm>
        </p:spPr>
        <p:txBody>
          <a:bodyPr/>
          <a:lstStyle/>
          <a:p>
            <a:r>
              <a:rPr lang="pt-BR" sz="2800" dirty="0"/>
              <a:t>EE1 = Multas de ultrapassagem de demanda e de atraso de pagamento (%)</a:t>
            </a:r>
          </a:p>
          <a:p>
            <a:r>
              <a:rPr lang="pt-BR" sz="2800" dirty="0"/>
              <a:t>EE2 = Excesso de demanda contratada (%)</a:t>
            </a:r>
          </a:p>
          <a:p>
            <a:r>
              <a:rPr lang="pt-BR" sz="2800" dirty="0"/>
              <a:t>EE3 = Adequação da tarifa contratada (%)</a:t>
            </a:r>
          </a:p>
          <a:p>
            <a:r>
              <a:rPr lang="pt-BR" sz="2800" dirty="0"/>
              <a:t>EE4 = Operação em horário econômico (%)</a:t>
            </a:r>
          </a:p>
          <a:p>
            <a:r>
              <a:rPr lang="pt-BR" sz="2800" dirty="0"/>
              <a:t>EE5 = Baixo fator de potência (%)</a:t>
            </a: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+mj-lt"/>
              <a:buAutoNum type="arabicPeriod"/>
            </a:pP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1010847"/>
            <a:ext cx="9027992" cy="617928"/>
          </a:xfrm>
        </p:spPr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Indicadores de gestão de faturas de energia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 bwMode="auto">
          <a:xfrm flipV="1">
            <a:off x="0" y="1619250"/>
            <a:ext cx="7572376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83622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40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8414239" cy="7417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Avaliar o rendimento e determinar a eficiência desejável para esse equipamento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CE6D9F-2901-493C-8E4D-7D3FF72E3517}"/>
              </a:ext>
            </a:extLst>
          </p:cNvPr>
          <p:cNvSpPr/>
          <p:nvPr/>
        </p:nvSpPr>
        <p:spPr bwMode="auto">
          <a:xfrm>
            <a:off x="364880" y="981075"/>
            <a:ext cx="7578970" cy="742950"/>
          </a:xfrm>
          <a:prstGeom prst="rect">
            <a:avLst/>
          </a:prstGeom>
          <a:noFill/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22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13116" y="1146175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55385" y="505257"/>
            <a:ext cx="7584707" cy="653618"/>
          </a:xfrm>
        </p:spPr>
        <p:txBody>
          <a:bodyPr>
            <a:normAutofit fontScale="90000"/>
          </a:bodyPr>
          <a:lstStyle/>
          <a:p>
            <a:r>
              <a:rPr lang="pt-B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Sumário </a:t>
            </a:r>
            <a:br>
              <a:rPr lang="es-ES" sz="4400" dirty="0"/>
            </a:br>
            <a:br>
              <a:rPr lang="es-ES" sz="2400" dirty="0">
                <a:solidFill>
                  <a:srgbClr val="F7F7F7"/>
                </a:solidFill>
              </a:rPr>
            </a:br>
            <a:endParaRPr lang="es-ES" sz="2400" dirty="0">
              <a:solidFill>
                <a:srgbClr val="F7F7F7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55385" y="346215"/>
            <a:ext cx="7308492" cy="6765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Dados de entrada</a:t>
            </a:r>
            <a:endParaRPr lang="pt-BR" sz="24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91653" y="1146175"/>
            <a:ext cx="3341687" cy="1481137"/>
          </a:xfrm>
        </p:spPr>
        <p:txBody>
          <a:bodyPr lIns="72000"/>
          <a:lstStyle/>
          <a:p>
            <a:pPr algn="ctr">
              <a:buFont typeface="Arial" panose="020B0604020202020204" pitchFamily="34" charset="0"/>
              <a:buNone/>
            </a:pPr>
            <a:endParaRPr lang="es-MX" altLang="de-DE" sz="16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s-ES" altLang="de-DE" sz="2400" dirty="0" err="1">
                <a:solidFill>
                  <a:schemeClr val="tx1"/>
                </a:solidFill>
              </a:rPr>
              <a:t>Volume</a:t>
            </a:r>
            <a:r>
              <a:rPr lang="es-ES" altLang="de-DE" sz="2400" dirty="0">
                <a:solidFill>
                  <a:schemeClr val="tx1"/>
                </a:solidFill>
              </a:rPr>
              <a:t> bombeado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de-DE" sz="2400" dirty="0">
                <a:solidFill>
                  <a:schemeClr val="tx1"/>
                </a:solidFill>
              </a:rPr>
              <a:t>   (m</a:t>
            </a:r>
            <a:r>
              <a:rPr lang="es-ES" altLang="de-DE" sz="2400" baseline="30000" dirty="0">
                <a:solidFill>
                  <a:schemeClr val="tx1"/>
                </a:solidFill>
              </a:rPr>
              <a:t>3</a:t>
            </a:r>
            <a:r>
              <a:rPr lang="es-ES" altLang="de-DE" sz="2400" dirty="0">
                <a:solidFill>
                  <a:schemeClr val="tx1"/>
                </a:solidFill>
              </a:rPr>
              <a:t>)</a:t>
            </a:r>
            <a:endParaRPr lang="es-ES" altLang="de-DE" sz="1600" dirty="0">
              <a:solidFill>
                <a:schemeClr val="tx1"/>
              </a:solidFill>
            </a:endParaRPr>
          </a:p>
          <a:p>
            <a:pPr algn="ctr"/>
            <a:endParaRPr lang="es-ES" altLang="de-DE" sz="1600" dirty="0">
              <a:solidFill>
                <a:schemeClr val="tx1"/>
              </a:solidFill>
            </a:endParaRPr>
          </a:p>
        </p:txBody>
      </p: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3917503" y="1279525"/>
            <a:ext cx="5060950" cy="11509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Medição de vazão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Horas de funcionamento da bomba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86890" y="2449512"/>
            <a:ext cx="34099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es-MX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Altura manométrica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(m)</a:t>
            </a: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2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30238" lvl="1" indent="-274638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−"/>
              <a:tabLst>
                <a:tab pos="2190750" algn="l"/>
              </a:tabLst>
              <a:defRPr/>
            </a:pPr>
            <a:endParaRPr lang="es-ES" sz="1400" b="0" kern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125758" y="4049497"/>
            <a:ext cx="3732213" cy="8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Consumo energético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s-ES" sz="2400" b="0" kern="0" dirty="0" err="1">
                <a:solidFill>
                  <a:schemeClr val="tx1"/>
                </a:solidFill>
                <a:latin typeface="+mn-lt"/>
                <a:cs typeface="+mn-cs"/>
              </a:rPr>
              <a:t>kWh</a:t>
            </a: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" name="17 Rectángulo"/>
          <p:cNvSpPr>
            <a:spLocks noChangeArrowheads="1"/>
          </p:cNvSpPr>
          <p:nvPr/>
        </p:nvSpPr>
        <p:spPr bwMode="auto">
          <a:xfrm>
            <a:off x="3933378" y="2598737"/>
            <a:ext cx="5060950" cy="1093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Pressão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Nível dinâmico e geométrico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Placa da bomba (especificações)</a:t>
            </a:r>
          </a:p>
        </p:txBody>
      </p:sp>
      <p:sp>
        <p:nvSpPr>
          <p:cNvPr id="17" name="18 Rectángulo"/>
          <p:cNvSpPr>
            <a:spLocks noChangeArrowheads="1"/>
          </p:cNvSpPr>
          <p:nvPr/>
        </p:nvSpPr>
        <p:spPr bwMode="auto">
          <a:xfrm>
            <a:off x="3933378" y="3870325"/>
            <a:ext cx="5060950" cy="1130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Faturas de eletricidade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Leituras dos medidores de electric.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8" name="Isosceles Triangle 6"/>
          <p:cNvSpPr/>
          <p:nvPr/>
        </p:nvSpPr>
        <p:spPr bwMode="auto">
          <a:xfrm rot="10800000">
            <a:off x="2830904" y="5048077"/>
            <a:ext cx="2357454" cy="214314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Arial" charset="0"/>
            </a:endParaRPr>
          </a:p>
        </p:txBody>
      </p:sp>
      <p:sp>
        <p:nvSpPr>
          <p:cNvPr id="19" name="20 Rectángulo"/>
          <p:cNvSpPr>
            <a:spLocks noChangeArrowheads="1"/>
          </p:cNvSpPr>
          <p:nvPr/>
        </p:nvSpPr>
        <p:spPr bwMode="auto">
          <a:xfrm>
            <a:off x="0" y="5244927"/>
            <a:ext cx="8978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de-DE" dirty="0">
                <a:solidFill>
                  <a:srgbClr val="6E6452"/>
                </a:solidFill>
              </a:rPr>
              <a:t>Para bombas </a:t>
            </a:r>
            <a:r>
              <a:rPr lang="es-MX" altLang="de-DE" dirty="0" err="1">
                <a:solidFill>
                  <a:srgbClr val="6E6452"/>
                </a:solidFill>
              </a:rPr>
              <a:t>com</a:t>
            </a:r>
            <a:r>
              <a:rPr lang="es-MX" altLang="de-DE" dirty="0">
                <a:solidFill>
                  <a:srgbClr val="6E6452"/>
                </a:solidFill>
              </a:rPr>
              <a:t> inversores de </a:t>
            </a:r>
            <a:r>
              <a:rPr lang="es-MX" altLang="de-DE" dirty="0" err="1">
                <a:solidFill>
                  <a:srgbClr val="6E6452"/>
                </a:solidFill>
              </a:rPr>
              <a:t>frequência</a:t>
            </a:r>
            <a:r>
              <a:rPr lang="es-MX" altLang="de-DE" dirty="0">
                <a:solidFill>
                  <a:srgbClr val="6E6452"/>
                </a:solidFill>
              </a:rPr>
              <a:t> se coloca a altura </a:t>
            </a:r>
            <a:r>
              <a:rPr lang="es-MX" altLang="de-DE" dirty="0" err="1">
                <a:solidFill>
                  <a:srgbClr val="6E6452"/>
                </a:solidFill>
              </a:rPr>
              <a:t>manomética</a:t>
            </a:r>
            <a:r>
              <a:rPr lang="es-MX" altLang="de-DE" dirty="0">
                <a:solidFill>
                  <a:srgbClr val="6E6452"/>
                </a:solidFill>
              </a:rPr>
              <a:t> meta / </a:t>
            </a:r>
            <a:r>
              <a:rPr lang="es-MX" altLang="de-DE" dirty="0" err="1">
                <a:solidFill>
                  <a:srgbClr val="6E6452"/>
                </a:solidFill>
              </a:rPr>
              <a:t>desejável</a:t>
            </a:r>
            <a:endParaRPr lang="es-MX" altLang="de-DE" u="sng" dirty="0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497" y="5607924"/>
            <a:ext cx="8662033" cy="15858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endParaRPr lang="es-MX" sz="1200" dirty="0"/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endParaRPr lang="es-ES" sz="1200" dirty="0"/>
          </a:p>
          <a:p>
            <a:pPr marL="0" lvl="1" indent="0">
              <a:buClr>
                <a:srgbClr val="C80F0F"/>
              </a:buClr>
              <a:buNone/>
              <a:defRPr/>
            </a:pPr>
            <a:r>
              <a:rPr lang="es-ES" b="1" dirty="0"/>
              <a:t>Performance </a:t>
            </a:r>
            <a:r>
              <a:rPr lang="es-ES" b="1" dirty="0" err="1"/>
              <a:t>Indicators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Water</a:t>
            </a:r>
            <a:r>
              <a:rPr lang="es-ES" b="1" dirty="0"/>
              <a:t> </a:t>
            </a:r>
            <a:r>
              <a:rPr lang="es-ES" b="1" dirty="0" err="1"/>
              <a:t>Supply</a:t>
            </a:r>
            <a:r>
              <a:rPr lang="es-ES" b="1" dirty="0"/>
              <a:t> </a:t>
            </a:r>
            <a:r>
              <a:rPr lang="es-ES" b="1" dirty="0" err="1"/>
              <a:t>Services</a:t>
            </a:r>
            <a:r>
              <a:rPr lang="es-ES" b="1" dirty="0"/>
              <a:t> (Manual of </a:t>
            </a:r>
            <a:r>
              <a:rPr lang="es-ES" b="1" dirty="0" err="1"/>
              <a:t>Best</a:t>
            </a:r>
            <a:r>
              <a:rPr lang="es-ES" b="1" dirty="0"/>
              <a:t> </a:t>
            </a:r>
            <a:r>
              <a:rPr lang="es-ES" b="1" dirty="0" err="1"/>
              <a:t>Practices</a:t>
            </a:r>
            <a:r>
              <a:rPr lang="es-ES" b="1" dirty="0"/>
              <a:t>) </a:t>
            </a:r>
          </a:p>
          <a:p>
            <a:pPr marL="342900" lvl="1" indent="-342900">
              <a:buClr>
                <a:srgbClr val="C80F0F"/>
              </a:buClr>
              <a:buFont typeface="Wingdings" pitchFamily="2" charset="2"/>
              <a:buChar char="§"/>
              <a:defRPr/>
            </a:pPr>
            <a:endParaRPr lang="es-ES" b="1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596382" y="1241401"/>
            <a:ext cx="10127109" cy="752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Ph5 - Consumo de energía estandarizado (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kWh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/m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anose="02030602050306030303" pitchFamily="18" charset="0"/>
              </a:rPr>
              <a:t>³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x100m</a:t>
            </a:r>
            <a:r>
              <a:rPr lang="es-MX" altLang="de-DE" kern="0"/>
              <a:t>)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7" name="7 Rectángulo"/>
          <p:cNvSpPr/>
          <p:nvPr/>
        </p:nvSpPr>
        <p:spPr>
          <a:xfrm rot="20299814">
            <a:off x="298106" y="4350504"/>
            <a:ext cx="3559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instante ou 1 ano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792456" y="3003496"/>
            <a:ext cx="7676788" cy="954087"/>
            <a:chOff x="1431716" y="2996952"/>
            <a:chExt cx="7676788" cy="9540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9 CuadroTexto"/>
            <p:cNvSpPr txBox="1"/>
            <p:nvPr/>
          </p:nvSpPr>
          <p:spPr>
            <a:xfrm>
              <a:off x="1431716" y="3028457"/>
              <a:ext cx="29940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1 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conjunto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    =</a:t>
              </a:r>
            </a:p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motor-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bomba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526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43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7455145" cy="77251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Avaliar o rendimento e determinar a eficiência desejável para esse equipamento 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CE6D9F-2901-493C-8E4D-7D3FF72E3517}"/>
              </a:ext>
            </a:extLst>
          </p:cNvPr>
          <p:cNvSpPr/>
          <p:nvPr/>
        </p:nvSpPr>
        <p:spPr bwMode="auto">
          <a:xfrm>
            <a:off x="330156" y="1790700"/>
            <a:ext cx="7578970" cy="742950"/>
          </a:xfrm>
          <a:prstGeom prst="rect">
            <a:avLst/>
          </a:prstGeom>
          <a:noFill/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22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Avaliação do rendimento 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0319" t="28541" r="18405" b="12789"/>
          <a:stretch/>
        </p:blipFill>
        <p:spPr>
          <a:xfrm>
            <a:off x="3325627" y="2254840"/>
            <a:ext cx="5134373" cy="4105072"/>
          </a:xfrm>
          <a:prstGeom prst="rect">
            <a:avLst/>
          </a:prstGeom>
        </p:spPr>
      </p:pic>
      <p:sp>
        <p:nvSpPr>
          <p:cNvPr id="8" name="6 Rectángulo"/>
          <p:cNvSpPr/>
          <p:nvPr/>
        </p:nvSpPr>
        <p:spPr>
          <a:xfrm rot="20059368">
            <a:off x="-349980" y="4518149"/>
            <a:ext cx="3772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bomba com m</a:t>
            </a:r>
            <a:r>
              <a:rPr lang="pt-B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otor externo</a:t>
            </a:r>
            <a:endParaRPr lang="pt-BR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077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Avaliação do rendimento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76" y="2181185"/>
            <a:ext cx="6084715" cy="467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6 Rectángulo"/>
          <p:cNvSpPr/>
          <p:nvPr/>
        </p:nvSpPr>
        <p:spPr>
          <a:xfrm rot="20059368">
            <a:off x="-349980" y="4302705"/>
            <a:ext cx="377257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bomba com m</a:t>
            </a:r>
            <a:r>
              <a:rPr lang="pt-B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otor submergido</a:t>
            </a:r>
          </a:p>
          <a:p>
            <a:pPr algn="ctr"/>
            <a:r>
              <a:rPr lang="pt-B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poço profundo</a:t>
            </a:r>
          </a:p>
        </p:txBody>
      </p:sp>
    </p:spTree>
    <p:extLst>
      <p:ext uri="{BB962C8B-B14F-4D97-AF65-F5344CB8AC3E}">
        <p14:creationId xmlns:p14="http://schemas.microsoft.com/office/powerpoint/2010/main" val="1633143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46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8414239" cy="7417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a eficiência desejável para esse equipamento 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CE6D9F-2901-493C-8E4D-7D3FF72E3517}"/>
              </a:ext>
            </a:extLst>
          </p:cNvPr>
          <p:cNvSpPr/>
          <p:nvPr/>
        </p:nvSpPr>
        <p:spPr bwMode="auto">
          <a:xfrm>
            <a:off x="364880" y="2505075"/>
            <a:ext cx="7578970" cy="742950"/>
          </a:xfrm>
          <a:prstGeom prst="rect">
            <a:avLst/>
          </a:prstGeom>
          <a:noFill/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26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Cálculo do potencial de economia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3" name="Seta para a Esquerda e para a Direita 2"/>
          <p:cNvSpPr/>
          <p:nvPr/>
        </p:nvSpPr>
        <p:spPr bwMode="auto">
          <a:xfrm>
            <a:off x="3310360" y="5031182"/>
            <a:ext cx="3055716" cy="41668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10360" y="5837338"/>
            <a:ext cx="4236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Potencial de economia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40319" t="45080" r="18405" b="33696"/>
          <a:stretch/>
        </p:blipFill>
        <p:spPr>
          <a:xfrm>
            <a:off x="846667" y="2442362"/>
            <a:ext cx="8112867" cy="2346545"/>
          </a:xfrm>
          <a:prstGeom prst="rect">
            <a:avLst/>
          </a:prstGeom>
        </p:spPr>
      </p:pic>
      <p:sp>
        <p:nvSpPr>
          <p:cNvPr id="11" name="6 Rectángulo"/>
          <p:cNvSpPr/>
          <p:nvPr/>
        </p:nvSpPr>
        <p:spPr>
          <a:xfrm rot="20059368">
            <a:off x="-248380" y="4432991"/>
            <a:ext cx="3772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bomba com m</a:t>
            </a:r>
            <a:r>
              <a:rPr lang="pt-B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otor externo</a:t>
            </a:r>
            <a:endParaRPr lang="pt-BR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624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Cálculo do potencial de economia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3" name="Seta para a Esquerda e para a Direita 2"/>
          <p:cNvSpPr/>
          <p:nvPr/>
        </p:nvSpPr>
        <p:spPr bwMode="auto">
          <a:xfrm>
            <a:off x="2633828" y="4171318"/>
            <a:ext cx="3055716" cy="41668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96266" y="5081091"/>
            <a:ext cx="4236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Potencial de economia</a:t>
            </a:r>
          </a:p>
        </p:txBody>
      </p:sp>
      <p:sp>
        <p:nvSpPr>
          <p:cNvPr id="11" name="6 Rectángulo"/>
          <p:cNvSpPr/>
          <p:nvPr/>
        </p:nvSpPr>
        <p:spPr>
          <a:xfrm>
            <a:off x="299043" y="2293275"/>
            <a:ext cx="3772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Regime </a:t>
            </a:r>
          </a:p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operacional atual</a:t>
            </a: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1482A065-1CB7-440B-8DE2-890CF8FF786E}"/>
              </a:ext>
            </a:extLst>
          </p:cNvPr>
          <p:cNvSpPr/>
          <p:nvPr/>
        </p:nvSpPr>
        <p:spPr>
          <a:xfrm>
            <a:off x="4479787" y="2293275"/>
            <a:ext cx="3772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Regime </a:t>
            </a:r>
          </a:p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eficiência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5074C5C-6994-4B26-8FD1-542491833E38}"/>
              </a:ext>
            </a:extLst>
          </p:cNvPr>
          <p:cNvSpPr/>
          <p:nvPr/>
        </p:nvSpPr>
        <p:spPr>
          <a:xfrm>
            <a:off x="662821" y="3307229"/>
            <a:ext cx="2470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58,3% </a:t>
            </a: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 kWh/m</a:t>
            </a:r>
            <a:r>
              <a:rPr lang="pt-BR" sz="24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499C73-42EB-4AA5-866F-B8CF4E26D4C4}"/>
              </a:ext>
            </a:extLst>
          </p:cNvPr>
          <p:cNvSpPr/>
          <p:nvPr/>
        </p:nvSpPr>
        <p:spPr>
          <a:xfrm>
            <a:off x="5123937" y="3326158"/>
            <a:ext cx="2464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72% </a:t>
            </a: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kWh/m</a:t>
            </a:r>
            <a:r>
              <a:rPr lang="pt-BR" sz="24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158E431-C856-4BDA-9CB0-519CC12228F4}"/>
                  </a:ext>
                </a:extLst>
              </p:cNvPr>
              <p:cNvSpPr/>
              <p:nvPr/>
            </p:nvSpPr>
            <p:spPr>
              <a:xfrm>
                <a:off x="2493766" y="4619426"/>
                <a:ext cx="3355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4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X-Y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pt-BR" sz="24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kWh/m</a:t>
                </a:r>
                <a:r>
                  <a:rPr lang="pt-BR" sz="2400" b="0" baseline="300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3</a:t>
                </a:r>
                <a:r>
                  <a:rPr lang="pt-BR" sz="24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x100m</a:t>
                </a: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158E431-C856-4BDA-9CB0-519CC122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66" y="4619426"/>
                <a:ext cx="335515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E763A1E-D7F7-4ACF-A165-236C0572AC93}"/>
                  </a:ext>
                </a:extLst>
              </p:cNvPr>
              <p:cNvSpPr/>
              <p:nvPr/>
            </p:nvSpPr>
            <p:spPr>
              <a:xfrm>
                <a:off x="-129133" y="5574175"/>
                <a:ext cx="92178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Economia de energia (kWh/mês)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pt-BR" sz="2000" b="0" i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kWh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/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baseline="3000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3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x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100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</m:oMath>
                </a14:m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) x </a:t>
                </a:r>
                <a:r>
                  <a:rPr lang="pt-BR" sz="2000" b="0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Vol</a:t>
                </a:r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baseline="3000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3</m:t>
                    </m:r>
                  </m:oMath>
                </a14:m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) x </a:t>
                </a:r>
                <a:r>
                  <a:rPr lang="pt-BR" sz="2000" b="0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alt.mano</a:t>
                </a:r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(m) </a:t>
                </a: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E763A1E-D7F7-4ACF-A165-236C0572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133" y="5574175"/>
                <a:ext cx="921784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3D62B6-C497-4544-B837-3FD47F29A746}"/>
                  </a:ext>
                </a:extLst>
              </p:cNvPr>
              <p:cNvSpPr/>
              <p:nvPr/>
            </p:nvSpPr>
            <p:spPr>
              <a:xfrm>
                <a:off x="27291" y="5973643"/>
                <a:ext cx="8905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Economia de monetária (R$)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0" i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kWh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/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ê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s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x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pre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ç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o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é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dio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de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energia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(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kWh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/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R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$)</m:t>
                    </m:r>
                  </m:oMath>
                </a14:m>
                <a:endParaRPr lang="pt-BR" sz="2000" b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3D62B6-C497-4544-B837-3FD47F29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" y="5973643"/>
                <a:ext cx="890500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72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Cálculo do potencial de economia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3" name="Seta para a Esquerda e para a Direita 2"/>
          <p:cNvSpPr/>
          <p:nvPr/>
        </p:nvSpPr>
        <p:spPr bwMode="auto">
          <a:xfrm>
            <a:off x="2633828" y="4171318"/>
            <a:ext cx="3055716" cy="41668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96266" y="5081091"/>
            <a:ext cx="4236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Potencial de economia</a:t>
            </a:r>
          </a:p>
        </p:txBody>
      </p:sp>
      <p:sp>
        <p:nvSpPr>
          <p:cNvPr id="11" name="6 Rectángulo"/>
          <p:cNvSpPr/>
          <p:nvPr/>
        </p:nvSpPr>
        <p:spPr>
          <a:xfrm>
            <a:off x="299043" y="2293275"/>
            <a:ext cx="3772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Regime </a:t>
            </a:r>
          </a:p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operacional atual</a:t>
            </a: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1482A065-1CB7-440B-8DE2-890CF8FF786E}"/>
              </a:ext>
            </a:extLst>
          </p:cNvPr>
          <p:cNvSpPr/>
          <p:nvPr/>
        </p:nvSpPr>
        <p:spPr>
          <a:xfrm>
            <a:off x="4479787" y="2293275"/>
            <a:ext cx="37725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Regime </a:t>
            </a:r>
          </a:p>
          <a:p>
            <a:pPr algn="ctr"/>
            <a:r>
              <a:rPr lang="pt-BR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eficiência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5074C5C-6994-4B26-8FD1-542491833E38}"/>
              </a:ext>
            </a:extLst>
          </p:cNvPr>
          <p:cNvSpPr/>
          <p:nvPr/>
        </p:nvSpPr>
        <p:spPr>
          <a:xfrm>
            <a:off x="117695" y="3326158"/>
            <a:ext cx="3036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58,3% </a:t>
            </a: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0,467 kWh/m</a:t>
            </a:r>
            <a:r>
              <a:rPr lang="pt-BR" sz="24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499C73-42EB-4AA5-866F-B8CF4E26D4C4}"/>
              </a:ext>
            </a:extLst>
          </p:cNvPr>
          <p:cNvSpPr/>
          <p:nvPr/>
        </p:nvSpPr>
        <p:spPr>
          <a:xfrm>
            <a:off x="4838218" y="3326158"/>
            <a:ext cx="3036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72% </a:t>
            </a: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0,387 kWh/m</a:t>
            </a:r>
            <a:r>
              <a:rPr lang="pt-BR" sz="24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158E431-C856-4BDA-9CB0-519CC12228F4}"/>
              </a:ext>
            </a:extLst>
          </p:cNvPr>
          <p:cNvSpPr/>
          <p:nvPr/>
        </p:nvSpPr>
        <p:spPr>
          <a:xfrm>
            <a:off x="2653135" y="4619426"/>
            <a:ext cx="3036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0,089 kWh/m</a:t>
            </a:r>
            <a:r>
              <a:rPr lang="pt-BR" sz="24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6171D3E5-A9D7-4A93-BFEE-4335C6AF7B79}"/>
                  </a:ext>
                </a:extLst>
              </p:cNvPr>
              <p:cNvSpPr/>
              <p:nvPr/>
            </p:nvSpPr>
            <p:spPr>
              <a:xfrm>
                <a:off x="-112171" y="5574175"/>
                <a:ext cx="91839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Econ. energia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8 263</m:t>
                    </m:r>
                  </m:oMath>
                </a14:m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kWh/mês = 0,089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kWh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/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baseline="3000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3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x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100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</m:oMath>
                </a14:m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x 86 573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baseline="3000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3</m:t>
                    </m:r>
                  </m:oMath>
                </a14:m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x 104,24m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6171D3E5-A9D7-4A93-BFEE-4335C6AF7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171" y="5574175"/>
                <a:ext cx="918392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5E51DBF-05EF-4F1C-94A3-91BF90775452}"/>
                  </a:ext>
                </a:extLst>
              </p:cNvPr>
              <p:cNvSpPr/>
              <p:nvPr/>
            </p:nvSpPr>
            <p:spPr>
              <a:xfrm>
                <a:off x="614792" y="5973643"/>
                <a:ext cx="77300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 b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Economia de monetária = 4 131R$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b="0" i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8 263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kWh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/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m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ê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s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nor/>
                      </m:rPr>
                      <a:rPr lang="pt-BR" sz="2000" b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x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 0,5 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kWh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/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R</m:t>
                    </m:r>
                    <m:r>
                      <m:rPr>
                        <m:nor/>
                      </m:rPr>
                      <a:rPr lang="pt-BR" sz="2000" b="0" i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m:t>$</m:t>
                    </m:r>
                  </m:oMath>
                </a14:m>
                <a:endParaRPr lang="pt-BR" sz="2000" b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5E51DBF-05EF-4F1C-94A3-91BF90775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92" y="5973643"/>
                <a:ext cx="773000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53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0746" t="29768" r="27015" b="12122"/>
          <a:stretch/>
        </p:blipFill>
        <p:spPr>
          <a:xfrm>
            <a:off x="252699" y="150124"/>
            <a:ext cx="8668169" cy="67078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2589" y="3350173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1146914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50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8414239" cy="7417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a eficiência desejável para esse equipamento 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CE6D9F-2901-493C-8E4D-7D3FF72E3517}"/>
              </a:ext>
            </a:extLst>
          </p:cNvPr>
          <p:cNvSpPr/>
          <p:nvPr/>
        </p:nvSpPr>
        <p:spPr bwMode="auto">
          <a:xfrm>
            <a:off x="330156" y="3139163"/>
            <a:ext cx="7578970" cy="742950"/>
          </a:xfrm>
          <a:prstGeom prst="rect">
            <a:avLst/>
          </a:prstGeom>
          <a:noFill/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84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51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8414239" cy="7417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a eficiência desejável para esse equipamento 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  <p:sp>
        <p:nvSpPr>
          <p:cNvPr id="4" name="AutoShape 2" descr="Image result for start">
            <a:extLst>
              <a:ext uri="{FF2B5EF4-FFF2-40B4-BE49-F238E27FC236}">
                <a16:creationId xmlns:a16="http://schemas.microsoft.com/office/drawing/2014/main" id="{582D8676-F910-449A-AC09-0C50A2754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625CAC-F096-4DA8-97F7-CE2119C06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87" y="2105025"/>
            <a:ext cx="2141423" cy="17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6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A7AD6D39-3244-41F8-BFF5-8FF0136F2099}"/>
              </a:ext>
            </a:extLst>
          </p:cNvPr>
          <p:cNvSpPr/>
          <p:nvPr/>
        </p:nvSpPr>
        <p:spPr bwMode="auto">
          <a:xfrm>
            <a:off x="601038" y="4767661"/>
            <a:ext cx="1418261" cy="1339763"/>
          </a:xfrm>
          <a:prstGeom prst="ellipse">
            <a:avLst/>
          </a:prstGeom>
          <a:solidFill>
            <a:srgbClr val="FB9A2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07C8178-FBF1-44F7-BEF4-20E7B2F9D989}"/>
              </a:ext>
            </a:extLst>
          </p:cNvPr>
          <p:cNvSpPr/>
          <p:nvPr/>
        </p:nvSpPr>
        <p:spPr bwMode="auto">
          <a:xfrm>
            <a:off x="601039" y="2815862"/>
            <a:ext cx="1418261" cy="133976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Avaliação do rendimento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6 Rectángulo"/>
          <p:cNvSpPr/>
          <p:nvPr/>
        </p:nvSpPr>
        <p:spPr>
          <a:xfrm>
            <a:off x="0" y="2283605"/>
            <a:ext cx="24479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Rendimento atual</a:t>
            </a:r>
            <a:endParaRPr lang="pt-BR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1482A065-1CB7-440B-8DE2-890CF8FF786E}"/>
              </a:ext>
            </a:extLst>
          </p:cNvPr>
          <p:cNvSpPr/>
          <p:nvPr/>
        </p:nvSpPr>
        <p:spPr>
          <a:xfrm>
            <a:off x="3079923" y="2316510"/>
            <a:ext cx="2000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Rendimento bom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5074C5C-6994-4B26-8FD1-542491833E38}"/>
              </a:ext>
            </a:extLst>
          </p:cNvPr>
          <p:cNvSpPr/>
          <p:nvPr/>
        </p:nvSpPr>
        <p:spPr>
          <a:xfrm>
            <a:off x="873145" y="3192296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57%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499C73-42EB-4AA5-866F-B8CF4E26D4C4}"/>
              </a:ext>
            </a:extLst>
          </p:cNvPr>
          <p:cNvSpPr/>
          <p:nvPr/>
        </p:nvSpPr>
        <p:spPr>
          <a:xfrm>
            <a:off x="3370067" y="2903804"/>
            <a:ext cx="1247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72-91%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158E431-C856-4BDA-9CB0-519CC12228F4}"/>
              </a:ext>
            </a:extLst>
          </p:cNvPr>
          <p:cNvSpPr/>
          <p:nvPr/>
        </p:nvSpPr>
        <p:spPr>
          <a:xfrm>
            <a:off x="5551059" y="3273136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meses</a:t>
            </a:r>
          </a:p>
        </p:txBody>
      </p:sp>
      <p:pic>
        <p:nvPicPr>
          <p:cNvPr id="14" name="Picture 6" descr="Bomba 2 3 e 4">
            <a:extLst>
              <a:ext uri="{FF2B5EF4-FFF2-40B4-BE49-F238E27FC236}">
                <a16:creationId xmlns:a16="http://schemas.microsoft.com/office/drawing/2014/main" id="{E56B4CC8-0F77-44E9-9D14-E58B7880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24" y="2770328"/>
            <a:ext cx="1255170" cy="1500404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Rectángulo">
            <a:extLst>
              <a:ext uri="{FF2B5EF4-FFF2-40B4-BE49-F238E27FC236}">
                <a16:creationId xmlns:a16="http://schemas.microsoft.com/office/drawing/2014/main" id="{693B4872-2AAE-44AF-B2E9-1FADD6BEE364}"/>
              </a:ext>
            </a:extLst>
          </p:cNvPr>
          <p:cNvSpPr/>
          <p:nvPr/>
        </p:nvSpPr>
        <p:spPr>
          <a:xfrm>
            <a:off x="5224793" y="2283605"/>
            <a:ext cx="20009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Remdimento</a:t>
            </a:r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para efeitos de </a:t>
            </a:r>
            <a:r>
              <a:rPr lang="pt-BR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endParaRPr lang="pt-BR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E55991-D681-476B-AF48-D873680A8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95" y="4648200"/>
            <a:ext cx="1518828" cy="158096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B4E9B96-0EB2-40E1-AD60-2EF4420A72E5}"/>
              </a:ext>
            </a:extLst>
          </p:cNvPr>
          <p:cNvSpPr/>
          <p:nvPr/>
        </p:nvSpPr>
        <p:spPr>
          <a:xfrm>
            <a:off x="873146" y="5125871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58%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FC3A156-5EFA-4337-AA50-95EC57D306A8}"/>
              </a:ext>
            </a:extLst>
          </p:cNvPr>
          <p:cNvSpPr/>
          <p:nvPr/>
        </p:nvSpPr>
        <p:spPr>
          <a:xfrm>
            <a:off x="3370067" y="4837379"/>
            <a:ext cx="1247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62-67%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0ABCD2-FE4F-4105-86F2-B1B7B4C24215}"/>
              </a:ext>
            </a:extLst>
          </p:cNvPr>
          <p:cNvSpPr/>
          <p:nvPr/>
        </p:nvSpPr>
        <p:spPr>
          <a:xfrm>
            <a:off x="5551059" y="5206711"/>
            <a:ext cx="134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meses</a:t>
            </a:r>
          </a:p>
        </p:txBody>
      </p:sp>
    </p:spTree>
    <p:extLst>
      <p:ext uri="{BB962C8B-B14F-4D97-AF65-F5344CB8AC3E}">
        <p14:creationId xmlns:p14="http://schemas.microsoft.com/office/powerpoint/2010/main" val="2106691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Cálculo do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payback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subsituição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6 Rectángulo"/>
          <p:cNvSpPr/>
          <p:nvPr/>
        </p:nvSpPr>
        <p:spPr>
          <a:xfrm>
            <a:off x="0" y="2283605"/>
            <a:ext cx="2447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Potencial de economia mensal</a:t>
            </a:r>
            <a:endParaRPr lang="pt-BR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1482A065-1CB7-440B-8DE2-890CF8FF786E}"/>
              </a:ext>
            </a:extLst>
          </p:cNvPr>
          <p:cNvSpPr/>
          <p:nvPr/>
        </p:nvSpPr>
        <p:spPr>
          <a:xfrm>
            <a:off x="3079923" y="2316510"/>
            <a:ext cx="2000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 de substituição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5074C5C-6994-4B26-8FD1-542491833E38}"/>
              </a:ext>
            </a:extLst>
          </p:cNvPr>
          <p:cNvSpPr/>
          <p:nvPr/>
        </p:nvSpPr>
        <p:spPr>
          <a:xfrm>
            <a:off x="267646" y="3192296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3 684 R$/mês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499C73-42EB-4AA5-866F-B8CF4E26D4C4}"/>
              </a:ext>
            </a:extLst>
          </p:cNvPr>
          <p:cNvSpPr/>
          <p:nvPr/>
        </p:nvSpPr>
        <p:spPr>
          <a:xfrm>
            <a:off x="3190529" y="2903804"/>
            <a:ext cx="1606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22.000 R$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158E431-C856-4BDA-9CB0-519CC12228F4}"/>
              </a:ext>
            </a:extLst>
          </p:cNvPr>
          <p:cNvSpPr/>
          <p:nvPr/>
        </p:nvSpPr>
        <p:spPr>
          <a:xfrm>
            <a:off x="5551059" y="3273136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meses</a:t>
            </a:r>
          </a:p>
        </p:txBody>
      </p:sp>
      <p:pic>
        <p:nvPicPr>
          <p:cNvPr id="14" name="Picture 6" descr="Bomba 2 3 e 4">
            <a:extLst>
              <a:ext uri="{FF2B5EF4-FFF2-40B4-BE49-F238E27FC236}">
                <a16:creationId xmlns:a16="http://schemas.microsoft.com/office/drawing/2014/main" id="{E56B4CC8-0F77-44E9-9D14-E58B7880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24" y="2770328"/>
            <a:ext cx="1255170" cy="1500404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Rectángulo">
            <a:extLst>
              <a:ext uri="{FF2B5EF4-FFF2-40B4-BE49-F238E27FC236}">
                <a16:creationId xmlns:a16="http://schemas.microsoft.com/office/drawing/2014/main" id="{693B4872-2AAE-44AF-B2E9-1FADD6BEE364}"/>
              </a:ext>
            </a:extLst>
          </p:cNvPr>
          <p:cNvSpPr/>
          <p:nvPr/>
        </p:nvSpPr>
        <p:spPr>
          <a:xfrm>
            <a:off x="5224793" y="2283605"/>
            <a:ext cx="20009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endParaRPr lang="pt-BR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E55991-D681-476B-AF48-D873680A8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95" y="4648200"/>
            <a:ext cx="1518828" cy="158096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B4E9B96-0EB2-40E1-AD60-2EF4420A72E5}"/>
              </a:ext>
            </a:extLst>
          </p:cNvPr>
          <p:cNvSpPr/>
          <p:nvPr/>
        </p:nvSpPr>
        <p:spPr>
          <a:xfrm>
            <a:off x="267646" y="4716296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1 217 R$/mês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FC3A156-5EFA-4337-AA50-95EC57D306A8}"/>
              </a:ext>
            </a:extLst>
          </p:cNvPr>
          <p:cNvSpPr/>
          <p:nvPr/>
        </p:nvSpPr>
        <p:spPr>
          <a:xfrm>
            <a:off x="3201942" y="4427804"/>
            <a:ext cx="1583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11.000 R$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0ABCD2-FE4F-4105-86F2-B1B7B4C24215}"/>
              </a:ext>
            </a:extLst>
          </p:cNvPr>
          <p:cNvSpPr/>
          <p:nvPr/>
        </p:nvSpPr>
        <p:spPr>
          <a:xfrm>
            <a:off x="5551058" y="4797136"/>
            <a:ext cx="134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meses</a:t>
            </a:r>
          </a:p>
        </p:txBody>
      </p:sp>
    </p:spTree>
    <p:extLst>
      <p:ext uri="{BB962C8B-B14F-4D97-AF65-F5344CB8AC3E}">
        <p14:creationId xmlns:p14="http://schemas.microsoft.com/office/powerpoint/2010/main" val="2221098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407" y="3300327"/>
            <a:ext cx="5508650" cy="3791462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54</a:t>
            </a:fld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4498" y="1261266"/>
            <a:ext cx="8287256" cy="571500"/>
          </a:xfrm>
        </p:spPr>
        <p:txBody>
          <a:bodyPr>
            <a:noAutofit/>
          </a:bodyPr>
          <a:lstStyle/>
          <a:p>
            <a:r>
              <a:rPr lang="pt-BR" dirty="0"/>
              <a:t>Eficiência energética por bomba - contrato eletricidade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8"/>
          <a:stretch>
            <a:fillRect/>
          </a:stretch>
        </p:blipFill>
        <p:spPr bwMode="auto">
          <a:xfrm>
            <a:off x="135775" y="1832766"/>
            <a:ext cx="7107607" cy="368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rot="1720398">
            <a:off x="3504182" y="3166183"/>
            <a:ext cx="574863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Planilha disponível para calcular diversas unidades consumidoras / </a:t>
            </a:r>
            <a:r>
              <a:rPr lang="pt-BR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equipmentos</a:t>
            </a:r>
            <a:endParaRPr lang="pt-B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40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55</a:t>
            </a:fld>
            <a:endParaRPr lang="es-MX"/>
          </a:p>
        </p:txBody>
      </p:sp>
      <p:sp>
        <p:nvSpPr>
          <p:cNvPr id="16" name="6 Rectángulo"/>
          <p:cNvSpPr/>
          <p:nvPr/>
        </p:nvSpPr>
        <p:spPr>
          <a:xfrm>
            <a:off x="364880" y="0"/>
            <a:ext cx="8414239" cy="7417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Exercício </a:t>
            </a:r>
            <a:r>
              <a:rPr lang="pt-BR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passos (30 min)</a:t>
            </a:r>
          </a:p>
          <a:p>
            <a:pPr algn="ctr"/>
            <a:r>
              <a:rPr lang="pt-BR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rendimento atual 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a eficiência desejável para esse equipamento 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(kWh/m</a:t>
            </a:r>
            <a:r>
              <a:rPr lang="pt-BR" sz="2000" b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x100m) 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pt-BR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potencial de economia ($R/mês)</a:t>
            </a:r>
          </a:p>
          <a:p>
            <a:pPr marL="457200" indent="-457200">
              <a:buFontTx/>
              <a:buAutoNum type="arabicParenR"/>
            </a:pPr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Calcular o </a:t>
            </a:r>
            <a:r>
              <a:rPr lang="pt-BR" sz="2000" b="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payback</a:t>
            </a:r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 substituição ($R/mês)</a:t>
            </a: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Determinar medidas de ação (manutenção preventiva / substituição)</a:t>
            </a:r>
          </a:p>
          <a:p>
            <a:pPr marL="457200" indent="-457200">
              <a:buAutoNum type="arabicParenR"/>
            </a:pPr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FCB2EE-DD2D-40A1-A7E3-8A59E91F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28030"/>
            <a:ext cx="7143750" cy="23812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CE6D9F-2901-493C-8E4D-7D3FF72E3517}"/>
              </a:ext>
            </a:extLst>
          </p:cNvPr>
          <p:cNvSpPr/>
          <p:nvPr/>
        </p:nvSpPr>
        <p:spPr bwMode="auto">
          <a:xfrm>
            <a:off x="364879" y="3780529"/>
            <a:ext cx="8195793" cy="742950"/>
          </a:xfrm>
          <a:prstGeom prst="rect">
            <a:avLst/>
          </a:prstGeom>
          <a:noFill/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81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150600" y="28802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Medidas de manutenção</a:t>
            </a:r>
            <a:endParaRPr lang="pt-BR" sz="20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51" t="35118" r="67409" b="8518"/>
          <a:stretch/>
        </p:blipFill>
        <p:spPr>
          <a:xfrm>
            <a:off x="205178" y="2498680"/>
            <a:ext cx="8618220" cy="4359320"/>
          </a:xfrm>
          <a:prstGeom prst="rect">
            <a:avLst/>
          </a:prstGeom>
        </p:spPr>
      </p:pic>
      <p:sp>
        <p:nvSpPr>
          <p:cNvPr id="38" name="Seta para Baixo 37"/>
          <p:cNvSpPr/>
          <p:nvPr/>
        </p:nvSpPr>
        <p:spPr bwMode="auto">
          <a:xfrm>
            <a:off x="6466840" y="1834988"/>
            <a:ext cx="274320" cy="2712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D06E1915-430E-4828-A22A-544DB018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136650"/>
            <a:ext cx="8241176" cy="3813486"/>
          </a:xfrm>
        </p:spPr>
        <p:txBody>
          <a:bodyPr lIns="72000"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Ordenar os equipamentos / unidades consumidores por potencial de economia (R$)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Realizar manutenção preventiva</a:t>
            </a:r>
          </a:p>
        </p:txBody>
      </p:sp>
    </p:spTree>
    <p:extLst>
      <p:ext uri="{BB962C8B-B14F-4D97-AF65-F5344CB8AC3E}">
        <p14:creationId xmlns:p14="http://schemas.microsoft.com/office/powerpoint/2010/main" val="1843723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150600" y="28802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Medidas de substituição</a:t>
            </a:r>
            <a:endParaRPr lang="pt-BR" sz="20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51" t="35118" r="67409" b="8518"/>
          <a:stretch/>
        </p:blipFill>
        <p:spPr>
          <a:xfrm>
            <a:off x="205178" y="2498680"/>
            <a:ext cx="8618220" cy="4359320"/>
          </a:xfrm>
          <a:prstGeom prst="rect">
            <a:avLst/>
          </a:prstGeom>
        </p:spPr>
      </p:pic>
      <p:sp>
        <p:nvSpPr>
          <p:cNvPr id="38" name="Seta para Baixo 37"/>
          <p:cNvSpPr/>
          <p:nvPr/>
        </p:nvSpPr>
        <p:spPr bwMode="auto">
          <a:xfrm>
            <a:off x="8686238" y="2409456"/>
            <a:ext cx="274320" cy="2712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D06E1915-430E-4828-A22A-544DB018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550" y="1136650"/>
            <a:ext cx="9607550" cy="3813486"/>
          </a:xfrm>
        </p:spPr>
        <p:txBody>
          <a:bodyPr lIns="72000"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Ordenar os equipamentos por </a:t>
            </a:r>
            <a:r>
              <a:rPr lang="pt-BR" altLang="de-DE" sz="2400" dirty="0" err="1">
                <a:solidFill>
                  <a:schemeClr val="tx1"/>
                </a:solidFill>
              </a:rPr>
              <a:t>payback</a:t>
            </a:r>
            <a:r>
              <a:rPr lang="pt-BR" altLang="de-DE" sz="2400" dirty="0">
                <a:solidFill>
                  <a:schemeClr val="tx1"/>
                </a:solidFill>
              </a:rPr>
              <a:t> (meses)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Avaliar a confiabilidade da informação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Realizar diagnóstico em campo – para segurança do investimento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pt-BR" alt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 bwMode="auto">
          <a:xfrm>
            <a:off x="684000" y="1221470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Intervenções operacionais / manutenção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57868" y="2903156"/>
            <a:ext cx="4201611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Equipamento com necessidade de averiguação dos dados, mas sem prioridade de atuação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80815" y="2265717"/>
            <a:ext cx="353773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do rendimento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57868" y="2254840"/>
            <a:ext cx="420161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Sugestão de intervenção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0815" y="2910299"/>
            <a:ext cx="352610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excessivamente eficientes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357868" y="3966896"/>
            <a:ext cx="420161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prioridade de atuação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357868" y="4493212"/>
            <a:ext cx="420161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Programar a manutenção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357868" y="5000392"/>
            <a:ext cx="420161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manutenção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357868" y="5494840"/>
            <a:ext cx="420161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coleta de melhores dados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357868" y="6002020"/>
            <a:ext cx="420161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coleta de dados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76459" y="4493212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Desempenho mediano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92446" y="4009403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desempenho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92446" y="4994840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Desempenho insuficiente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76459" y="5501029"/>
            <a:ext cx="354209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</a:t>
            </a:r>
            <a:r>
              <a:rPr lang="pt-BR" sz="2000" b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excessivam</a:t>
            </a: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ineficientes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92446" y="6002020"/>
            <a:ext cx="354209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incompletos</a:t>
            </a:r>
            <a:endParaRPr lang="pt-BR" sz="2000" b="0" dirty="0">
              <a:solidFill>
                <a:schemeClr val="bg1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>
            <a:off x="3802564" y="3159945"/>
            <a:ext cx="645969" cy="333393"/>
          </a:xfrm>
          <a:prstGeom prst="rightArrow">
            <a:avLst/>
          </a:prstGeom>
          <a:solidFill>
            <a:srgbClr val="88B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3802565" y="4009403"/>
            <a:ext cx="645969" cy="333393"/>
          </a:xfrm>
          <a:prstGeom prst="rightArrow">
            <a:avLst/>
          </a:prstGeom>
          <a:solidFill>
            <a:srgbClr val="88B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>
            <a:off x="3802565" y="4531955"/>
            <a:ext cx="645969" cy="333393"/>
          </a:xfrm>
          <a:prstGeom prst="rightArrow">
            <a:avLst/>
          </a:prstGeom>
          <a:solidFill>
            <a:srgbClr val="88B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>
            <a:off x="3802565" y="5065260"/>
            <a:ext cx="645969" cy="333393"/>
          </a:xfrm>
          <a:prstGeom prst="rightArrow">
            <a:avLst/>
          </a:prstGeom>
          <a:solidFill>
            <a:srgbClr val="88B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>
            <a:off x="3802566" y="5537849"/>
            <a:ext cx="645969" cy="333393"/>
          </a:xfrm>
          <a:prstGeom prst="rightArrow">
            <a:avLst/>
          </a:prstGeom>
          <a:solidFill>
            <a:srgbClr val="88B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0" name="Seta para a Direita 29"/>
          <p:cNvSpPr/>
          <p:nvPr/>
        </p:nvSpPr>
        <p:spPr bwMode="auto">
          <a:xfrm>
            <a:off x="3802567" y="6065550"/>
            <a:ext cx="645969" cy="333393"/>
          </a:xfrm>
          <a:prstGeom prst="rightArrow">
            <a:avLst/>
          </a:prstGeom>
          <a:solidFill>
            <a:srgbClr val="88B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285152" y="4009403"/>
            <a:ext cx="439616" cy="41408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285152" y="4474673"/>
            <a:ext cx="439616" cy="41408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288886" y="5017220"/>
            <a:ext cx="439616" cy="414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3837899" y="3159945"/>
            <a:ext cx="276701" cy="2328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3871434" y="5578553"/>
            <a:ext cx="276701" cy="232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/>
          <p:nvPr/>
        </p:nvSpPr>
        <p:spPr bwMode="auto">
          <a:xfrm>
            <a:off x="3875168" y="6078553"/>
            <a:ext cx="276701" cy="2328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810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86543"/>
            <a:ext cx="8640960" cy="5694147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432" r="23069" b="30453"/>
          <a:stretch/>
        </p:blipFill>
        <p:spPr bwMode="auto">
          <a:xfrm>
            <a:off x="0" y="1564148"/>
            <a:ext cx="9122518" cy="44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5805264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/>
              <a:t>Fonte:http</a:t>
            </a:r>
            <a:r>
              <a:rPr lang="pt-PT" sz="1100" dirty="0"/>
              <a:t>://www.emanz.org.nz/system/files/PumpingSystems_AuditStd_v1.1_UpdatedJun2015.pdf</a:t>
            </a:r>
            <a:endParaRPr lang="en-GB" sz="11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31D3E0-898E-4B78-A026-E48DAC2B64B2}"/>
              </a:ext>
            </a:extLst>
          </p:cNvPr>
          <p:cNvSpPr/>
          <p:nvPr/>
        </p:nvSpPr>
        <p:spPr bwMode="auto">
          <a:xfrm>
            <a:off x="379200" y="467771"/>
            <a:ext cx="7776000" cy="6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Monitoramento e praticas de  manutenção</a:t>
            </a:r>
            <a:endParaRPr lang="pt-BR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1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592667" y="5726054"/>
            <a:ext cx="8407400" cy="72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592667" y="3076486"/>
            <a:ext cx="8407400" cy="2649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FE62B4-FAFA-431B-AAD8-22626FDD4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164224"/>
              </p:ext>
            </p:extLst>
          </p:nvPr>
        </p:nvGraphicFramePr>
        <p:xfrm>
          <a:off x="0" y="2615012"/>
          <a:ext cx="9144000" cy="370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52463"/>
            <a:ext cx="7776000" cy="617928"/>
          </a:xfrm>
        </p:spPr>
        <p:txBody>
          <a:bodyPr/>
          <a:lstStyle/>
          <a:p>
            <a:r>
              <a:rPr lang="pt-BR" dirty="0"/>
              <a:t>Resultados EE1 (para 2016)</a:t>
            </a:r>
          </a:p>
        </p:txBody>
      </p:sp>
      <p:sp>
        <p:nvSpPr>
          <p:cNvPr id="17" name="Espaço Reservado para Conteúdo 4"/>
          <p:cNvSpPr>
            <a:spLocks noGrp="1"/>
          </p:cNvSpPr>
          <p:nvPr>
            <p:ph idx="1"/>
          </p:nvPr>
        </p:nvSpPr>
        <p:spPr>
          <a:xfrm>
            <a:off x="4851400" y="1022350"/>
            <a:ext cx="4292600" cy="16822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92D050"/>
                </a:solidFill>
              </a:rPr>
              <a:t>■ </a:t>
            </a:r>
            <a:r>
              <a:rPr lang="pt-BR" sz="1400" dirty="0"/>
              <a:t>Valor bom: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FFC000"/>
                </a:solidFill>
              </a:rPr>
              <a:t>■ </a:t>
            </a:r>
            <a:r>
              <a:rPr lang="pt-BR" sz="1400" dirty="0"/>
              <a:t>Valor mediano: 2% das unidades consumidoras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■ </a:t>
            </a:r>
            <a:r>
              <a:rPr lang="pt-BR" sz="1400" dirty="0"/>
              <a:t>Valor insatisfatório: superior a 2% das unidades consumidoras </a:t>
            </a:r>
          </a:p>
          <a:p>
            <a:pPr>
              <a:spcAft>
                <a:spcPts val="0"/>
              </a:spcAft>
            </a:pPr>
            <a:endParaRPr lang="pt-BR" sz="1400" dirty="0"/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1636447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3571664" y="44134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822865" y="4413406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7457864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337399" y="4413410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cxnSp>
        <p:nvCxnSpPr>
          <p:cNvPr id="28" name="Conector reto 27"/>
          <p:cNvCxnSpPr/>
          <p:nvPr/>
        </p:nvCxnSpPr>
        <p:spPr bwMode="auto">
          <a:xfrm>
            <a:off x="592667" y="5798054"/>
            <a:ext cx="8407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2F0DC7A7-5235-446B-AD09-88DC705431C0}"/>
              </a:ext>
            </a:extLst>
          </p:cNvPr>
          <p:cNvSpPr/>
          <p:nvPr/>
        </p:nvSpPr>
        <p:spPr>
          <a:xfrm rot="544574">
            <a:off x="4708720" y="437671"/>
            <a:ext cx="4126766" cy="70788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Para este indicador é conhecido</a:t>
            </a:r>
          </a:p>
          <a:p>
            <a:pPr algn="ctr"/>
            <a:r>
              <a:rPr lang="pt-BR" sz="2000" b="0" dirty="0">
                <a:solidFill>
                  <a:schemeClr val="tx1"/>
                </a:solidFill>
              </a:rPr>
              <a:t> o regime de eficiência </a:t>
            </a:r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986990" y="4412608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</p:spTree>
    <p:extLst>
      <p:ext uri="{BB962C8B-B14F-4D97-AF65-F5344CB8AC3E}">
        <p14:creationId xmlns:p14="http://schemas.microsoft.com/office/powerpoint/2010/main" val="413170538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auto">
          <a:xfrm>
            <a:off x="-170565" y="-21880"/>
            <a:ext cx="1000352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8" name="Picture 2" descr="C:\Users\GIERSD~1\AppData\Local\Temp\PROBIOGAS-COOP-GIZ-MCIDADES-BRASIL-VERTIC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8"/>
          <a:stretch/>
        </p:blipFill>
        <p:spPr bwMode="auto">
          <a:xfrm>
            <a:off x="4438650" y="5955623"/>
            <a:ext cx="5394309" cy="8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30864" r="13084" b="29130"/>
          <a:stretch/>
        </p:blipFill>
        <p:spPr>
          <a:xfrm>
            <a:off x="5353669" y="471188"/>
            <a:ext cx="4328836" cy="16711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tângulo 10"/>
          <p:cNvSpPr/>
          <p:nvPr/>
        </p:nvSpPr>
        <p:spPr bwMode="auto">
          <a:xfrm>
            <a:off x="27884" y="372817"/>
            <a:ext cx="5325785" cy="1867877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Vale a pena monitorar</a:t>
            </a:r>
          </a:p>
          <a:p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o rendimento dos equipamentos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a gestão das faturas de energia </a:t>
            </a:r>
          </a:p>
          <a:p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5E9818B-3A4E-40E2-90A6-77754B6D087F}"/>
              </a:ext>
            </a:extLst>
          </p:cNvPr>
          <p:cNvSpPr txBox="1">
            <a:spLocks/>
          </p:cNvSpPr>
          <p:nvPr/>
        </p:nvSpPr>
        <p:spPr bwMode="auto">
          <a:xfrm>
            <a:off x="86482" y="5982918"/>
            <a:ext cx="4949687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cavaleiro@akut-umwelt.de</a:t>
            </a:r>
            <a:endParaRPr lang="pt-BR" sz="18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</a:t>
            </a:r>
            <a:r>
              <a:rPr lang="pt-BR" sz="18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opes@akut-umwelt.de</a:t>
            </a:r>
            <a:endParaRPr lang="pt-BR" sz="18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8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55FF20C-69F7-4A41-A7CC-9E33AEF81269}"/>
              </a:ext>
            </a:extLst>
          </p:cNvPr>
          <p:cNvSpPr txBox="1">
            <a:spLocks/>
          </p:cNvSpPr>
          <p:nvPr/>
        </p:nvSpPr>
        <p:spPr bwMode="auto">
          <a:xfrm>
            <a:off x="0" y="5234042"/>
            <a:ext cx="8644134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dirty="0"/>
              <a:t>www.cidades.gov.br/saneamento-cidades/proeesa</a:t>
            </a:r>
            <a:endParaRPr lang="pt-BR" dirty="0">
              <a:solidFill>
                <a:srgbClr val="999999"/>
              </a:solidFill>
              <a:latin typeface="Arial" charset="0"/>
            </a:endParaRPr>
          </a:p>
          <a:p>
            <a:endParaRPr lang="pt-BR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DE62FF11-8E2F-4383-81B5-CA2DB5F595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3"/>
          <a:stretch/>
        </p:blipFill>
        <p:spPr>
          <a:xfrm>
            <a:off x="2130755" y="2539401"/>
            <a:ext cx="7427934" cy="244952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D8FD791-0072-414B-9595-CAF6C49DE24A}"/>
              </a:ext>
            </a:extLst>
          </p:cNvPr>
          <p:cNvSpPr txBox="1">
            <a:spLocks/>
          </p:cNvSpPr>
          <p:nvPr/>
        </p:nvSpPr>
        <p:spPr bwMode="auto">
          <a:xfrm rot="20669365">
            <a:off x="-283135" y="3191723"/>
            <a:ext cx="377859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 indicadores estão disponíveis </a:t>
            </a:r>
            <a:endParaRPr lang="pt-BR" sz="3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6277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0021A-ED36-4E60-AF92-78285BE7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8000" dirty="0"/>
              <a:t>Slides opcionais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28DE1-AFF0-4C8C-B7AA-3716F3DA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184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9755" y="1363298"/>
          <a:ext cx="8964489" cy="449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710">
                <a:tc>
                  <a:txBody>
                    <a:bodyPr/>
                    <a:lstStyle/>
                    <a:p>
                      <a:pPr algn="ctr"/>
                      <a:endParaRPr lang="pt-BR" sz="2800" noProof="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>
                          <a:solidFill>
                            <a:schemeClr val="tx1"/>
                          </a:solidFill>
                        </a:rPr>
                        <a:t> Ph5 IWA (kWh/m</a:t>
                      </a:r>
                      <a:r>
                        <a:rPr lang="pt-BR" sz="1800" strike="noStrike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t-BR" sz="1800" noProof="0" dirty="0">
                          <a:solidFill>
                            <a:schemeClr val="tx1"/>
                          </a:solidFill>
                        </a:rPr>
                        <a:t>x100m)</a:t>
                      </a:r>
                      <a:endParaRPr lang="pt-BR" sz="1800" strike="noStrike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>
                          <a:solidFill>
                            <a:schemeClr val="tx1"/>
                          </a:solidFill>
                        </a:rPr>
                        <a:t>Medição em campo / </a:t>
                      </a:r>
                    </a:p>
                    <a:p>
                      <a:pPr algn="ctr"/>
                      <a:r>
                        <a:rPr lang="pt-BR" sz="1800" noProof="0" dirty="0" err="1">
                          <a:solidFill>
                            <a:schemeClr val="tx1"/>
                          </a:solidFill>
                        </a:rPr>
                        <a:t>auditoría</a:t>
                      </a:r>
                      <a:r>
                        <a:rPr lang="pt-BR" sz="1800" baseline="0" noProof="0" dirty="0">
                          <a:solidFill>
                            <a:schemeClr val="tx1"/>
                          </a:solidFill>
                        </a:rPr>
                        <a:t> energética</a:t>
                      </a:r>
                      <a:endParaRPr lang="pt-BR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804">
                <a:tc>
                  <a:txBody>
                    <a:bodyPr/>
                    <a:lstStyle/>
                    <a:p>
                      <a:r>
                        <a:rPr lang="pt-BR" sz="1800" b="1" noProof="0" dirty="0" err="1"/>
                        <a:t>Representa-tividade</a:t>
                      </a:r>
                      <a:r>
                        <a:rPr lang="pt-BR" sz="1800" b="1" baseline="0" noProof="0" dirty="0"/>
                        <a:t> temporal</a:t>
                      </a:r>
                      <a:endParaRPr lang="pt-BR" sz="1800" b="1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noProof="0" dirty="0"/>
                        <a:t>Pode avaliar o desempenho em períodos longos</a:t>
                      </a:r>
                    </a:p>
                    <a:p>
                      <a:endParaRPr lang="pt-BR" sz="1800" b="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noProof="0" dirty="0"/>
                        <a:t>Baixa representatividade temporal – resultados instantâneos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noProof="0" dirty="0"/>
                        <a:t>Exatidão </a:t>
                      </a:r>
                      <a:r>
                        <a:rPr lang="pt-BR" sz="1800" b="1" baseline="0" noProof="0" dirty="0"/>
                        <a:t>  </a:t>
                      </a:r>
                      <a:r>
                        <a:rPr lang="pt-BR" sz="1800" b="1" noProof="0" dirty="0"/>
                        <a:t>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Pode haver imprecisões, mas são resultados válidos </a:t>
                      </a:r>
                      <a:r>
                        <a:rPr lang="pt-BR" sz="1800" b="0" baseline="0" noProof="0" dirty="0"/>
                        <a:t>dentro de uma faixa de valores</a:t>
                      </a:r>
                      <a:endParaRPr lang="pt-BR" sz="1800" b="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Valores extremamente exatos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38">
                <a:tc>
                  <a:txBody>
                    <a:bodyPr/>
                    <a:lstStyle/>
                    <a:p>
                      <a:r>
                        <a:rPr lang="pt-BR" sz="1800" b="1" noProof="0" dirty="0"/>
                        <a:t>Equipamento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Necessidade de menos instrumentação</a:t>
                      </a:r>
                      <a:endParaRPr lang="pt-BR" sz="1800" b="0" baseline="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Necessidade de equipes técnicas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(</a:t>
                      </a:r>
                      <a:r>
                        <a:rPr lang="pt-BR" sz="1800" b="0" i="1" noProof="0" dirty="0"/>
                        <a:t>p.e. analisador</a:t>
                      </a:r>
                      <a:r>
                        <a:rPr lang="pt-BR" sz="1800" b="0" i="1" baseline="0" noProof="0" dirty="0"/>
                        <a:t> de redes</a:t>
                      </a:r>
                      <a:r>
                        <a:rPr lang="pt-BR" sz="1800" b="0" noProof="0" dirty="0"/>
                        <a:t>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663">
                <a:tc>
                  <a:txBody>
                    <a:bodyPr/>
                    <a:lstStyle/>
                    <a:p>
                      <a:r>
                        <a:rPr lang="pt-BR" sz="1800" b="1" noProof="0" dirty="0"/>
                        <a:t>Intensidade de recursos humanos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Apoio e</a:t>
                      </a:r>
                      <a:r>
                        <a:rPr lang="pt-BR" sz="1800" b="0" baseline="0" noProof="0" dirty="0"/>
                        <a:t> validação </a:t>
                      </a:r>
                      <a:r>
                        <a:rPr lang="pt-BR" sz="1800" b="0" noProof="0" dirty="0"/>
                        <a:t>à distancia</a:t>
                      </a:r>
                      <a:endParaRPr lang="pt-BR" sz="1400" b="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noProof="0" dirty="0"/>
                        <a:t>Equipes de validação em campo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755" y="79179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Complementariedades</a:t>
            </a:r>
          </a:p>
        </p:txBody>
      </p:sp>
      <p:sp>
        <p:nvSpPr>
          <p:cNvPr id="6" name="Triángulo isósceles 5"/>
          <p:cNvSpPr/>
          <p:nvPr/>
        </p:nvSpPr>
        <p:spPr>
          <a:xfrm rot="10800000">
            <a:off x="2843808" y="5632733"/>
            <a:ext cx="1512168" cy="45866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riángulo isósceles 7"/>
          <p:cNvSpPr/>
          <p:nvPr/>
        </p:nvSpPr>
        <p:spPr>
          <a:xfrm rot="10800000">
            <a:off x="6372200" y="5632734"/>
            <a:ext cx="1512168" cy="45866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6 Rectángulo"/>
          <p:cNvSpPr/>
          <p:nvPr/>
        </p:nvSpPr>
        <p:spPr>
          <a:xfrm>
            <a:off x="1698027" y="5975897"/>
            <a:ext cx="38037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Monitoramento de </a:t>
            </a:r>
          </a:p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baixo custo</a:t>
            </a:r>
          </a:p>
        </p:txBody>
      </p:sp>
      <p:sp>
        <p:nvSpPr>
          <p:cNvPr id="10" name="6 Rectángulo"/>
          <p:cNvSpPr/>
          <p:nvPr/>
        </p:nvSpPr>
        <p:spPr>
          <a:xfrm>
            <a:off x="5274949" y="5994287"/>
            <a:ext cx="3869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Monitoramento consumidor de recursos</a:t>
            </a:r>
          </a:p>
        </p:txBody>
      </p:sp>
    </p:spTree>
    <p:extLst>
      <p:ext uri="{BB962C8B-B14F-4D97-AF65-F5344CB8AC3E}">
        <p14:creationId xmlns:p14="http://schemas.microsoft.com/office/powerpoint/2010/main" val="1752955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42269" y="1429182"/>
            <a:ext cx="7584707" cy="653618"/>
          </a:xfrm>
        </p:spPr>
        <p:txBody>
          <a:bodyPr>
            <a:normAutofit fontScale="90000"/>
          </a:bodyPr>
          <a:lstStyle/>
          <a:p>
            <a:r>
              <a:rPr lang="pt-B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Sumário </a:t>
            </a:r>
            <a:br>
              <a:rPr lang="es-ES" sz="4400" dirty="0"/>
            </a:br>
            <a:br>
              <a:rPr lang="es-ES" sz="2400" dirty="0">
                <a:solidFill>
                  <a:srgbClr val="F7F7F7"/>
                </a:solidFill>
              </a:rPr>
            </a:br>
            <a:endParaRPr lang="es-ES" sz="2400" dirty="0">
              <a:solidFill>
                <a:srgbClr val="F7F7F7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42269" y="1270140"/>
            <a:ext cx="7308492" cy="6765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Dados de entrada</a:t>
            </a:r>
            <a:endParaRPr lang="pt-BR" sz="24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78537" y="2070100"/>
            <a:ext cx="3341687" cy="1481137"/>
          </a:xfrm>
        </p:spPr>
        <p:txBody>
          <a:bodyPr lIns="72000"/>
          <a:lstStyle/>
          <a:p>
            <a:pPr algn="ctr">
              <a:buFont typeface="Arial" panose="020B0604020202020204" pitchFamily="34" charset="0"/>
              <a:buNone/>
            </a:pPr>
            <a:endParaRPr lang="es-MX" altLang="de-DE" sz="16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s-ES" altLang="de-DE" sz="2400" dirty="0" err="1">
                <a:solidFill>
                  <a:schemeClr val="tx1"/>
                </a:solidFill>
              </a:rPr>
              <a:t>Volume</a:t>
            </a:r>
            <a:r>
              <a:rPr lang="es-ES" altLang="de-DE" sz="2400" dirty="0">
                <a:solidFill>
                  <a:schemeClr val="tx1"/>
                </a:solidFill>
              </a:rPr>
              <a:t> bombeado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de-DE" sz="2400" dirty="0">
                <a:solidFill>
                  <a:schemeClr val="tx1"/>
                </a:solidFill>
              </a:rPr>
              <a:t>   (m</a:t>
            </a:r>
            <a:r>
              <a:rPr lang="es-ES" altLang="de-DE" sz="2400" baseline="30000" dirty="0">
                <a:solidFill>
                  <a:schemeClr val="tx1"/>
                </a:solidFill>
              </a:rPr>
              <a:t>3</a:t>
            </a:r>
            <a:r>
              <a:rPr lang="es-ES" altLang="de-DE" sz="2400" dirty="0">
                <a:solidFill>
                  <a:schemeClr val="tx1"/>
                </a:solidFill>
              </a:rPr>
              <a:t>)</a:t>
            </a:r>
            <a:endParaRPr lang="es-ES" altLang="de-DE" sz="1600" dirty="0">
              <a:solidFill>
                <a:schemeClr val="tx1"/>
              </a:solidFill>
            </a:endParaRPr>
          </a:p>
          <a:p>
            <a:pPr algn="ctr"/>
            <a:endParaRPr lang="es-ES" altLang="de-DE" sz="1600" dirty="0">
              <a:solidFill>
                <a:schemeClr val="tx1"/>
              </a:solidFill>
            </a:endParaRPr>
          </a:p>
        </p:txBody>
      </p: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3904387" y="2203450"/>
            <a:ext cx="5060950" cy="11509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Medição de vazão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Horas de funcionamento da bomba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73774" y="3373437"/>
            <a:ext cx="34099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es-MX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Altura manométrica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(m)</a:t>
            </a: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2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30238" lvl="1" indent="-274638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−"/>
              <a:tabLst>
                <a:tab pos="2190750" algn="l"/>
              </a:tabLst>
              <a:defRPr/>
            </a:pPr>
            <a:endParaRPr lang="es-ES" sz="1400" b="0" kern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112642" y="4973422"/>
            <a:ext cx="3732213" cy="8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Consumo energético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s-ES" sz="2400" b="0" kern="0" dirty="0" err="1">
                <a:solidFill>
                  <a:schemeClr val="tx1"/>
                </a:solidFill>
                <a:latin typeface="+mn-lt"/>
                <a:cs typeface="+mn-cs"/>
              </a:rPr>
              <a:t>kWh</a:t>
            </a: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" name="17 Rectángulo"/>
          <p:cNvSpPr>
            <a:spLocks noChangeArrowheads="1"/>
          </p:cNvSpPr>
          <p:nvPr/>
        </p:nvSpPr>
        <p:spPr bwMode="auto">
          <a:xfrm>
            <a:off x="3920262" y="3522662"/>
            <a:ext cx="5060950" cy="1093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Pressão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Nível dinâmico e geométrico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Placa da bomba (especificações)</a:t>
            </a:r>
          </a:p>
        </p:txBody>
      </p:sp>
      <p:sp>
        <p:nvSpPr>
          <p:cNvPr id="17" name="18 Rectángulo"/>
          <p:cNvSpPr>
            <a:spLocks noChangeArrowheads="1"/>
          </p:cNvSpPr>
          <p:nvPr/>
        </p:nvSpPr>
        <p:spPr bwMode="auto">
          <a:xfrm>
            <a:off x="3920262" y="4794250"/>
            <a:ext cx="5060950" cy="1130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Faturas de eletricidade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Leituras dos medidores de electric.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8" name="Isosceles Triangle 6"/>
          <p:cNvSpPr/>
          <p:nvPr/>
        </p:nvSpPr>
        <p:spPr bwMode="auto">
          <a:xfrm rot="10800000">
            <a:off x="2817788" y="5972002"/>
            <a:ext cx="2357454" cy="214314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Arial" charset="0"/>
            </a:endParaRPr>
          </a:p>
        </p:txBody>
      </p:sp>
      <p:sp>
        <p:nvSpPr>
          <p:cNvPr id="19" name="20 Rectángulo"/>
          <p:cNvSpPr>
            <a:spLocks noChangeArrowheads="1"/>
          </p:cNvSpPr>
          <p:nvPr/>
        </p:nvSpPr>
        <p:spPr bwMode="auto">
          <a:xfrm>
            <a:off x="-13116" y="6168852"/>
            <a:ext cx="8978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de-DE" dirty="0">
                <a:solidFill>
                  <a:srgbClr val="6E6452"/>
                </a:solidFill>
              </a:rPr>
              <a:t>Para bombas </a:t>
            </a:r>
            <a:r>
              <a:rPr lang="es-MX" altLang="de-DE" dirty="0" err="1">
                <a:solidFill>
                  <a:srgbClr val="6E6452"/>
                </a:solidFill>
              </a:rPr>
              <a:t>com</a:t>
            </a:r>
            <a:r>
              <a:rPr lang="es-MX" altLang="de-DE" dirty="0">
                <a:solidFill>
                  <a:srgbClr val="6E6452"/>
                </a:solidFill>
              </a:rPr>
              <a:t> inversores de </a:t>
            </a:r>
            <a:r>
              <a:rPr lang="es-MX" altLang="de-DE" dirty="0" err="1">
                <a:solidFill>
                  <a:srgbClr val="6E6452"/>
                </a:solidFill>
              </a:rPr>
              <a:t>frequência</a:t>
            </a:r>
            <a:r>
              <a:rPr lang="es-MX" altLang="de-DE" dirty="0">
                <a:solidFill>
                  <a:srgbClr val="6E6452"/>
                </a:solidFill>
              </a:rPr>
              <a:t> é </a:t>
            </a:r>
            <a:r>
              <a:rPr lang="es-MX" altLang="de-DE" dirty="0" err="1">
                <a:solidFill>
                  <a:srgbClr val="6E6452"/>
                </a:solidFill>
              </a:rPr>
              <a:t>necessário</a:t>
            </a:r>
            <a:r>
              <a:rPr lang="es-MX" altLang="de-DE" dirty="0">
                <a:solidFill>
                  <a:srgbClr val="6E6452"/>
                </a:solidFill>
              </a:rPr>
              <a:t> calcular os diversos modos de </a:t>
            </a:r>
            <a:r>
              <a:rPr lang="es-MX" altLang="de-DE" dirty="0" err="1">
                <a:solidFill>
                  <a:srgbClr val="6E6452"/>
                </a:solidFill>
              </a:rPr>
              <a:t>operação</a:t>
            </a:r>
            <a:r>
              <a:rPr lang="es-MX" altLang="de-DE" dirty="0">
                <a:solidFill>
                  <a:srgbClr val="6E6452"/>
                </a:solidFill>
              </a:rPr>
              <a:t> </a:t>
            </a:r>
            <a:r>
              <a:rPr lang="es-MX" altLang="de-DE" sz="2000" i="1" dirty="0">
                <a:solidFill>
                  <a:srgbClr val="6E6452"/>
                </a:solidFill>
              </a:rPr>
              <a:t>(resultados: </a:t>
            </a:r>
            <a:r>
              <a:rPr lang="es-MX" altLang="de-DE" sz="2000" i="1" dirty="0" err="1">
                <a:solidFill>
                  <a:srgbClr val="6E6452"/>
                </a:solidFill>
              </a:rPr>
              <a:t>reduz</a:t>
            </a:r>
            <a:r>
              <a:rPr lang="es-MX" altLang="de-DE" sz="2000" i="1" dirty="0">
                <a:solidFill>
                  <a:srgbClr val="6E6452"/>
                </a:solidFill>
              </a:rPr>
              <a:t> a </a:t>
            </a:r>
            <a:r>
              <a:rPr lang="es-MX" altLang="de-DE" sz="2000" i="1" dirty="0" err="1">
                <a:solidFill>
                  <a:srgbClr val="6E6452"/>
                </a:solidFill>
              </a:rPr>
              <a:t>confiabilidade</a:t>
            </a:r>
            <a:r>
              <a:rPr lang="es-MX" altLang="de-DE" sz="2000" i="1" dirty="0">
                <a:solidFill>
                  <a:srgbClr val="6E6452"/>
                </a:solidFill>
              </a:rPr>
              <a:t>)</a:t>
            </a:r>
            <a:r>
              <a:rPr lang="es-MX" altLang="de-DE" dirty="0">
                <a:solidFill>
                  <a:srgbClr val="6E6452"/>
                </a:solidFill>
              </a:rPr>
              <a:t> </a:t>
            </a:r>
            <a:endParaRPr lang="es-MX" altLang="de-DE" u="sng" dirty="0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290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9184" y="1978530"/>
            <a:ext cx="3744416" cy="4886003"/>
          </a:xfrm>
        </p:spPr>
        <p:txBody>
          <a:bodyPr>
            <a:normAutofit fontScale="92500" lnSpcReduction="10000"/>
          </a:bodyPr>
          <a:lstStyle/>
          <a:p>
            <a:endParaRPr lang="es-MX" dirty="0"/>
          </a:p>
          <a:p>
            <a:r>
              <a:rPr lang="pt-BR" dirty="0"/>
              <a:t>volume de agua (m</a:t>
            </a:r>
            <a:r>
              <a:rPr lang="pt-BR" baseline="30000" dirty="0"/>
              <a:t>3</a:t>
            </a:r>
            <a:r>
              <a:rPr lang="pt-BR" dirty="0"/>
              <a:t>)</a:t>
            </a:r>
          </a:p>
          <a:p>
            <a:r>
              <a:rPr lang="pt-BR" dirty="0"/>
              <a:t>energia (kWh)</a:t>
            </a:r>
          </a:p>
          <a:p>
            <a:r>
              <a:rPr lang="pt-BR" dirty="0"/>
              <a:t>nível dinâmico, pressão  manométrica (m) e calculadas as perdas de fricção e carga de velocidade (m)</a:t>
            </a:r>
          </a:p>
          <a:p>
            <a:endParaRPr lang="pt-BR" dirty="0"/>
          </a:p>
          <a:p>
            <a:r>
              <a:rPr lang="pt-BR" dirty="0"/>
              <a:t>volume de agua (m</a:t>
            </a:r>
            <a:r>
              <a:rPr lang="pt-BR" baseline="30000" dirty="0"/>
              <a:t>3</a:t>
            </a:r>
            <a:r>
              <a:rPr lang="pt-BR" dirty="0"/>
              <a:t>)</a:t>
            </a:r>
          </a:p>
          <a:p>
            <a:r>
              <a:rPr lang="pt-BR" dirty="0"/>
              <a:t>energia (kWh)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energia (kWh</a:t>
            </a:r>
            <a:r>
              <a:rPr lang="es-MX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731515"/>
            <a:ext cx="0" cy="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01946" y="1688365"/>
            <a:ext cx="2443278" cy="1143000"/>
          </a:xfrm>
        </p:spPr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Medido 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1632" y="1432627"/>
            <a:ext cx="288032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srgbClr val="6E6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Estimado</a:t>
            </a:r>
            <a:endParaRPr lang="de-DE" sz="3600" dirty="0">
              <a:solidFill>
                <a:srgbClr val="6E64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5538" name="42 Estrella de 5 puntas"/>
          <p:cNvSpPr>
            <a:spLocks/>
          </p:cNvSpPr>
          <p:nvPr/>
        </p:nvSpPr>
        <p:spPr bwMode="auto">
          <a:xfrm>
            <a:off x="70992" y="2986642"/>
            <a:ext cx="558081" cy="490190"/>
          </a:xfrm>
          <a:custGeom>
            <a:avLst/>
            <a:gdLst>
              <a:gd name="T0" fmla="*/ 0 w 231322"/>
              <a:gd name="T1" fmla="*/ 72764 h 190500"/>
              <a:gd name="T2" fmla="*/ 88358 w 231322"/>
              <a:gd name="T3" fmla="*/ 72765 h 190500"/>
              <a:gd name="T4" fmla="*/ 115661 w 231322"/>
              <a:gd name="T5" fmla="*/ 0 h 190500"/>
              <a:gd name="T6" fmla="*/ 142964 w 231322"/>
              <a:gd name="T7" fmla="*/ 72765 h 190500"/>
              <a:gd name="T8" fmla="*/ 231322 w 231322"/>
              <a:gd name="T9" fmla="*/ 72764 h 190500"/>
              <a:gd name="T10" fmla="*/ 159839 w 231322"/>
              <a:gd name="T11" fmla="*/ 117735 h 190500"/>
              <a:gd name="T12" fmla="*/ 187143 w 231322"/>
              <a:gd name="T13" fmla="*/ 190500 h 190500"/>
              <a:gd name="T14" fmla="*/ 115661 w 231322"/>
              <a:gd name="T15" fmla="*/ 145528 h 190500"/>
              <a:gd name="T16" fmla="*/ 44179 w 231322"/>
              <a:gd name="T17" fmla="*/ 190500 h 190500"/>
              <a:gd name="T18" fmla="*/ 71483 w 231322"/>
              <a:gd name="T19" fmla="*/ 117735 h 190500"/>
              <a:gd name="T20" fmla="*/ 0 w 231322"/>
              <a:gd name="T21" fmla="*/ 72764 h 190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1322" h="190500">
                <a:moveTo>
                  <a:pt x="0" y="72764"/>
                </a:moveTo>
                <a:lnTo>
                  <a:pt x="88358" y="72765"/>
                </a:lnTo>
                <a:lnTo>
                  <a:pt x="115661" y="0"/>
                </a:lnTo>
                <a:lnTo>
                  <a:pt x="142964" y="72765"/>
                </a:lnTo>
                <a:lnTo>
                  <a:pt x="231322" y="72764"/>
                </a:lnTo>
                <a:lnTo>
                  <a:pt x="159839" y="117735"/>
                </a:lnTo>
                <a:lnTo>
                  <a:pt x="187143" y="190500"/>
                </a:lnTo>
                <a:lnTo>
                  <a:pt x="115661" y="145528"/>
                </a:lnTo>
                <a:lnTo>
                  <a:pt x="44179" y="190500"/>
                </a:lnTo>
                <a:lnTo>
                  <a:pt x="71483" y="117735"/>
                </a:lnTo>
                <a:lnTo>
                  <a:pt x="0" y="72764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42 Estrella de 5 puntas"/>
          <p:cNvSpPr>
            <a:spLocks/>
          </p:cNvSpPr>
          <p:nvPr/>
        </p:nvSpPr>
        <p:spPr bwMode="auto">
          <a:xfrm>
            <a:off x="647056" y="2986642"/>
            <a:ext cx="558081" cy="490190"/>
          </a:xfrm>
          <a:custGeom>
            <a:avLst/>
            <a:gdLst>
              <a:gd name="T0" fmla="*/ 0 w 231322"/>
              <a:gd name="T1" fmla="*/ 72764 h 190500"/>
              <a:gd name="T2" fmla="*/ 88358 w 231322"/>
              <a:gd name="T3" fmla="*/ 72765 h 190500"/>
              <a:gd name="T4" fmla="*/ 115661 w 231322"/>
              <a:gd name="T5" fmla="*/ 0 h 190500"/>
              <a:gd name="T6" fmla="*/ 142964 w 231322"/>
              <a:gd name="T7" fmla="*/ 72765 h 190500"/>
              <a:gd name="T8" fmla="*/ 231322 w 231322"/>
              <a:gd name="T9" fmla="*/ 72764 h 190500"/>
              <a:gd name="T10" fmla="*/ 159839 w 231322"/>
              <a:gd name="T11" fmla="*/ 117735 h 190500"/>
              <a:gd name="T12" fmla="*/ 187143 w 231322"/>
              <a:gd name="T13" fmla="*/ 190500 h 190500"/>
              <a:gd name="T14" fmla="*/ 115661 w 231322"/>
              <a:gd name="T15" fmla="*/ 145528 h 190500"/>
              <a:gd name="T16" fmla="*/ 44179 w 231322"/>
              <a:gd name="T17" fmla="*/ 190500 h 190500"/>
              <a:gd name="T18" fmla="*/ 71483 w 231322"/>
              <a:gd name="T19" fmla="*/ 117735 h 190500"/>
              <a:gd name="T20" fmla="*/ 0 w 231322"/>
              <a:gd name="T21" fmla="*/ 72764 h 190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1322" h="190500">
                <a:moveTo>
                  <a:pt x="0" y="72764"/>
                </a:moveTo>
                <a:lnTo>
                  <a:pt x="88358" y="72765"/>
                </a:lnTo>
                <a:lnTo>
                  <a:pt x="115661" y="0"/>
                </a:lnTo>
                <a:lnTo>
                  <a:pt x="142964" y="72765"/>
                </a:lnTo>
                <a:lnTo>
                  <a:pt x="231322" y="72764"/>
                </a:lnTo>
                <a:lnTo>
                  <a:pt x="159839" y="117735"/>
                </a:lnTo>
                <a:lnTo>
                  <a:pt x="187143" y="190500"/>
                </a:lnTo>
                <a:lnTo>
                  <a:pt x="115661" y="145528"/>
                </a:lnTo>
                <a:lnTo>
                  <a:pt x="44179" y="190500"/>
                </a:lnTo>
                <a:lnTo>
                  <a:pt x="71483" y="117735"/>
                </a:lnTo>
                <a:lnTo>
                  <a:pt x="0" y="72764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42 Estrella de 5 puntas"/>
          <p:cNvSpPr>
            <a:spLocks/>
          </p:cNvSpPr>
          <p:nvPr/>
        </p:nvSpPr>
        <p:spPr bwMode="auto">
          <a:xfrm>
            <a:off x="1223120" y="2986642"/>
            <a:ext cx="558081" cy="490190"/>
          </a:xfrm>
          <a:custGeom>
            <a:avLst/>
            <a:gdLst>
              <a:gd name="T0" fmla="*/ 0 w 231322"/>
              <a:gd name="T1" fmla="*/ 72764 h 190500"/>
              <a:gd name="T2" fmla="*/ 88358 w 231322"/>
              <a:gd name="T3" fmla="*/ 72765 h 190500"/>
              <a:gd name="T4" fmla="*/ 115661 w 231322"/>
              <a:gd name="T5" fmla="*/ 0 h 190500"/>
              <a:gd name="T6" fmla="*/ 142964 w 231322"/>
              <a:gd name="T7" fmla="*/ 72765 h 190500"/>
              <a:gd name="T8" fmla="*/ 231322 w 231322"/>
              <a:gd name="T9" fmla="*/ 72764 h 190500"/>
              <a:gd name="T10" fmla="*/ 159839 w 231322"/>
              <a:gd name="T11" fmla="*/ 117735 h 190500"/>
              <a:gd name="T12" fmla="*/ 187143 w 231322"/>
              <a:gd name="T13" fmla="*/ 190500 h 190500"/>
              <a:gd name="T14" fmla="*/ 115661 w 231322"/>
              <a:gd name="T15" fmla="*/ 145528 h 190500"/>
              <a:gd name="T16" fmla="*/ 44179 w 231322"/>
              <a:gd name="T17" fmla="*/ 190500 h 190500"/>
              <a:gd name="T18" fmla="*/ 71483 w 231322"/>
              <a:gd name="T19" fmla="*/ 117735 h 190500"/>
              <a:gd name="T20" fmla="*/ 0 w 231322"/>
              <a:gd name="T21" fmla="*/ 72764 h 190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1322" h="190500">
                <a:moveTo>
                  <a:pt x="0" y="72764"/>
                </a:moveTo>
                <a:lnTo>
                  <a:pt x="88358" y="72765"/>
                </a:lnTo>
                <a:lnTo>
                  <a:pt x="115661" y="0"/>
                </a:lnTo>
                <a:lnTo>
                  <a:pt x="142964" y="72765"/>
                </a:lnTo>
                <a:lnTo>
                  <a:pt x="231322" y="72764"/>
                </a:lnTo>
                <a:lnTo>
                  <a:pt x="159839" y="117735"/>
                </a:lnTo>
                <a:lnTo>
                  <a:pt x="187143" y="190500"/>
                </a:lnTo>
                <a:lnTo>
                  <a:pt x="115661" y="145528"/>
                </a:lnTo>
                <a:lnTo>
                  <a:pt x="44179" y="190500"/>
                </a:lnTo>
                <a:lnTo>
                  <a:pt x="71483" y="117735"/>
                </a:lnTo>
                <a:lnTo>
                  <a:pt x="0" y="72764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42 Estrella de 5 puntas"/>
          <p:cNvSpPr>
            <a:spLocks/>
          </p:cNvSpPr>
          <p:nvPr/>
        </p:nvSpPr>
        <p:spPr bwMode="auto">
          <a:xfrm>
            <a:off x="304999" y="4800708"/>
            <a:ext cx="558081" cy="490190"/>
          </a:xfrm>
          <a:custGeom>
            <a:avLst/>
            <a:gdLst>
              <a:gd name="T0" fmla="*/ 0 w 231322"/>
              <a:gd name="T1" fmla="*/ 72764 h 190500"/>
              <a:gd name="T2" fmla="*/ 88358 w 231322"/>
              <a:gd name="T3" fmla="*/ 72765 h 190500"/>
              <a:gd name="T4" fmla="*/ 115661 w 231322"/>
              <a:gd name="T5" fmla="*/ 0 h 190500"/>
              <a:gd name="T6" fmla="*/ 142964 w 231322"/>
              <a:gd name="T7" fmla="*/ 72765 h 190500"/>
              <a:gd name="T8" fmla="*/ 231322 w 231322"/>
              <a:gd name="T9" fmla="*/ 72764 h 190500"/>
              <a:gd name="T10" fmla="*/ 159839 w 231322"/>
              <a:gd name="T11" fmla="*/ 117735 h 190500"/>
              <a:gd name="T12" fmla="*/ 187143 w 231322"/>
              <a:gd name="T13" fmla="*/ 190500 h 190500"/>
              <a:gd name="T14" fmla="*/ 115661 w 231322"/>
              <a:gd name="T15" fmla="*/ 145528 h 190500"/>
              <a:gd name="T16" fmla="*/ 44179 w 231322"/>
              <a:gd name="T17" fmla="*/ 190500 h 190500"/>
              <a:gd name="T18" fmla="*/ 71483 w 231322"/>
              <a:gd name="T19" fmla="*/ 117735 h 190500"/>
              <a:gd name="T20" fmla="*/ 0 w 231322"/>
              <a:gd name="T21" fmla="*/ 72764 h 190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1322" h="190500">
                <a:moveTo>
                  <a:pt x="0" y="72764"/>
                </a:moveTo>
                <a:lnTo>
                  <a:pt x="88358" y="72765"/>
                </a:lnTo>
                <a:lnTo>
                  <a:pt x="115661" y="0"/>
                </a:lnTo>
                <a:lnTo>
                  <a:pt x="142964" y="72765"/>
                </a:lnTo>
                <a:lnTo>
                  <a:pt x="231322" y="72764"/>
                </a:lnTo>
                <a:lnTo>
                  <a:pt x="159839" y="117735"/>
                </a:lnTo>
                <a:lnTo>
                  <a:pt x="187143" y="190500"/>
                </a:lnTo>
                <a:lnTo>
                  <a:pt x="115661" y="145528"/>
                </a:lnTo>
                <a:lnTo>
                  <a:pt x="44179" y="190500"/>
                </a:lnTo>
                <a:lnTo>
                  <a:pt x="71483" y="117735"/>
                </a:lnTo>
                <a:lnTo>
                  <a:pt x="0" y="72764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42 Estrella de 5 puntas"/>
          <p:cNvSpPr>
            <a:spLocks/>
          </p:cNvSpPr>
          <p:nvPr/>
        </p:nvSpPr>
        <p:spPr bwMode="auto">
          <a:xfrm>
            <a:off x="881063" y="4800708"/>
            <a:ext cx="558081" cy="490190"/>
          </a:xfrm>
          <a:custGeom>
            <a:avLst/>
            <a:gdLst>
              <a:gd name="T0" fmla="*/ 0 w 231322"/>
              <a:gd name="T1" fmla="*/ 72764 h 190500"/>
              <a:gd name="T2" fmla="*/ 88358 w 231322"/>
              <a:gd name="T3" fmla="*/ 72765 h 190500"/>
              <a:gd name="T4" fmla="*/ 115661 w 231322"/>
              <a:gd name="T5" fmla="*/ 0 h 190500"/>
              <a:gd name="T6" fmla="*/ 142964 w 231322"/>
              <a:gd name="T7" fmla="*/ 72765 h 190500"/>
              <a:gd name="T8" fmla="*/ 231322 w 231322"/>
              <a:gd name="T9" fmla="*/ 72764 h 190500"/>
              <a:gd name="T10" fmla="*/ 159839 w 231322"/>
              <a:gd name="T11" fmla="*/ 117735 h 190500"/>
              <a:gd name="T12" fmla="*/ 187143 w 231322"/>
              <a:gd name="T13" fmla="*/ 190500 h 190500"/>
              <a:gd name="T14" fmla="*/ 115661 w 231322"/>
              <a:gd name="T15" fmla="*/ 145528 h 190500"/>
              <a:gd name="T16" fmla="*/ 44179 w 231322"/>
              <a:gd name="T17" fmla="*/ 190500 h 190500"/>
              <a:gd name="T18" fmla="*/ 71483 w 231322"/>
              <a:gd name="T19" fmla="*/ 117735 h 190500"/>
              <a:gd name="T20" fmla="*/ 0 w 231322"/>
              <a:gd name="T21" fmla="*/ 72764 h 190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1322" h="190500">
                <a:moveTo>
                  <a:pt x="0" y="72764"/>
                </a:moveTo>
                <a:lnTo>
                  <a:pt x="88358" y="72765"/>
                </a:lnTo>
                <a:lnTo>
                  <a:pt x="115661" y="0"/>
                </a:lnTo>
                <a:lnTo>
                  <a:pt x="142964" y="72765"/>
                </a:lnTo>
                <a:lnTo>
                  <a:pt x="231322" y="72764"/>
                </a:lnTo>
                <a:lnTo>
                  <a:pt x="159839" y="117735"/>
                </a:lnTo>
                <a:lnTo>
                  <a:pt x="187143" y="190500"/>
                </a:lnTo>
                <a:lnTo>
                  <a:pt x="115661" y="145528"/>
                </a:lnTo>
                <a:lnTo>
                  <a:pt x="44179" y="190500"/>
                </a:lnTo>
                <a:lnTo>
                  <a:pt x="71483" y="117735"/>
                </a:lnTo>
                <a:lnTo>
                  <a:pt x="0" y="72764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42 Estrella de 5 puntas"/>
          <p:cNvSpPr>
            <a:spLocks/>
          </p:cNvSpPr>
          <p:nvPr/>
        </p:nvSpPr>
        <p:spPr bwMode="auto">
          <a:xfrm>
            <a:off x="503040" y="6096852"/>
            <a:ext cx="558081" cy="490190"/>
          </a:xfrm>
          <a:custGeom>
            <a:avLst/>
            <a:gdLst>
              <a:gd name="T0" fmla="*/ 0 w 231322"/>
              <a:gd name="T1" fmla="*/ 72764 h 190500"/>
              <a:gd name="T2" fmla="*/ 88358 w 231322"/>
              <a:gd name="T3" fmla="*/ 72765 h 190500"/>
              <a:gd name="T4" fmla="*/ 115661 w 231322"/>
              <a:gd name="T5" fmla="*/ 0 h 190500"/>
              <a:gd name="T6" fmla="*/ 142964 w 231322"/>
              <a:gd name="T7" fmla="*/ 72765 h 190500"/>
              <a:gd name="T8" fmla="*/ 231322 w 231322"/>
              <a:gd name="T9" fmla="*/ 72764 h 190500"/>
              <a:gd name="T10" fmla="*/ 159839 w 231322"/>
              <a:gd name="T11" fmla="*/ 117735 h 190500"/>
              <a:gd name="T12" fmla="*/ 187143 w 231322"/>
              <a:gd name="T13" fmla="*/ 190500 h 190500"/>
              <a:gd name="T14" fmla="*/ 115661 w 231322"/>
              <a:gd name="T15" fmla="*/ 145528 h 190500"/>
              <a:gd name="T16" fmla="*/ 44179 w 231322"/>
              <a:gd name="T17" fmla="*/ 190500 h 190500"/>
              <a:gd name="T18" fmla="*/ 71483 w 231322"/>
              <a:gd name="T19" fmla="*/ 117735 h 190500"/>
              <a:gd name="T20" fmla="*/ 0 w 231322"/>
              <a:gd name="T21" fmla="*/ 72764 h 190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1322" h="190500">
                <a:moveTo>
                  <a:pt x="0" y="72764"/>
                </a:moveTo>
                <a:lnTo>
                  <a:pt x="88358" y="72765"/>
                </a:lnTo>
                <a:lnTo>
                  <a:pt x="115661" y="0"/>
                </a:lnTo>
                <a:lnTo>
                  <a:pt x="142964" y="72765"/>
                </a:lnTo>
                <a:lnTo>
                  <a:pt x="231322" y="72764"/>
                </a:lnTo>
                <a:lnTo>
                  <a:pt x="159839" y="117735"/>
                </a:lnTo>
                <a:lnTo>
                  <a:pt x="187143" y="190500"/>
                </a:lnTo>
                <a:lnTo>
                  <a:pt x="115661" y="145528"/>
                </a:lnTo>
                <a:lnTo>
                  <a:pt x="44179" y="190500"/>
                </a:lnTo>
                <a:lnTo>
                  <a:pt x="71483" y="117735"/>
                </a:lnTo>
                <a:lnTo>
                  <a:pt x="0" y="72764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4716016" y="3994754"/>
            <a:ext cx="4427984" cy="301379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MX" sz="1800" b="0" dirty="0">
                <a:solidFill>
                  <a:schemeClr val="bg1">
                    <a:lumMod val="50000"/>
                  </a:schemeClr>
                </a:solidFill>
              </a:rPr>
              <a:t>Altura manométrica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estimada (m)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volume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água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estimado (m</a:t>
            </a:r>
            <a:r>
              <a:rPr kumimoji="0" lang="es-MX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3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MX" sz="1800" b="0" dirty="0">
                <a:solidFill>
                  <a:schemeClr val="bg1">
                    <a:lumMod val="50000"/>
                  </a:schemeClr>
                </a:solidFill>
              </a:rPr>
              <a:t>Altura manométrica estimada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(m)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0992" y="4498810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3000" y="5578930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 bwMode="auto">
          <a:xfrm>
            <a:off x="143000" y="1122314"/>
            <a:ext cx="7308492" cy="6765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Dados de entrada - confiabilidade</a:t>
            </a:r>
            <a:endParaRPr lang="pt-BR" sz="24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07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42269" y="1429182"/>
            <a:ext cx="7584707" cy="653618"/>
          </a:xfrm>
        </p:spPr>
        <p:txBody>
          <a:bodyPr>
            <a:normAutofit fontScale="90000"/>
          </a:bodyPr>
          <a:lstStyle/>
          <a:p>
            <a:r>
              <a:rPr lang="pt-B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Sumário </a:t>
            </a:r>
            <a:br>
              <a:rPr lang="es-ES" sz="4400" dirty="0"/>
            </a:br>
            <a:br>
              <a:rPr lang="es-ES" sz="2400" dirty="0">
                <a:solidFill>
                  <a:srgbClr val="F7F7F7"/>
                </a:solidFill>
              </a:rPr>
            </a:br>
            <a:endParaRPr lang="es-ES" sz="2400" dirty="0">
              <a:solidFill>
                <a:srgbClr val="F7F7F7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42269" y="1270140"/>
            <a:ext cx="7308492" cy="6765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Dados de entrada – Dados estáveis</a:t>
            </a:r>
            <a:endParaRPr lang="pt-BR" sz="24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42269" y="2506291"/>
            <a:ext cx="8241176" cy="3813486"/>
          </a:xfrm>
        </p:spPr>
        <p:txBody>
          <a:bodyPr lIns="72000"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Potência da bomba (ou potência instalada) (kW)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Tipologia da bomba (motor externo / motor submergível)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Valor de compra da bomba ou de sua substituição (R$)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Rendimento desejável/alcançável em campo (%) e em (kWh/(m</a:t>
            </a:r>
            <a:r>
              <a:rPr lang="pt-BR" altLang="de-DE" sz="2400" baseline="30000" dirty="0">
                <a:solidFill>
                  <a:schemeClr val="tx1"/>
                </a:solidFill>
              </a:rPr>
              <a:t>3</a:t>
            </a:r>
            <a:r>
              <a:rPr lang="pt-BR" altLang="de-DE" sz="2400" dirty="0">
                <a:solidFill>
                  <a:schemeClr val="tx1"/>
                </a:solidFill>
              </a:rPr>
              <a:t>x100m))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Rendimento prometido pelo fabricante (%) e em (kWh/(m</a:t>
            </a:r>
            <a:r>
              <a:rPr lang="pt-BR" altLang="de-DE" sz="2400" baseline="30000" dirty="0">
                <a:solidFill>
                  <a:schemeClr val="tx1"/>
                </a:solidFill>
              </a:rPr>
              <a:t>3</a:t>
            </a:r>
            <a:r>
              <a:rPr lang="pt-BR" altLang="de-DE" sz="2400" dirty="0">
                <a:solidFill>
                  <a:schemeClr val="tx1"/>
                </a:solidFill>
              </a:rPr>
              <a:t>x100m))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de-DE" sz="2400" dirty="0">
                <a:solidFill>
                  <a:schemeClr val="tx1"/>
                </a:solidFill>
              </a:rPr>
              <a:t>Preço médio de eletricidade (R$/kWh) nessa instalação ou geral </a:t>
            </a:r>
          </a:p>
          <a:p>
            <a:pPr algn="ctr"/>
            <a:endParaRPr lang="es-ES" alt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0597" t="27115" r="26865" b="10531"/>
          <a:stretch/>
        </p:blipFill>
        <p:spPr>
          <a:xfrm>
            <a:off x="245659" y="0"/>
            <a:ext cx="8529851" cy="70333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731" y="320891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40413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0597" t="27115" r="26865" b="10531"/>
          <a:stretch/>
        </p:blipFill>
        <p:spPr>
          <a:xfrm>
            <a:off x="150126" y="0"/>
            <a:ext cx="8529851" cy="7033384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 rot="20047719">
            <a:off x="3775579" y="2813364"/>
            <a:ext cx="4758326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6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Veja modelo / carta de solicitação de adequação da demanda contratada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54731" y="3208915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em 2018</a:t>
            </a:r>
          </a:p>
        </p:txBody>
      </p:sp>
    </p:spTree>
    <p:extLst>
      <p:ext uri="{BB962C8B-B14F-4D97-AF65-F5344CB8AC3E}">
        <p14:creationId xmlns:p14="http://schemas.microsoft.com/office/powerpoint/2010/main" val="396164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592667" y="5637050"/>
            <a:ext cx="8407400" cy="161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592667" y="2559050"/>
            <a:ext cx="8407400" cy="307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FE62B4-FAFA-431B-AAD8-22626FDD4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254385"/>
              </p:ext>
            </p:extLst>
          </p:nvPr>
        </p:nvGraphicFramePr>
        <p:xfrm>
          <a:off x="0" y="2101850"/>
          <a:ext cx="9144000" cy="421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52463"/>
            <a:ext cx="7776000" cy="617928"/>
          </a:xfrm>
        </p:spPr>
        <p:txBody>
          <a:bodyPr/>
          <a:lstStyle/>
          <a:p>
            <a:r>
              <a:rPr lang="pt-BR" dirty="0"/>
              <a:t>Resultados EE2 (para 2016)</a:t>
            </a:r>
          </a:p>
        </p:txBody>
      </p:sp>
      <p:sp>
        <p:nvSpPr>
          <p:cNvPr id="17" name="Espaço Reservado para Conteúdo 4"/>
          <p:cNvSpPr>
            <a:spLocks noGrp="1"/>
          </p:cNvSpPr>
          <p:nvPr>
            <p:ph idx="1"/>
          </p:nvPr>
        </p:nvSpPr>
        <p:spPr>
          <a:xfrm>
            <a:off x="4952544" y="933450"/>
            <a:ext cx="4191456" cy="14663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92D050"/>
                </a:solidFill>
              </a:rPr>
              <a:t>■ </a:t>
            </a:r>
            <a:r>
              <a:rPr lang="pt-BR" sz="1400" dirty="0"/>
              <a:t>Valor bom: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FFC000"/>
                </a:solidFill>
              </a:rPr>
              <a:t>■ </a:t>
            </a:r>
            <a:r>
              <a:rPr lang="pt-BR" sz="1400" dirty="0"/>
              <a:t>Valor mediano: de 0 a 5 %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■ </a:t>
            </a:r>
            <a:r>
              <a:rPr lang="pt-BR" sz="1400" dirty="0"/>
              <a:t>Valor insatisfatório: superior a 5%</a:t>
            </a: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989332" y="4413408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3571664" y="4413407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6822865" y="4413406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7457864" y="4412609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337399" y="4413410"/>
            <a:ext cx="244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Não calculou</a:t>
            </a:r>
          </a:p>
        </p:txBody>
      </p:sp>
      <p:cxnSp>
        <p:nvCxnSpPr>
          <p:cNvPr id="14" name="Conector reto 13"/>
          <p:cNvCxnSpPr/>
          <p:nvPr/>
        </p:nvCxnSpPr>
        <p:spPr bwMode="auto">
          <a:xfrm>
            <a:off x="592667" y="5798054"/>
            <a:ext cx="8407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6CAC2E-F937-4B58-8C35-9CA0E260C6D4}"/>
              </a:ext>
            </a:extLst>
          </p:cNvPr>
          <p:cNvSpPr/>
          <p:nvPr/>
        </p:nvSpPr>
        <p:spPr>
          <a:xfrm rot="544574">
            <a:off x="4708720" y="437671"/>
            <a:ext cx="4126766" cy="70788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Para este indicador é conhecido</a:t>
            </a:r>
          </a:p>
          <a:p>
            <a:pPr algn="ctr"/>
            <a:r>
              <a:rPr lang="pt-BR" sz="2000" b="0" dirty="0">
                <a:solidFill>
                  <a:schemeClr val="tx1"/>
                </a:solidFill>
              </a:rPr>
              <a:t> o regime de eficiência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706BE4A-5FF2-4D7F-826C-4E95486DE2D9}"/>
              </a:ext>
            </a:extLst>
          </p:cNvPr>
          <p:cNvSpPr/>
          <p:nvPr/>
        </p:nvSpPr>
        <p:spPr>
          <a:xfrm>
            <a:off x="816427" y="2518723"/>
            <a:ext cx="9731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Unidades consumidoras com demanda contratada excessiva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721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33703</TotalTime>
  <Words>2135</Words>
  <Application>Microsoft Office PowerPoint</Application>
  <PresentationFormat>Apresentação na tela (4:3)</PresentationFormat>
  <Paragraphs>563</Paragraphs>
  <Slides>65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77" baseType="lpstr">
      <vt:lpstr>Arial</vt:lpstr>
      <vt:lpstr>Arial Narrow</vt:lpstr>
      <vt:lpstr>Calibri</vt:lpstr>
      <vt:lpstr>Calibri Light</vt:lpstr>
      <vt:lpstr>Cambria Math</vt:lpstr>
      <vt:lpstr>Constantia</vt:lpstr>
      <vt:lpstr>Lucida Grande</vt:lpstr>
      <vt:lpstr>Times New Roman</vt:lpstr>
      <vt:lpstr>Wingdings</vt:lpstr>
      <vt:lpstr>Wingdings 3</vt:lpstr>
      <vt:lpstr>GIZ_Banner_Kopfzeile-Ausland (3)</vt:lpstr>
      <vt:lpstr>Personalizar design</vt:lpstr>
      <vt:lpstr>Apresentação do PowerPoint</vt:lpstr>
      <vt:lpstr>Indicadores de gestão de faturas de energia (E1-E5)</vt:lpstr>
      <vt:lpstr>Apresentação do PowerPoint</vt:lpstr>
      <vt:lpstr>Indicadores de gestão de faturas de energia</vt:lpstr>
      <vt:lpstr>Apresentação do PowerPoint</vt:lpstr>
      <vt:lpstr>Resultados EE1 (para 2016)</vt:lpstr>
      <vt:lpstr>Apresentação do PowerPoint</vt:lpstr>
      <vt:lpstr>Apresentação do PowerPoint</vt:lpstr>
      <vt:lpstr>Resultados EE2 (para 2016)</vt:lpstr>
      <vt:lpstr>Apresentação do PowerPoint</vt:lpstr>
      <vt:lpstr>Apresentação do PowerPoint</vt:lpstr>
      <vt:lpstr>Resultados EE3 (para 2016)</vt:lpstr>
      <vt:lpstr>Apresentação do PowerPoint</vt:lpstr>
      <vt:lpstr>Resultados EE4 (para 2016)</vt:lpstr>
      <vt:lpstr>Apresentação do PowerPoint</vt:lpstr>
      <vt:lpstr>Resultados EE5 (para 2016)</vt:lpstr>
      <vt:lpstr>Apresentação do PowerPoint</vt:lpstr>
      <vt:lpstr>Apresentação do PowerPoint</vt:lpstr>
      <vt:lpstr>Potencial de economia (R$)</vt:lpstr>
      <vt:lpstr>Indicadores de gestão de faturas de energia</vt:lpstr>
      <vt:lpstr>Apresentação do PowerPoint</vt:lpstr>
      <vt:lpstr>Apresentação do PowerPoint</vt:lpstr>
      <vt:lpstr>Indicador Ph5 - IWA (kWh/m3x100m)</vt:lpstr>
      <vt:lpstr>Apresentação do PowerPoint</vt:lpstr>
      <vt:lpstr>Ph5 - Consumo de energía estandarizado (kWh/m3x100m)  equivalente a (%) </vt:lpstr>
      <vt:lpstr>Apresentação do PowerPoint</vt:lpstr>
      <vt:lpstr>Apresentação do PowerPoint</vt:lpstr>
      <vt:lpstr>Conversão de unidades (kWh/m3x100m) em (%) </vt:lpstr>
      <vt:lpstr>Conversão de unidades (kWh/m3x100m) en (%) </vt:lpstr>
      <vt:lpstr>Apresentação do PowerPoint</vt:lpstr>
      <vt:lpstr>Apresentação do PowerPoint</vt:lpstr>
      <vt:lpstr>RASARP– Relatório Anual do Setor de Água e Resíduos em Portugal  Aspecto de Eficiência Energética</vt:lpstr>
      <vt:lpstr>Relatório 2009</vt:lpstr>
      <vt:lpstr>Indicador AA15 – kWh/(m3x100m)</vt:lpstr>
      <vt:lpstr>Indicador AA15 – kWh/(m3x100m)</vt:lpstr>
      <vt:lpstr>Aplicação do indicador no México  </vt:lpstr>
      <vt:lpstr>Comparação desempenho e potencial de poupança electromecânica</vt:lpstr>
      <vt:lpstr>Fiabilidade da informação e o potencial de economia  eletromecânico</vt:lpstr>
      <vt:lpstr>Apresentação do PowerPoint</vt:lpstr>
      <vt:lpstr>Apresentação do PowerPoint</vt:lpstr>
      <vt:lpstr>Sumário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Eficiência energética por bomba - contrato eletricidade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Slides opcionais </vt:lpstr>
      <vt:lpstr>Complementariedades</vt:lpstr>
      <vt:lpstr>Sumário   </vt:lpstr>
      <vt:lpstr>Medido </vt:lpstr>
      <vt:lpstr>Sumário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Rita Cavaleiro de Ferreira</cp:lastModifiedBy>
  <cp:revision>832</cp:revision>
  <cp:lastPrinted>2016-09-02T14:25:44Z</cp:lastPrinted>
  <dcterms:created xsi:type="dcterms:W3CDTF">2013-09-05T11:54:56Z</dcterms:created>
  <dcterms:modified xsi:type="dcterms:W3CDTF">2017-06-18T16:52:30Z</dcterms:modified>
</cp:coreProperties>
</file>