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52" r:id="rId2"/>
    <p:sldMasterId id="2147483698" r:id="rId3"/>
    <p:sldMasterId id="2147483701" r:id="rId4"/>
    <p:sldMasterId id="2147483690" r:id="rId5"/>
    <p:sldMasterId id="2147483692" r:id="rId6"/>
    <p:sldMasterId id="2147483694" r:id="rId7"/>
  </p:sldMasterIdLst>
  <p:notesMasterIdLst>
    <p:notesMasterId r:id="rId24"/>
  </p:notesMasterIdLst>
  <p:handoutMasterIdLst>
    <p:handoutMasterId r:id="rId25"/>
  </p:handoutMasterIdLst>
  <p:sldIdLst>
    <p:sldId id="355" r:id="rId8"/>
    <p:sldId id="561" r:id="rId9"/>
    <p:sldId id="562" r:id="rId10"/>
    <p:sldId id="563" r:id="rId11"/>
    <p:sldId id="559" r:id="rId12"/>
    <p:sldId id="560" r:id="rId13"/>
    <p:sldId id="542" r:id="rId14"/>
    <p:sldId id="547" r:id="rId15"/>
    <p:sldId id="549" r:id="rId16"/>
    <p:sldId id="543" r:id="rId17"/>
    <p:sldId id="553" r:id="rId18"/>
    <p:sldId id="544" r:id="rId19"/>
    <p:sldId id="552" r:id="rId20"/>
    <p:sldId id="546" r:id="rId21"/>
    <p:sldId id="551" r:id="rId22"/>
    <p:sldId id="261" r:id="rId23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27" autoAdjust="0"/>
  </p:normalViewPr>
  <p:slideViewPr>
    <p:cSldViewPr>
      <p:cViewPr>
        <p:scale>
          <a:sx n="50" d="100"/>
          <a:sy n="50" d="100"/>
        </p:scale>
        <p:origin x="-119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21F3C-200B-43AA-9F9D-CD9AFAF746A8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3B4BEDC8-E8B4-485C-B49E-43AFA68ECD24}">
      <dgm:prSet phldrT="[Texto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Dados de entrada</a:t>
          </a:r>
          <a:endParaRPr lang="pt-BR" sz="1400" b="1" dirty="0">
            <a:solidFill>
              <a:schemeClr val="tx1"/>
            </a:solidFill>
          </a:endParaRPr>
        </a:p>
      </dgm:t>
    </dgm:pt>
    <dgm:pt modelId="{41A8F939-D36D-464B-A7CC-7F85B4108C1A}" type="parTrans" cxnId="{2DA4AE0B-8BF4-40AD-8A7B-DF08A8FB431C}">
      <dgm:prSet/>
      <dgm:spPr/>
      <dgm:t>
        <a:bodyPr/>
        <a:lstStyle/>
        <a:p>
          <a:endParaRPr lang="pt-BR" sz="1400" b="1">
            <a:solidFill>
              <a:srgbClr val="FFFF00"/>
            </a:solidFill>
          </a:endParaRPr>
        </a:p>
      </dgm:t>
    </dgm:pt>
    <dgm:pt modelId="{E011B8AE-4DC6-448E-BCAA-CC8007760FE6}" type="sibTrans" cxnId="{2DA4AE0B-8BF4-40AD-8A7B-DF08A8FB431C}">
      <dgm:prSet/>
      <dgm:spPr/>
      <dgm:t>
        <a:bodyPr/>
        <a:lstStyle/>
        <a:p>
          <a:endParaRPr lang="pt-BR" sz="1400" b="1">
            <a:solidFill>
              <a:srgbClr val="FFFF00"/>
            </a:solidFill>
          </a:endParaRPr>
        </a:p>
      </dgm:t>
    </dgm:pt>
    <dgm:pt modelId="{EB7C80B3-1BC3-481B-92F7-10CB225AF766}">
      <dgm:prSet phldrT="[Texto]"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Processo</a:t>
          </a:r>
          <a:endParaRPr lang="pt-BR" sz="1400" b="1" dirty="0">
            <a:solidFill>
              <a:schemeClr val="tx1"/>
            </a:solidFill>
          </a:endParaRPr>
        </a:p>
      </dgm:t>
    </dgm:pt>
    <dgm:pt modelId="{672D6F0E-45A4-4215-8DF6-CD059A66C197}" type="parTrans" cxnId="{51EC3E74-2773-4D0A-81DF-5D0D03C7E5F8}">
      <dgm:prSet/>
      <dgm:spPr/>
      <dgm:t>
        <a:bodyPr/>
        <a:lstStyle/>
        <a:p>
          <a:endParaRPr lang="pt-BR" sz="1400" b="1">
            <a:solidFill>
              <a:srgbClr val="FFFF00"/>
            </a:solidFill>
          </a:endParaRPr>
        </a:p>
      </dgm:t>
    </dgm:pt>
    <dgm:pt modelId="{5A0A7D68-046B-432C-BA1A-57DEA653BEBB}" type="sibTrans" cxnId="{51EC3E74-2773-4D0A-81DF-5D0D03C7E5F8}">
      <dgm:prSet/>
      <dgm:spPr/>
      <dgm:t>
        <a:bodyPr/>
        <a:lstStyle/>
        <a:p>
          <a:endParaRPr lang="pt-BR" sz="1400" b="1">
            <a:solidFill>
              <a:srgbClr val="FFFF00"/>
            </a:solidFill>
          </a:endParaRPr>
        </a:p>
      </dgm:t>
    </dgm:pt>
    <dgm:pt modelId="{AFEDFC50-C206-4D2A-AA5A-503C5BF27A5D}">
      <dgm:prSet phldrT="[Texto]" custT="1"/>
      <dgm:spPr>
        <a:solidFill>
          <a:srgbClr val="00B050"/>
        </a:solidFill>
        <a:ln>
          <a:solidFill>
            <a:srgbClr val="002060"/>
          </a:solidFill>
        </a:ln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Dados de saída</a:t>
          </a:r>
          <a:endParaRPr lang="pt-BR" sz="1400" b="1" dirty="0">
            <a:solidFill>
              <a:schemeClr val="tx1"/>
            </a:solidFill>
          </a:endParaRPr>
        </a:p>
      </dgm:t>
    </dgm:pt>
    <dgm:pt modelId="{569E303F-1ACA-40E4-9A70-2A09373261FD}" type="parTrans" cxnId="{633D7843-293B-4970-A919-9A48795C32F9}">
      <dgm:prSet/>
      <dgm:spPr/>
      <dgm:t>
        <a:bodyPr/>
        <a:lstStyle/>
        <a:p>
          <a:endParaRPr lang="pt-BR" sz="1400" b="1">
            <a:solidFill>
              <a:srgbClr val="FFFF00"/>
            </a:solidFill>
          </a:endParaRPr>
        </a:p>
      </dgm:t>
    </dgm:pt>
    <dgm:pt modelId="{7374ADB6-C187-4854-BB12-E5DEB01BB4E0}" type="sibTrans" cxnId="{633D7843-293B-4970-A919-9A48795C32F9}">
      <dgm:prSet/>
      <dgm:spPr/>
      <dgm:t>
        <a:bodyPr/>
        <a:lstStyle/>
        <a:p>
          <a:endParaRPr lang="pt-BR" sz="1400" b="1">
            <a:solidFill>
              <a:srgbClr val="FFFF00"/>
            </a:solidFill>
          </a:endParaRPr>
        </a:p>
      </dgm:t>
    </dgm:pt>
    <dgm:pt modelId="{99FF99C2-C816-4550-A9A7-854F54545CEF}" type="pres">
      <dgm:prSet presAssocID="{E8021F3C-200B-43AA-9F9D-CD9AFAF746A8}" presName="Name0" presStyleCnt="0">
        <dgm:presLayoutVars>
          <dgm:resizeHandles/>
        </dgm:presLayoutVars>
      </dgm:prSet>
      <dgm:spPr/>
    </dgm:pt>
    <dgm:pt modelId="{BA7AB163-5B89-49DA-8DE0-6C02B0444E20}" type="pres">
      <dgm:prSet presAssocID="{3B4BEDC8-E8B4-485C-B49E-43AFA68ECD24}" presName="text" presStyleLbl="node1" presStyleIdx="0" presStyleCnt="3" custScaleX="139888" custLinFactNeighborX="200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CBA323-E730-497B-B89C-22F1B5C39752}" type="pres">
      <dgm:prSet presAssocID="{E011B8AE-4DC6-448E-BCAA-CC8007760FE6}" presName="space" presStyleCnt="0"/>
      <dgm:spPr/>
    </dgm:pt>
    <dgm:pt modelId="{B1320A39-79AE-4A39-988D-7FDD9A2DEFE4}" type="pres">
      <dgm:prSet presAssocID="{EB7C80B3-1BC3-481B-92F7-10CB225AF766}" presName="text" presStyleLbl="node1" presStyleIdx="1" presStyleCnt="3" custScaleX="139888" custLinFactNeighborX="200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678F6B-64F8-4828-91E7-EF98D0EB3FA3}" type="pres">
      <dgm:prSet presAssocID="{5A0A7D68-046B-432C-BA1A-57DEA653BEBB}" presName="space" presStyleCnt="0"/>
      <dgm:spPr/>
    </dgm:pt>
    <dgm:pt modelId="{410783FA-728E-4817-8355-5B46FBF4A7EE}" type="pres">
      <dgm:prSet presAssocID="{AFEDFC50-C206-4D2A-AA5A-503C5BF27A5D}" presName="text" presStyleLbl="node1" presStyleIdx="2" presStyleCnt="3" custScaleX="139888" custLinFactNeighborX="200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EC3E74-2773-4D0A-81DF-5D0D03C7E5F8}" srcId="{E8021F3C-200B-43AA-9F9D-CD9AFAF746A8}" destId="{EB7C80B3-1BC3-481B-92F7-10CB225AF766}" srcOrd="1" destOrd="0" parTransId="{672D6F0E-45A4-4215-8DF6-CD059A66C197}" sibTransId="{5A0A7D68-046B-432C-BA1A-57DEA653BEBB}"/>
    <dgm:cxn modelId="{2DA4AE0B-8BF4-40AD-8A7B-DF08A8FB431C}" srcId="{E8021F3C-200B-43AA-9F9D-CD9AFAF746A8}" destId="{3B4BEDC8-E8B4-485C-B49E-43AFA68ECD24}" srcOrd="0" destOrd="0" parTransId="{41A8F939-D36D-464B-A7CC-7F85B4108C1A}" sibTransId="{E011B8AE-4DC6-448E-BCAA-CC8007760FE6}"/>
    <dgm:cxn modelId="{2407F8F9-96C6-4F2D-B901-D6E186C95360}" type="presOf" srcId="{EB7C80B3-1BC3-481B-92F7-10CB225AF766}" destId="{B1320A39-79AE-4A39-988D-7FDD9A2DEFE4}" srcOrd="0" destOrd="0" presId="urn:diagrams.loki3.com/VaryingWidthList+Icon"/>
    <dgm:cxn modelId="{828FBE6C-2AD5-4C11-A9D6-6EEB1C14D7CF}" type="presOf" srcId="{AFEDFC50-C206-4D2A-AA5A-503C5BF27A5D}" destId="{410783FA-728E-4817-8355-5B46FBF4A7EE}" srcOrd="0" destOrd="0" presId="urn:diagrams.loki3.com/VaryingWidthList+Icon"/>
    <dgm:cxn modelId="{633D7843-293B-4970-A919-9A48795C32F9}" srcId="{E8021F3C-200B-43AA-9F9D-CD9AFAF746A8}" destId="{AFEDFC50-C206-4D2A-AA5A-503C5BF27A5D}" srcOrd="2" destOrd="0" parTransId="{569E303F-1ACA-40E4-9A70-2A09373261FD}" sibTransId="{7374ADB6-C187-4854-BB12-E5DEB01BB4E0}"/>
    <dgm:cxn modelId="{BC44B245-18F2-4641-A8A8-C7FBE3C4E844}" type="presOf" srcId="{3B4BEDC8-E8B4-485C-B49E-43AFA68ECD24}" destId="{BA7AB163-5B89-49DA-8DE0-6C02B0444E20}" srcOrd="0" destOrd="0" presId="urn:diagrams.loki3.com/VaryingWidthList+Icon"/>
    <dgm:cxn modelId="{69E8107A-0520-4123-B365-75FEEF49146F}" type="presOf" srcId="{E8021F3C-200B-43AA-9F9D-CD9AFAF746A8}" destId="{99FF99C2-C816-4550-A9A7-854F54545CEF}" srcOrd="0" destOrd="0" presId="urn:diagrams.loki3.com/VaryingWidthList+Icon"/>
    <dgm:cxn modelId="{96B8490D-69F6-49E3-A042-7123F19326DD}" type="presParOf" srcId="{99FF99C2-C816-4550-A9A7-854F54545CEF}" destId="{BA7AB163-5B89-49DA-8DE0-6C02B0444E20}" srcOrd="0" destOrd="0" presId="urn:diagrams.loki3.com/VaryingWidthList+Icon"/>
    <dgm:cxn modelId="{97ACF697-6842-46D9-8FDA-934B8F0DF06E}" type="presParOf" srcId="{99FF99C2-C816-4550-A9A7-854F54545CEF}" destId="{CECBA323-E730-497B-B89C-22F1B5C39752}" srcOrd="1" destOrd="0" presId="urn:diagrams.loki3.com/VaryingWidthList+Icon"/>
    <dgm:cxn modelId="{40DF0F42-533E-4471-BEBA-F5B1CBD41E24}" type="presParOf" srcId="{99FF99C2-C816-4550-A9A7-854F54545CEF}" destId="{B1320A39-79AE-4A39-988D-7FDD9A2DEFE4}" srcOrd="2" destOrd="0" presId="urn:diagrams.loki3.com/VaryingWidthList+Icon"/>
    <dgm:cxn modelId="{84DFD985-B15A-49F8-A39F-4398101FC9FA}" type="presParOf" srcId="{99FF99C2-C816-4550-A9A7-854F54545CEF}" destId="{5E678F6B-64F8-4828-91E7-EF98D0EB3FA3}" srcOrd="3" destOrd="0" presId="urn:diagrams.loki3.com/VaryingWidthList+Icon"/>
    <dgm:cxn modelId="{B95B97EA-BDE4-4BD4-ACB4-68933059804B}" type="presParOf" srcId="{99FF99C2-C816-4550-A9A7-854F54545CEF}" destId="{410783FA-728E-4817-8355-5B46FBF4A7EE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AB163-5B89-49DA-8DE0-6C02B0444E20}">
      <dsp:nvSpPr>
        <dsp:cNvPr id="0" name=""/>
        <dsp:cNvSpPr/>
      </dsp:nvSpPr>
      <dsp:spPr>
        <a:xfrm>
          <a:off x="288954" y="1195"/>
          <a:ext cx="1007193" cy="788993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Dados de entrada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288954" y="1195"/>
        <a:ext cx="1007193" cy="788993"/>
      </dsp:txXfrm>
    </dsp:sp>
    <dsp:sp modelId="{B1320A39-79AE-4A39-988D-7FDD9A2DEFE4}">
      <dsp:nvSpPr>
        <dsp:cNvPr id="0" name=""/>
        <dsp:cNvSpPr/>
      </dsp:nvSpPr>
      <dsp:spPr>
        <a:xfrm>
          <a:off x="258391" y="829639"/>
          <a:ext cx="1038668" cy="788993"/>
        </a:xfrm>
        <a:prstGeom prst="rect">
          <a:avLst/>
        </a:prstGeom>
        <a:solidFill>
          <a:srgbClr val="FFFF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Processo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258391" y="829639"/>
        <a:ext cx="1038668" cy="788993"/>
      </dsp:txXfrm>
    </dsp:sp>
    <dsp:sp modelId="{410783FA-728E-4817-8355-5B46FBF4A7EE}">
      <dsp:nvSpPr>
        <dsp:cNvPr id="0" name=""/>
        <dsp:cNvSpPr/>
      </dsp:nvSpPr>
      <dsp:spPr>
        <a:xfrm>
          <a:off x="288954" y="1658082"/>
          <a:ext cx="1007193" cy="788993"/>
        </a:xfrm>
        <a:prstGeom prst="rect">
          <a:avLst/>
        </a:prstGeom>
        <a:solidFill>
          <a:srgbClr val="00B05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Dados de saída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288954" y="1658082"/>
        <a:ext cx="1007193" cy="788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Lista de Larguras Variáveis"/>
  <dgm:desc val="Use para enfatizar itens de pesos diferentes. Bom para grandes quantidades de texto do Nível 1. A largura de cada forma é determinada de modo independente com base em se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31E648-FEE4-49FB-B307-0A74523C4C74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CEFFC-E860-4135-BC2D-7162932DA5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9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1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2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6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1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2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35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76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4" y="16594"/>
            <a:ext cx="9127406" cy="683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rcs2036\Desktop\Logo 40 anos 1 cor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590650" cy="16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2"/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2051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89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 userDrawn="1"/>
        </p:nvSpPr>
        <p:spPr>
          <a:xfrm>
            <a:off x="34725" y="44624"/>
            <a:ext cx="8218024" cy="62071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53"/>
          <a:stretch/>
        </p:blipFill>
        <p:spPr bwMode="auto">
          <a:xfrm>
            <a:off x="8316416" y="-27383"/>
            <a:ext cx="792088" cy="7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 userDrawn="1"/>
        </p:nvSpPr>
        <p:spPr>
          <a:xfrm>
            <a:off x="34725" y="44624"/>
            <a:ext cx="7415386" cy="62071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Elipse 1"/>
          <p:cNvSpPr/>
          <p:nvPr userDrawn="1"/>
        </p:nvSpPr>
        <p:spPr>
          <a:xfrm>
            <a:off x="7812360" y="34305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pic>
        <p:nvPicPr>
          <p:cNvPr id="4" name="Imagem 2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327" y="89273"/>
            <a:ext cx="138084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29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 userDrawn="1"/>
        </p:nvSpPr>
        <p:spPr>
          <a:xfrm>
            <a:off x="34725" y="44624"/>
            <a:ext cx="7415386" cy="62071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684" b="-3088"/>
          <a:stretch/>
        </p:blipFill>
        <p:spPr bwMode="auto">
          <a:xfrm>
            <a:off x="7680322" y="55879"/>
            <a:ext cx="1284166" cy="6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A-0032 - cover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3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A-0032 - cover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195263" y="2600325"/>
            <a:ext cx="8570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DIRETORIA EXECUTIVA DA SANASA</a:t>
            </a:r>
          </a:p>
        </p:txBody>
      </p:sp>
      <p:sp>
        <p:nvSpPr>
          <p:cNvPr id="9" name="CaixaDeTexto 1"/>
          <p:cNvSpPr txBox="1">
            <a:spLocks noChangeArrowheads="1"/>
          </p:cNvSpPr>
          <p:nvPr userDrawn="1"/>
        </p:nvSpPr>
        <p:spPr bwMode="auto">
          <a:xfrm>
            <a:off x="195263" y="3087688"/>
            <a:ext cx="85709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Presidente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Arly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de Lara 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Romêo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Chefe de Gabinete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Fernando Ribeiro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Rossilho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Procuradora Jurídica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Maria P.P.A.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Balesteros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Administrativo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Paulo Jorge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Zeraik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Comercial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Luiz Carlos de Souza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Financeiro  e de Rel. com Investidores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Pedro Cláudio da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Técnico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Marco Antônio dos Santos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www</a:t>
            </a: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sanasa.com.br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0800 77 21 195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dirty="0" smtClean="0">
              <a:latin typeface="Arial" charset="0"/>
              <a:cs typeface="Arial" charset="0"/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330200" y="2428875"/>
            <a:ext cx="8558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1484313" y="2520950"/>
            <a:ext cx="7404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1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NA-0032 - interno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7"/>
          <p:cNvCxnSpPr>
            <a:cxnSpLocks noChangeShapeType="1"/>
          </p:cNvCxnSpPr>
          <p:nvPr userDrawn="1"/>
        </p:nvCxnSpPr>
        <p:spPr bwMode="auto">
          <a:xfrm>
            <a:off x="508000" y="736600"/>
            <a:ext cx="6702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6479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248"/>
            <a:ext cx="9137904" cy="114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63242" y="1700808"/>
            <a:ext cx="8801246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aixaDeTexto 2"/>
          <p:cNvSpPr txBox="1">
            <a:spLocks noChangeArrowheads="1"/>
          </p:cNvSpPr>
          <p:nvPr/>
        </p:nvSpPr>
        <p:spPr bwMode="auto">
          <a:xfrm>
            <a:off x="163243" y="1778040"/>
            <a:ext cx="8801246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b="1" dirty="0" smtClean="0">
                <a:solidFill>
                  <a:srgbClr val="002060"/>
                </a:solidFill>
                <a:latin typeface="Arial" charset="0"/>
              </a:rPr>
              <a:t>“MEG”</a:t>
            </a:r>
            <a:endParaRPr lang="pt-BR" sz="4000" b="1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/>
            <a:r>
              <a:rPr lang="pt-BR" sz="4000" b="1" dirty="0" smtClean="0">
                <a:solidFill>
                  <a:srgbClr val="002060"/>
                </a:solidFill>
                <a:latin typeface="Arial" charset="0"/>
              </a:rPr>
              <a:t>Modelo de Excelência da Gestão:    </a:t>
            </a:r>
            <a:r>
              <a:rPr lang="pt-BR" sz="3800" b="1" dirty="0" smtClean="0">
                <a:solidFill>
                  <a:srgbClr val="002060"/>
                </a:solidFill>
                <a:latin typeface="Arial" charset="0"/>
              </a:rPr>
              <a:t>Uma visão sistêmica organizacional</a:t>
            </a:r>
            <a:endParaRPr lang="pt-BR" sz="3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67826" y="116632"/>
            <a:ext cx="684067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2200" dirty="0" smtClean="0">
                <a:solidFill>
                  <a:srgbClr val="003399"/>
                </a:solidFill>
              </a:rPr>
              <a:t>XIX Exposição de Experiências Municipais em Saneamento</a:t>
            </a:r>
          </a:p>
          <a:p>
            <a:r>
              <a:rPr lang="pt-BR" sz="2200" dirty="0" smtClean="0">
                <a:solidFill>
                  <a:srgbClr val="003399"/>
                </a:solidFill>
              </a:rPr>
              <a:t>24 a 29 de maio de 2015 – Poços de Caldas/MG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" y="116632"/>
            <a:ext cx="2170448" cy="1071409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5580112" y="4332095"/>
            <a:ext cx="3384375" cy="125714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56176" y="4535344"/>
            <a:ext cx="2664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Alessandro S. Tetzner</a:t>
            </a:r>
          </a:p>
          <a:p>
            <a:pPr algn="ctr"/>
            <a:r>
              <a:rPr lang="pt-BR" sz="2000" b="1" dirty="0" smtClean="0"/>
              <a:t>Adilson </a:t>
            </a:r>
            <a:r>
              <a:rPr lang="pt-BR" sz="2000" b="1" dirty="0"/>
              <a:t>L. Pinto</a:t>
            </a:r>
          </a:p>
          <a:p>
            <a:pPr algn="ctr"/>
            <a:r>
              <a:rPr lang="pt-BR" sz="2000" b="1" dirty="0" smtClean="0"/>
              <a:t>Jacqueline </a:t>
            </a:r>
            <a:r>
              <a:rPr lang="pt-BR" sz="2000" b="1" dirty="0" err="1" smtClean="0"/>
              <a:t>Caselli</a:t>
            </a:r>
            <a:r>
              <a:rPr lang="pt-BR" sz="2000" b="1" dirty="0" smtClean="0"/>
              <a:t> 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52120" y="4293096"/>
            <a:ext cx="104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baseline="30000" dirty="0" smtClean="0"/>
              <a:t>Autores: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07504" y="854131"/>
            <a:ext cx="2808312" cy="57871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36000" r="24736" b="24001"/>
          <a:stretch>
            <a:fillRect/>
          </a:stretch>
        </p:blipFill>
        <p:spPr bwMode="auto">
          <a:xfrm>
            <a:off x="107504" y="1412776"/>
            <a:ext cx="895203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251520" y="828001"/>
            <a:ext cx="2664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Como medir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07504" y="116632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eaLnBrk="1" hangingPunct="1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60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107504" y="854131"/>
            <a:ext cx="9036496" cy="513289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07504" y="116632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eaLnBrk="1" hangingPunct="1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251520" y="838453"/>
            <a:ext cx="8892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 Avaliação Assistida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1493490"/>
            <a:ext cx="86409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capacitação para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autoavaliação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Gestão baseada em um Modelo Referencial - MEG 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conduzido por profissionais da FNQ (Fundação Nacional da Qualidade) especializados nos conceitos do MEG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instigar e conduzir reflexões para que a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autoavaliação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seja mais precisa possível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4851157"/>
            <a:ext cx="84149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“AAA”</a:t>
            </a:r>
          </a:p>
          <a:p>
            <a:pPr algn="ctr"/>
            <a:r>
              <a:rPr lang="pt-B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Diagnóstico da Maturidade da Gestão </a:t>
            </a:r>
          </a:p>
        </p:txBody>
      </p:sp>
    </p:spTree>
    <p:extLst>
      <p:ext uri="{BB962C8B-B14F-4D97-AF65-F5344CB8AC3E}">
        <p14:creationId xmlns:p14="http://schemas.microsoft.com/office/powerpoint/2010/main" val="36059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m tít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07504" y="116632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DISCUSSÃO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229" t="12267" r="27372" b="14489"/>
          <a:stretch/>
        </p:blipFill>
        <p:spPr>
          <a:xfrm>
            <a:off x="467544" y="932304"/>
            <a:ext cx="8352928" cy="4715332"/>
          </a:xfrm>
          <a:prstGeom prst="rect">
            <a:avLst/>
          </a:prstGeom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07504" y="116632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DISCUSSÃO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07504" y="116632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DISCUSSÃO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1261" t="12071" r="26739" b="11129"/>
          <a:stretch/>
        </p:blipFill>
        <p:spPr>
          <a:xfrm>
            <a:off x="489288" y="953656"/>
            <a:ext cx="8331184" cy="46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07504" y="116632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CONCLUSÃO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7504" y="854131"/>
            <a:ext cx="9036496" cy="4951133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112474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Visão da organização que permite maior foco nos resultados</a:t>
            </a:r>
          </a:p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Maior envolvimento dos colaboradores</a:t>
            </a:r>
          </a:p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Visão das oportunidades para melhoria dos processos e crescimento organizacional</a:t>
            </a:r>
          </a:p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Reconhecimento através da premiação</a:t>
            </a:r>
          </a:p>
        </p:txBody>
      </p:sp>
    </p:spTree>
    <p:extLst>
      <p:ext uri="{BB962C8B-B14F-4D97-AF65-F5344CB8AC3E}">
        <p14:creationId xmlns:p14="http://schemas.microsoft.com/office/powerpoint/2010/main" val="19376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403648" y="127956"/>
            <a:ext cx="6408712" cy="2220924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403648" y="260648"/>
            <a:ext cx="64087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r>
              <a:rPr lang="pt-BR" sz="2800" b="1" dirty="0" err="1" smtClean="0"/>
              <a:t>Engº</a:t>
            </a:r>
            <a:r>
              <a:rPr lang="pt-BR" sz="2800" b="1" dirty="0" smtClean="0"/>
              <a:t> Alessandro Siqueira Tetzner</a:t>
            </a:r>
          </a:p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endParaRPr lang="pt-BR" sz="600" b="1" dirty="0" smtClean="0"/>
          </a:p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r>
              <a:rPr lang="pt-BR" sz="1600" dirty="0" smtClean="0"/>
              <a:t>Gerente de Gestão da Qualidade e Relações Técnicas – SANASA</a:t>
            </a:r>
          </a:p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r>
              <a:rPr lang="pt-BR" sz="1600" dirty="0" smtClean="0"/>
              <a:t>Diretor de Assistência Técnica aos Municípios – ASSEMAE</a:t>
            </a:r>
          </a:p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endParaRPr lang="pt-BR" sz="1600" b="1" i="1" dirty="0" smtClean="0"/>
          </a:p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r>
              <a:rPr lang="pt-BR" sz="1600" b="1" dirty="0" smtClean="0"/>
              <a:t>Tel. (19) 3735-5263 / (19) 3735-5029 / (19) 7819-2525</a:t>
            </a:r>
          </a:p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endParaRPr lang="pt-BR" sz="200" b="1" dirty="0" smtClean="0"/>
          </a:p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endParaRPr lang="pt-BR" sz="200" b="1" dirty="0"/>
          </a:p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endParaRPr lang="pt-BR" sz="200" b="1" dirty="0" smtClean="0"/>
          </a:p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endParaRPr lang="pt-BR" sz="200" b="1" dirty="0"/>
          </a:p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endParaRPr lang="pt-BR" sz="200" b="1" dirty="0" smtClean="0"/>
          </a:p>
          <a:p>
            <a:pPr algn="ctr" eaLnBrk="1" hangingPunct="1">
              <a:spcAft>
                <a:spcPts val="0"/>
              </a:spcAft>
              <a:buSzPct val="95000"/>
              <a:buFont typeface="Corbel" pitchFamily="34" charset="0"/>
              <a:buNone/>
            </a:pPr>
            <a:r>
              <a:rPr lang="pt-BR" sz="1600" b="1" dirty="0" smtClean="0"/>
              <a:t>e-mail: gestao.qualidade@sanasa.com.br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782123"/>
            <a:ext cx="4535996" cy="1765071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07504" y="116632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Campinas-SP</a:t>
            </a:r>
            <a:endParaRPr lang="pt-BR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782123"/>
            <a:ext cx="885698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600" b="1" cap="none" spc="0" dirty="0" smtClean="0">
                <a:ln w="0"/>
              </a:rPr>
              <a:t>Está localizada em uma Região</a:t>
            </a:r>
          </a:p>
          <a:p>
            <a:pPr algn="just"/>
            <a:r>
              <a:rPr lang="pt-BR" sz="2600" b="1" cap="none" spc="0" dirty="0" smtClean="0">
                <a:ln w="0"/>
              </a:rPr>
              <a:t>Metropolitana composta por:</a:t>
            </a:r>
            <a:endParaRPr lang="pt-BR" sz="2600" b="1" cap="none" spc="0" dirty="0">
              <a:ln w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9244" y="665288"/>
            <a:ext cx="6281211" cy="57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198" y="2753680"/>
            <a:ext cx="3455988" cy="322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131840" y="4365103"/>
            <a:ext cx="2808312" cy="93610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75856" y="5690517"/>
            <a:ext cx="1081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Estado de São Paulo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1700808"/>
            <a:ext cx="3240360" cy="8463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/>
              <a:t>- 20 </a:t>
            </a:r>
            <a:r>
              <a:rPr lang="pt-BR" dirty="0"/>
              <a:t>municípios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- 5 </a:t>
            </a:r>
            <a:r>
              <a:rPr lang="pt-BR" dirty="0"/>
              <a:t>milhões habitantes</a:t>
            </a:r>
          </a:p>
        </p:txBody>
      </p:sp>
    </p:spTree>
    <p:extLst>
      <p:ext uri="{BB962C8B-B14F-4D97-AF65-F5344CB8AC3E}">
        <p14:creationId xmlns:p14="http://schemas.microsoft.com/office/powerpoint/2010/main" val="280196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07504" y="116632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SANASA em Números</a:t>
            </a:r>
            <a:endParaRPr lang="pt-BR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5210616"/>
            <a:ext cx="828092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pt-BR" sz="2100" b="1" dirty="0" smtClean="0"/>
              <a:t>Empresa de Economia Mista responsável pelos Sistemas</a:t>
            </a:r>
          </a:p>
          <a:p>
            <a:pPr indent="630238" algn="ctr" eaLnBrk="1" hangingPunct="1">
              <a:spcBef>
                <a:spcPts val="0"/>
              </a:spcBef>
            </a:pPr>
            <a:r>
              <a:rPr lang="pt-BR" sz="2100" b="1" dirty="0" smtClean="0"/>
              <a:t>de Abastecimento de Água e Esgotamento</a:t>
            </a:r>
          </a:p>
          <a:p>
            <a:pPr algn="ctr" eaLnBrk="1" hangingPunct="1">
              <a:spcBef>
                <a:spcPts val="0"/>
              </a:spcBef>
            </a:pPr>
            <a:r>
              <a:rPr lang="pt-BR" sz="2100" b="1" dirty="0" smtClean="0"/>
              <a:t>Sanitário em Campinas </a:t>
            </a:r>
            <a:endParaRPr lang="pt-BR" sz="21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2" y="836712"/>
            <a:ext cx="8971453" cy="4392488"/>
          </a:xfrm>
          <a:prstGeom prst="rect">
            <a:avLst/>
          </a:prstGeom>
        </p:spPr>
      </p:pic>
      <p:pic>
        <p:nvPicPr>
          <p:cNvPr id="9" name="Picture 5" descr="apresentação slide sanasa 3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589FFB"/>
              </a:clrFrom>
              <a:clrTo>
                <a:srgbClr val="589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5387" y="3370911"/>
            <a:ext cx="4441107" cy="18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95388" y="3418719"/>
            <a:ext cx="2088232" cy="3081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FF6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chemeClr val="tx1"/>
                </a:solidFill>
              </a:rPr>
              <a:t>Sede Administrativa</a:t>
            </a:r>
          </a:p>
        </p:txBody>
      </p:sp>
      <p:sp>
        <p:nvSpPr>
          <p:cNvPr id="2" name="Texto explicativo retangular 1"/>
          <p:cNvSpPr/>
          <p:nvPr/>
        </p:nvSpPr>
        <p:spPr>
          <a:xfrm>
            <a:off x="3491880" y="1780012"/>
            <a:ext cx="432048" cy="288032"/>
          </a:xfrm>
          <a:prstGeom prst="wedgeRectCallout">
            <a:avLst>
              <a:gd name="adj1" fmla="val -249824"/>
              <a:gd name="adj2" fmla="val 8852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5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1" name="Texto explicativo retangular 10"/>
          <p:cNvSpPr/>
          <p:nvPr/>
        </p:nvSpPr>
        <p:spPr>
          <a:xfrm>
            <a:off x="8326308" y="2219636"/>
            <a:ext cx="432048" cy="288032"/>
          </a:xfrm>
          <a:prstGeom prst="wedgeRectCallout">
            <a:avLst>
              <a:gd name="adj1" fmla="val -327427"/>
              <a:gd name="adj2" fmla="val -4243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22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43314" y="1862246"/>
            <a:ext cx="9100686" cy="4688455"/>
          </a:xfrm>
          <a:prstGeom prst="roundRect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68464"/>
              </p:ext>
            </p:extLst>
          </p:nvPr>
        </p:nvGraphicFramePr>
        <p:xfrm>
          <a:off x="379868" y="2017348"/>
          <a:ext cx="8501663" cy="4070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748"/>
                <a:gridCol w="1224136"/>
                <a:gridCol w="1728192"/>
                <a:gridCol w="1656184"/>
                <a:gridCol w="1656184"/>
                <a:gridCol w="1501219"/>
              </a:tblGrid>
              <a:tr h="6724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Não-conformidades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Observações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Oportunidades de Melhoria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pt-BR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3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Certificação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1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5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3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Renovação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8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5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Renovação</a:t>
                      </a:r>
                    </a:p>
                  </a:txBody>
                  <a:tcPr marL="68580" marR="68580" marT="0" marB="0" anchor="ctr"/>
                </a:tc>
              </a:tr>
              <a:tr h="235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2012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1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Renovação</a:t>
                      </a:r>
                    </a:p>
                  </a:txBody>
                  <a:tcPr marL="68580" marR="68580" marT="0" marB="0" anchor="ctr"/>
                </a:tc>
              </a:tr>
              <a:tr h="251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6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pt-BR" sz="16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" b="1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" b="1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a 21 de agosto</a:t>
                      </a:r>
                      <a:endParaRPr lang="pt-BR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312571" y="6454497"/>
            <a:ext cx="6723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pt-BR" sz="1600" b="1" dirty="0"/>
              <a:t>C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om auditoria de testemunho do INMETRO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45794"/>
              </p:ext>
            </p:extLst>
          </p:nvPr>
        </p:nvGraphicFramePr>
        <p:xfrm>
          <a:off x="2195735" y="6155665"/>
          <a:ext cx="504055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/>
                <a:gridCol w="1800200"/>
                <a:gridCol w="1656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</a:t>
                      </a:r>
                      <a:endParaRPr lang="pt-BR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36</a:t>
                      </a:r>
                      <a:endParaRPr lang="pt-BR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18</a:t>
                      </a:r>
                      <a:endParaRPr lang="pt-BR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692696"/>
            <a:ext cx="73515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pt-BR" sz="2400" dirty="0" smtClean="0"/>
              <a:t>- Certificado desde 2004.</a:t>
            </a:r>
          </a:p>
          <a:p>
            <a:pPr algn="l"/>
            <a:r>
              <a:rPr lang="pt-BR" sz="2400" dirty="0" smtClean="0"/>
              <a:t>- Auditorias externas realizadas pela:</a:t>
            </a:r>
          </a:p>
          <a:p>
            <a:pPr algn="l"/>
            <a:r>
              <a:rPr lang="pt-BR" dirty="0" smtClean="0">
                <a:solidFill>
                  <a:srgbClr val="002060"/>
                </a:solidFill>
              </a:rPr>
              <a:t>  ABNT – Associação Brasileira de Normas Técnicas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8" name="Picture 5" descr="Certificado ISO 9001-2008 (set 2013)-interne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042621"/>
            <a:ext cx="1149032" cy="144063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07504" y="116632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Sistema de Gestão da Qualidade – ISO 9001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87824" y="3492708"/>
            <a:ext cx="432048" cy="2240548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627784" y="3823880"/>
            <a:ext cx="288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9anos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0" y="782123"/>
            <a:ext cx="9144000" cy="480711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07504" y="116632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Introdução e Objetivos</a:t>
            </a:r>
            <a:endParaRPr lang="pt-BR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367473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avaliação e reconhecimento das boas práticas de gestão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</a:p>
          <a:p>
            <a:pPr algn="just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base teórica e prática para a busca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excelência, permitindo comparação com requisitos de mercado</a:t>
            </a:r>
          </a:p>
          <a:p>
            <a:pPr algn="just"/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estruturado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322708" y="813475"/>
            <a:ext cx="8713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Modelo de Excelência da Gestão – MEG: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401958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‒"/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Fundamentos: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conceitos 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traduzem-se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mapeamento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no desempenho</a:t>
            </a:r>
          </a:p>
          <a:p>
            <a:pPr marL="342900" indent="-342900" algn="just">
              <a:buFont typeface="Arial" panose="020B0604020202020204" pitchFamily="34" charset="0"/>
              <a:buChar char="‒"/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Critérios: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garantem à organização uma melhor compreensão de seu sistema gerencial.</a:t>
            </a:r>
          </a:p>
        </p:txBody>
      </p:sp>
    </p:spTree>
    <p:extLst>
      <p:ext uri="{BB962C8B-B14F-4D97-AF65-F5344CB8AC3E}">
        <p14:creationId xmlns:p14="http://schemas.microsoft.com/office/powerpoint/2010/main" val="25917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0" y="782123"/>
            <a:ext cx="6189758" cy="4775839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Bisel 6"/>
          <p:cNvSpPr/>
          <p:nvPr/>
        </p:nvSpPr>
        <p:spPr>
          <a:xfrm>
            <a:off x="5724128" y="1433313"/>
            <a:ext cx="3312368" cy="1707655"/>
          </a:xfrm>
          <a:prstGeom prst="bevel">
            <a:avLst/>
          </a:prstGeom>
          <a:solidFill>
            <a:srgbClr val="66FFFF"/>
          </a:solidFill>
          <a:ln w="3175"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51520" y="823268"/>
            <a:ext cx="8496944" cy="473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pensamento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sistêmico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atuação compartilhada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aprendizado organizacional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agilidade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liderança transformadora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olhar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sobre clientes 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mercados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 social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valorização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das pessoas e da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decisões fundamentadas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geração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 valor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07504" y="116632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eaLnBrk="1" hangingPunct="1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smtClean="0"/>
              <a:t>Introdução e Objetivos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940152" y="1693257"/>
            <a:ext cx="280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000" b="1" dirty="0" smtClean="0">
                <a:ln w="11430"/>
              </a:rPr>
              <a:t>expressos em ações </a:t>
            </a:r>
            <a:r>
              <a:rPr lang="pt-BR" sz="3000" b="1" dirty="0">
                <a:ln w="11430"/>
              </a:rPr>
              <a:t>gerenciais</a:t>
            </a:r>
            <a:endParaRPr lang="pt-BR" sz="3000" b="1" cap="none" spc="0" dirty="0">
              <a:ln w="1143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4932040" y="766445"/>
            <a:ext cx="4104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Fundamentos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628186983"/>
              </p:ext>
            </p:extLst>
          </p:nvPr>
        </p:nvGraphicFramePr>
        <p:xfrm>
          <a:off x="7740352" y="3212976"/>
          <a:ext cx="129706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eta para baixo 11"/>
          <p:cNvSpPr/>
          <p:nvPr/>
        </p:nvSpPr>
        <p:spPr>
          <a:xfrm>
            <a:off x="7740352" y="3789040"/>
            <a:ext cx="504056" cy="605346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13" name="Seta para baixo 12"/>
          <p:cNvSpPr/>
          <p:nvPr/>
        </p:nvSpPr>
        <p:spPr>
          <a:xfrm>
            <a:off x="7740352" y="4581128"/>
            <a:ext cx="504056" cy="605346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468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delo_excelenc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764704"/>
            <a:ext cx="5724128" cy="54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10530"/>
          <a:stretch/>
        </p:blipFill>
        <p:spPr>
          <a:xfrm>
            <a:off x="6876256" y="3140968"/>
            <a:ext cx="2369055" cy="2330175"/>
          </a:xfrm>
          <a:prstGeom prst="rect">
            <a:avLst/>
          </a:prstGeom>
        </p:spPr>
      </p:pic>
      <p:sp>
        <p:nvSpPr>
          <p:cNvPr id="9" name="Bisel 8"/>
          <p:cNvSpPr/>
          <p:nvPr/>
        </p:nvSpPr>
        <p:spPr>
          <a:xfrm>
            <a:off x="5724128" y="1433313"/>
            <a:ext cx="3312368" cy="1707655"/>
          </a:xfrm>
          <a:prstGeom prst="bevel">
            <a:avLst/>
          </a:prstGeom>
          <a:solidFill>
            <a:srgbClr val="66FFFF"/>
          </a:solidFill>
          <a:ln w="3175"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940152" y="1765265"/>
            <a:ext cx="280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000" b="1" dirty="0" smtClean="0">
                <a:ln w="11430"/>
              </a:rPr>
              <a:t>Aplicando o ciclo PDCL</a:t>
            </a:r>
            <a:endParaRPr lang="pt-BR" sz="3000" b="1" cap="none" spc="0" dirty="0">
              <a:ln w="11430"/>
            </a:endParaRPr>
          </a:p>
        </p:txBody>
      </p:sp>
      <p:sp>
        <p:nvSpPr>
          <p:cNvPr id="11" name="CaixaDeTexto 9"/>
          <p:cNvSpPr txBox="1">
            <a:spLocks noChangeArrowheads="1"/>
          </p:cNvSpPr>
          <p:nvPr/>
        </p:nvSpPr>
        <p:spPr bwMode="auto">
          <a:xfrm>
            <a:off x="4932040" y="766445"/>
            <a:ext cx="4104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Critérios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07504" y="116632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eaLnBrk="1" hangingPunct="1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smtClean="0"/>
              <a:t>Introdução e Objetivos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8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07504" y="782123"/>
            <a:ext cx="4680520" cy="774669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1727" t="26071" r="27683" b="10488"/>
          <a:stretch/>
        </p:blipFill>
        <p:spPr>
          <a:xfrm>
            <a:off x="-20782" y="1556792"/>
            <a:ext cx="9144000" cy="5272262"/>
          </a:xfrm>
          <a:prstGeom prst="rect">
            <a:avLst/>
          </a:prstGeom>
        </p:spPr>
      </p:pic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251520" y="838453"/>
            <a:ext cx="42996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Papel da empresa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07504" y="116632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eaLnBrk="1" hangingPunct="1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2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142730" y="1484784"/>
            <a:ext cx="1620957" cy="4104456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07504" y="854131"/>
            <a:ext cx="7344816" cy="57871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8330" t="24107" r="36873" b="11543"/>
          <a:stretch/>
        </p:blipFill>
        <p:spPr>
          <a:xfrm>
            <a:off x="1907704" y="1556792"/>
            <a:ext cx="6407520" cy="4167217"/>
          </a:xfrm>
          <a:prstGeom prst="rect">
            <a:avLst/>
          </a:prstGeom>
        </p:spPr>
      </p:pic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51520" y="828001"/>
            <a:ext cx="720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Programa de Excelência da Gestão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2731" y="1556792"/>
            <a:ext cx="162095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“PEG”</a:t>
            </a:r>
          </a:p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T</a:t>
            </a:r>
          </a:p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P</a:t>
            </a:r>
          </a:p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07504" y="116632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eaLnBrk="1" hangingPunct="1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99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FF"/>
        </a:solidFill>
      </a:spPr>
      <a:bodyPr rtlCol="0" anchor="ctr"/>
      <a:lstStyle>
        <a:defPPr algn="ctr">
          <a:defRPr sz="2400" dirty="0"/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FF"/>
        </a:solidFill>
      </a:spPr>
      <a:bodyPr rtlCol="0" anchor="ctr"/>
      <a:lstStyle>
        <a:defPPr algn="ctr">
          <a:defRPr sz="2400" dirty="0"/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FF"/>
        </a:solidFill>
      </a:spPr>
      <a:bodyPr rtlCol="0" anchor="ctr"/>
      <a:lstStyle>
        <a:defPPr algn="ctr">
          <a:defRPr sz="2400" dirty="0"/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518</Words>
  <Application>Microsoft Office PowerPoint</Application>
  <PresentationFormat>Apresentação na tela (4:3)</PresentationFormat>
  <Paragraphs>187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4_Personalizar design</vt:lpstr>
      <vt:lpstr>Personalizar design</vt:lpstr>
      <vt:lpstr>1_Personalizar design</vt:lpstr>
      <vt:lpstr>2_Personalizar design</vt:lpstr>
      <vt:lpstr>3_Personalizar design</vt:lpstr>
      <vt:lpstr>5_Personalizar design</vt:lpstr>
      <vt:lpstr>6_Personalizar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Alessandro Tetzner</cp:lastModifiedBy>
  <cp:revision>178</cp:revision>
  <cp:lastPrinted>2013-03-06T14:17:17Z</cp:lastPrinted>
  <dcterms:created xsi:type="dcterms:W3CDTF">2013-01-21T13:05:03Z</dcterms:created>
  <dcterms:modified xsi:type="dcterms:W3CDTF">2015-05-26T11:05:24Z</dcterms:modified>
</cp:coreProperties>
</file>