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82" r:id="rId4"/>
    <p:sldId id="283" r:id="rId5"/>
    <p:sldId id="284" r:id="rId6"/>
    <p:sldId id="285" r:id="rId7"/>
    <p:sldId id="286" r:id="rId8"/>
    <p:sldId id="263" r:id="rId9"/>
    <p:sldId id="272" r:id="rId10"/>
    <p:sldId id="287" r:id="rId11"/>
    <p:sldId id="267" r:id="rId12"/>
    <p:sldId id="274" r:id="rId13"/>
    <p:sldId id="277" r:id="rId14"/>
    <p:sldId id="281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861470"/>
            <a:ext cx="7776864" cy="165576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Autores: </a:t>
            </a:r>
            <a:r>
              <a:rPr lang="pt-BR" sz="2400" dirty="0" smtClean="0"/>
              <a:t>Eraldo Henriques de Carvalho, Lívia Marques De Almeida Parreira, Fausto Batista Alves dos Santos, </a:t>
            </a:r>
            <a:r>
              <a:rPr lang="pt-BR" sz="2400" dirty="0" err="1" smtClean="0"/>
              <a:t>Nayara</a:t>
            </a:r>
            <a:r>
              <a:rPr lang="pt-BR" sz="2400" dirty="0" smtClean="0"/>
              <a:t> </a:t>
            </a:r>
            <a:r>
              <a:rPr lang="pt-BR" sz="2400" dirty="0" err="1" smtClean="0"/>
              <a:t>Gracyelle</a:t>
            </a:r>
            <a:r>
              <a:rPr lang="pt-BR" sz="2400" dirty="0" smtClean="0"/>
              <a:t> Dias e Simone Costa Pfeiffer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908720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>ANÁLISE DE CUSTOS PARA A REDUÇÃO DE ODOR NA ESTAÇÃO DE TRATAMENTO DE ESGOTO PARQUE ATHENEU (GOIÂNIA/GO)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METODOLOGIA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1484784"/>
            <a:ext cx="8820472" cy="3560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DADOS DOS CUSTOS FORAM OBTIDOS DIRETMENTE DA PRESTADORA DOS SERVIÇOS DE ESGOTO LOCAL</a:t>
            </a:r>
            <a:endParaRPr lang="pt-BR" sz="22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RESULTADOS</a:t>
            </a:r>
            <a:endParaRPr lang="pt-BR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65679"/>
              </p:ext>
            </p:extLst>
          </p:nvPr>
        </p:nvGraphicFramePr>
        <p:xfrm>
          <a:off x="2267744" y="1145916"/>
          <a:ext cx="6552728" cy="4230540"/>
        </p:xfrm>
        <a:graphic>
          <a:graphicData uri="http://schemas.openxmlformats.org/drawingml/2006/table">
            <a:tbl>
              <a:tblPr/>
              <a:tblGrid>
                <a:gridCol w="2835875"/>
                <a:gridCol w="1905542"/>
                <a:gridCol w="1811311"/>
              </a:tblGrid>
              <a:tr h="2238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Valores Médios (R$)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Valores Medianos (R$)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Receita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285.120,00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285.120,00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Receita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285.120,00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285.120,00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Custos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(38.407,10)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(36.430,17)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Operação da ETE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(8.000,00)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(8.000,00)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Energia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(699,60)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(340,74)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Biorremediação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6" charset="0"/>
                      </a:endParaRP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(19.600,00)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(16.200,00)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Controlador de Odores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(10.107,50)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(9.750,00)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Manutenção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Depreciação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Resultado Antes dos Impostos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246.712,90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248.689,83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Imposto de Renda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(37.006,94)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(37.303,47)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Adicional Imposto de Renda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(22.671,29)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(22.868,98)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Contribuição Social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(22.204,16)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(22.382,08)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Resultado Líquido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164.830,51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6" charset="0"/>
                        </a:rPr>
                        <a:t>166.135,29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186"/>
          <p:cNvSpPr>
            <a:spLocks noChangeArrowheads="1"/>
          </p:cNvSpPr>
          <p:nvPr/>
        </p:nvSpPr>
        <p:spPr bwMode="auto">
          <a:xfrm>
            <a:off x="35496" y="2780347"/>
            <a:ext cx="2016224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Custos mensais para </a:t>
            </a:r>
            <a:r>
              <a:rPr lang="pt-BR" sz="16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tecnologia de </a:t>
            </a:r>
            <a:r>
              <a:rPr lang="pt-BR" sz="1600" b="1" dirty="0" err="1">
                <a:solidFill>
                  <a:srgbClr val="C00000"/>
                </a:solidFill>
                <a:ea typeface="ヒラギノ角ゴ Pro W3" charset="0"/>
                <a:cs typeface="ヒラギノ角ゴ Pro W3" charset="0"/>
              </a:rPr>
              <a:t>Biorremediação</a:t>
            </a:r>
            <a:r>
              <a:rPr lang="pt-BR" sz="1600" b="1" dirty="0">
                <a:solidFill>
                  <a:srgbClr val="C00000"/>
                </a:solidFill>
                <a:ea typeface="ヒラギノ角ゴ Pro W3" charset="0"/>
                <a:cs typeface="ヒラギノ角ゴ Pro W3" charset="0"/>
              </a:rPr>
              <a:t> com Controlador de </a:t>
            </a:r>
            <a:r>
              <a:rPr lang="pt-BR" sz="1600" b="1" dirty="0" smtClean="0">
                <a:solidFill>
                  <a:srgbClr val="C00000"/>
                </a:solidFill>
                <a:ea typeface="ヒラギノ角ゴ Pro W3" charset="0"/>
                <a:cs typeface="ヒラギノ角ゴ Pro W3" charset="0"/>
              </a:rPr>
              <a:t>Odores</a:t>
            </a:r>
            <a:endParaRPr lang="pt-BR" sz="1600" b="1" dirty="0">
              <a:solidFill>
                <a:srgbClr val="C00000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RESULTADOS</a:t>
            </a:r>
            <a:endParaRPr lang="pt-BR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03045"/>
              </p:ext>
            </p:extLst>
          </p:nvPr>
        </p:nvGraphicFramePr>
        <p:xfrm>
          <a:off x="1979712" y="1556792"/>
          <a:ext cx="6984776" cy="3761920"/>
        </p:xfrm>
        <a:graphic>
          <a:graphicData uri="http://schemas.openxmlformats.org/drawingml/2006/table">
            <a:tbl>
              <a:tblPr/>
              <a:tblGrid>
                <a:gridCol w="3359561"/>
                <a:gridCol w="1887121"/>
                <a:gridCol w="1738094"/>
              </a:tblGrid>
              <a:tr h="219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Valores Médios (R$)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Valores Medianos (R$)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Receita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285.120,00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285.120,00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Receita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285.120,00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285.120,00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Custos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(22.243,08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(21.459,18)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Operação da ETE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(8.000,00)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(8.000,00)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Energia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(8.335,73)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(7.551,84)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Manutenção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(4.494,00)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(4.494,00)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Depreciação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(1.413,35)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(1.413,35)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Resultado Antes dos Impostos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262.876,92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263.660,82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Imposto de Renda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(39.431,54)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(39.549,12)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Adicional Imposto de Renda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(24.287,69)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(24.366,08)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Contribuição Social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(23.658,92)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(23.729,47)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Resultado Líquido</a:t>
                      </a:r>
                    </a:p>
                  </a:txBody>
                  <a:tcPr marL="0" marR="0" marT="51335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175.498,77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176.016,14  </a:t>
                      </a:r>
                    </a:p>
                  </a:txBody>
                  <a:tcPr marL="0" marR="0" marT="51335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166"/>
          <p:cNvSpPr>
            <a:spLocks noChangeArrowheads="1"/>
          </p:cNvSpPr>
          <p:nvPr/>
        </p:nvSpPr>
        <p:spPr bwMode="auto">
          <a:xfrm>
            <a:off x="179512" y="3068960"/>
            <a:ext cx="1617662" cy="1079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Custos mensais para </a:t>
            </a:r>
            <a:r>
              <a:rPr lang="pt-BR" sz="16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 tecnologia de</a:t>
            </a:r>
            <a:r>
              <a:rPr lang="pt-BR" sz="1600" b="1" dirty="0">
                <a:solidFill>
                  <a:srgbClr val="C00000"/>
                </a:solidFill>
                <a:ea typeface="ヒラギノ角ゴ Pro W3" charset="0"/>
                <a:cs typeface="ヒラギノ角ゴ Pro W3" charset="0"/>
              </a:rPr>
              <a:t> Aeração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RESULTADOS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80" y="1431453"/>
            <a:ext cx="8572500" cy="3941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09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RESULTADOS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42" y="1412776"/>
            <a:ext cx="8274822" cy="37444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09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CONCLUSÕES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2204864"/>
            <a:ext cx="9036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/>
              <a:t> O SISTEMA DE AERAÇÃO MOSTROU-SE ECONOMICAMENTE VIÁVEL E FOI  ÚNICO QUE SOLUCIONOU O PROBLEMA DE ODOR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pt-BR" sz="2200" dirty="0" smtClean="0"/>
              <a:t> NO ENTANTO, OS RESULTADOS NÃO PODEM SER GENERALIZADOS</a:t>
            </a:r>
          </a:p>
          <a:p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21812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285750" y="2420888"/>
            <a:ext cx="8523288" cy="165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PROF. DR. ERALDO HENRIQUES DE CARVALHO</a:t>
            </a:r>
          </a:p>
          <a:p>
            <a:pPr marL="228600" indent="-22860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ESCOLA DE ENGENAHARIA CIVIL E AMBIENTAL</a:t>
            </a:r>
          </a:p>
          <a:p>
            <a:pPr marL="228600" indent="-22860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UNIVERSIDADE FEDERAL DE GOIÁS</a:t>
            </a:r>
          </a:p>
          <a:p>
            <a:pPr marL="228600" indent="-22860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NÚCLEO DE RESÍDUOS SÓLIDOS E LÍQUIDOS</a:t>
            </a:r>
          </a:p>
          <a:p>
            <a:pPr marL="228600" indent="-22860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228600" indent="-22860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E-mail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carvalhoufg@gmail.com</a:t>
            </a:r>
          </a:p>
          <a:p>
            <a:pPr marL="228600" indent="-22860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FONE: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(62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 3209-6093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32594" y="76470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OBRIGADO!!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INTRODUÇÃO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2674640" cy="53265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PROBLEMÁTICA:</a:t>
            </a:r>
            <a:endParaRPr lang="pt-BR" sz="2400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330450" y="2636912"/>
            <a:ext cx="1260475" cy="1260475"/>
          </a:xfrm>
          <a:custGeom>
            <a:avLst/>
            <a:gdLst>
              <a:gd name="G0" fmla="+- 13503 0 0"/>
              <a:gd name="G1" fmla="+- 23314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at2 G11 18"/>
              <a:gd name="G18" fmla="*/ 1 48365 11520"/>
              <a:gd name="G19" fmla="*/ G18 1 180"/>
              <a:gd name="G20" fmla="*/ G17 1 G19"/>
              <a:gd name="G21" fmla="*/ 1 6295 25856"/>
              <a:gd name="G22" fmla="*/ G21 1 180"/>
              <a:gd name="G23" fmla="*/ G20 1 G22"/>
              <a:gd name="G24" fmla="cos 18 G23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57676 0 0"/>
              <a:gd name="G34" fmla="+- 1950 0 0"/>
              <a:gd name="G35" fmla="+- 13503 0 0"/>
              <a:gd name="T0" fmla="*/ 0 w 1260656"/>
              <a:gd name="T1" fmla="*/ 210084 h 1260656"/>
              <a:gd name="T2" fmla="*/ 61532 w 1260656"/>
              <a:gd name="T3" fmla="*/ 61532 h 1260656"/>
              <a:gd name="T4" fmla="*/ 210084 w 1260656"/>
              <a:gd name="T5" fmla="*/ 0 h 1260656"/>
              <a:gd name="T6" fmla="*/ 1050391 w 1260656"/>
              <a:gd name="T7" fmla="*/ 0 h 1260656"/>
              <a:gd name="T8" fmla="*/ 1198943 w 1260656"/>
              <a:gd name="T9" fmla="*/ 61532 h 1260656"/>
              <a:gd name="T10" fmla="*/ 1260475 w 1260656"/>
              <a:gd name="T11" fmla="*/ 210084 h 1260656"/>
              <a:gd name="T12" fmla="*/ 1260475 w 1260656"/>
              <a:gd name="T13" fmla="*/ 1050391 h 1260656"/>
              <a:gd name="T14" fmla="*/ 1198943 w 1260656"/>
              <a:gd name="T15" fmla="*/ 1198943 h 1260656"/>
              <a:gd name="T16" fmla="*/ 1050391 w 1260656"/>
              <a:gd name="T17" fmla="*/ 1260475 h 1260656"/>
              <a:gd name="T18" fmla="*/ 210084 w 1260656"/>
              <a:gd name="T19" fmla="*/ 1260475 h 1260656"/>
              <a:gd name="T20" fmla="*/ 61532 w 1260656"/>
              <a:gd name="T21" fmla="*/ 1198943 h 1260656"/>
              <a:gd name="T22" fmla="*/ 0 w 1260656"/>
              <a:gd name="T23" fmla="*/ 1050391 h 1260656"/>
              <a:gd name="T24" fmla="*/ 0 w 1260656"/>
              <a:gd name="T25" fmla="*/ 210084 h 1260656"/>
              <a:gd name="T26" fmla="*/ 0 w 1260656"/>
              <a:gd name="T27" fmla="*/ 0 h 1260656"/>
              <a:gd name="T28" fmla="*/ 1260656 w 1260656"/>
              <a:gd name="T29" fmla="*/ 1260656 h 1260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260656" h="1260656">
                <a:moveTo>
                  <a:pt x="0" y="210114"/>
                </a:moveTo>
                <a:cubicBezTo>
                  <a:pt x="0" y="154388"/>
                  <a:pt x="22137" y="100945"/>
                  <a:pt x="61541" y="61541"/>
                </a:cubicBezTo>
                <a:cubicBezTo>
                  <a:pt x="100945" y="22137"/>
                  <a:pt x="154388" y="0"/>
                  <a:pt x="210114" y="0"/>
                </a:cubicBezTo>
                <a:lnTo>
                  <a:pt x="1050542" y="0"/>
                </a:lnTo>
                <a:cubicBezTo>
                  <a:pt x="1106268" y="0"/>
                  <a:pt x="1159711" y="22137"/>
                  <a:pt x="1199115" y="61541"/>
                </a:cubicBezTo>
                <a:cubicBezTo>
                  <a:pt x="1238519" y="100945"/>
                  <a:pt x="1260656" y="154388"/>
                  <a:pt x="1260656" y="210114"/>
                </a:cubicBezTo>
                <a:lnTo>
                  <a:pt x="1260656" y="1050542"/>
                </a:lnTo>
                <a:cubicBezTo>
                  <a:pt x="1260656" y="1106268"/>
                  <a:pt x="1238519" y="1159711"/>
                  <a:pt x="1199115" y="1199115"/>
                </a:cubicBezTo>
                <a:cubicBezTo>
                  <a:pt x="1159711" y="1238519"/>
                  <a:pt x="1106268" y="1260656"/>
                  <a:pt x="1050542" y="1260656"/>
                </a:cubicBezTo>
                <a:lnTo>
                  <a:pt x="210114" y="1260656"/>
                </a:lnTo>
                <a:cubicBezTo>
                  <a:pt x="154388" y="1260656"/>
                  <a:pt x="100945" y="1238519"/>
                  <a:pt x="61541" y="1199115"/>
                </a:cubicBezTo>
                <a:cubicBezTo>
                  <a:pt x="22137" y="1159711"/>
                  <a:pt x="0" y="1106268"/>
                  <a:pt x="0" y="1050542"/>
                </a:cubicBezTo>
                <a:lnTo>
                  <a:pt x="0" y="210114"/>
                </a:lnTo>
                <a:close/>
              </a:path>
            </a:pathLst>
          </a:custGeom>
          <a:solidFill>
            <a:srgbClr val="4F6228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85680" tIns="85680" rIns="85680" bIns="85680" anchor="ctr"/>
          <a:lstStyle/>
          <a:p>
            <a:pPr algn="ctr">
              <a:lnSpc>
                <a:spcPct val="90000"/>
              </a:lnSpc>
              <a:spcAft>
                <a:spcPts val="8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900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Lagoa </a:t>
            </a:r>
            <a:endParaRPr lang="pt-BR" sz="1900" dirty="0" smtClean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  <a:p>
            <a:pPr algn="ctr">
              <a:lnSpc>
                <a:spcPct val="90000"/>
              </a:lnSpc>
              <a:spcAft>
                <a:spcPts val="8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900" dirty="0" smtClean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  <a:p>
            <a:pPr algn="ctr">
              <a:lnSpc>
                <a:spcPct val="90000"/>
              </a:lnSpc>
              <a:spcAft>
                <a:spcPts val="8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900" dirty="0" smtClean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  <a:p>
            <a:pPr algn="ctr">
              <a:lnSpc>
                <a:spcPct val="90000"/>
              </a:lnSpc>
              <a:spcAft>
                <a:spcPts val="8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900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Anaeróbia</a:t>
            </a:r>
            <a:endParaRPr lang="pt-BR" sz="19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6315075" y="2900437"/>
            <a:ext cx="730250" cy="731837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T0" fmla="*/ 96795 w 731180"/>
              <a:gd name="T1" fmla="*/ 279854 h 731180"/>
              <a:gd name="T2" fmla="*/ 279247 w 731180"/>
              <a:gd name="T3" fmla="*/ 279854 h 731180"/>
              <a:gd name="T4" fmla="*/ 279247 w 731180"/>
              <a:gd name="T5" fmla="*/ 97005 h 731180"/>
              <a:gd name="T6" fmla="*/ 451003 w 731180"/>
              <a:gd name="T7" fmla="*/ 97005 h 731180"/>
              <a:gd name="T8" fmla="*/ 451003 w 731180"/>
              <a:gd name="T9" fmla="*/ 279854 h 731180"/>
              <a:gd name="T10" fmla="*/ 633455 w 731180"/>
              <a:gd name="T11" fmla="*/ 279854 h 731180"/>
              <a:gd name="T12" fmla="*/ 633455 w 731180"/>
              <a:gd name="T13" fmla="*/ 451983 h 731180"/>
              <a:gd name="T14" fmla="*/ 451003 w 731180"/>
              <a:gd name="T15" fmla="*/ 451983 h 731180"/>
              <a:gd name="T16" fmla="*/ 451003 w 731180"/>
              <a:gd name="T17" fmla="*/ 634832 h 731180"/>
              <a:gd name="T18" fmla="*/ 279247 w 731180"/>
              <a:gd name="T19" fmla="*/ 634832 h 731180"/>
              <a:gd name="T20" fmla="*/ 279247 w 731180"/>
              <a:gd name="T21" fmla="*/ 451983 h 731180"/>
              <a:gd name="T22" fmla="*/ 96795 w 731180"/>
              <a:gd name="T23" fmla="*/ 451983 h 731180"/>
              <a:gd name="T24" fmla="*/ 96795 w 731180"/>
              <a:gd name="T25" fmla="*/ 279854 h 73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1180" h="731180">
                <a:moveTo>
                  <a:pt x="96918" y="279603"/>
                </a:moveTo>
                <a:lnTo>
                  <a:pt x="279603" y="279603"/>
                </a:lnTo>
                <a:lnTo>
                  <a:pt x="279603" y="96918"/>
                </a:lnTo>
                <a:lnTo>
                  <a:pt x="451577" y="96918"/>
                </a:lnTo>
                <a:lnTo>
                  <a:pt x="451577" y="279603"/>
                </a:lnTo>
                <a:lnTo>
                  <a:pt x="634262" y="279603"/>
                </a:lnTo>
                <a:lnTo>
                  <a:pt x="634262" y="451577"/>
                </a:lnTo>
                <a:lnTo>
                  <a:pt x="451577" y="451577"/>
                </a:lnTo>
                <a:lnTo>
                  <a:pt x="451577" y="634262"/>
                </a:lnTo>
                <a:lnTo>
                  <a:pt x="279603" y="634262"/>
                </a:lnTo>
                <a:lnTo>
                  <a:pt x="279603" y="451577"/>
                </a:lnTo>
                <a:lnTo>
                  <a:pt x="96918" y="451577"/>
                </a:lnTo>
                <a:lnTo>
                  <a:pt x="96918" y="279603"/>
                </a:lnTo>
                <a:close/>
              </a:path>
            </a:pathLst>
          </a:custGeom>
          <a:solidFill>
            <a:srgbClr val="B2C1D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110413" y="2636912"/>
            <a:ext cx="1800225" cy="1260475"/>
          </a:xfrm>
          <a:custGeom>
            <a:avLst/>
            <a:gdLst>
              <a:gd name="G0" fmla="+- 13503 0 0"/>
              <a:gd name="G1" fmla="+- 23314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57676 0 0"/>
              <a:gd name="G27" fmla="+- 1950 0 0"/>
              <a:gd name="G28" fmla="+- 13503 0 0"/>
              <a:gd name="T0" fmla="*/ 0 w 1819101"/>
              <a:gd name="T1" fmla="*/ 210084 h 1260656"/>
              <a:gd name="T2" fmla="*/ 60902 w 1819101"/>
              <a:gd name="T3" fmla="*/ 61532 h 1260656"/>
              <a:gd name="T4" fmla="*/ 207934 w 1819101"/>
              <a:gd name="T5" fmla="*/ 0 h 1260656"/>
              <a:gd name="T6" fmla="*/ 1592291 w 1819101"/>
              <a:gd name="T7" fmla="*/ 0 h 1260656"/>
              <a:gd name="T8" fmla="*/ 1739323 w 1819101"/>
              <a:gd name="T9" fmla="*/ 61532 h 1260656"/>
              <a:gd name="T10" fmla="*/ 1800225 w 1819101"/>
              <a:gd name="T11" fmla="*/ 210084 h 1260656"/>
              <a:gd name="T12" fmla="*/ 1800225 w 1819101"/>
              <a:gd name="T13" fmla="*/ 1050391 h 1260656"/>
              <a:gd name="T14" fmla="*/ 1739323 w 1819101"/>
              <a:gd name="T15" fmla="*/ 1198943 h 1260656"/>
              <a:gd name="T16" fmla="*/ 1592291 w 1819101"/>
              <a:gd name="T17" fmla="*/ 1260475 h 1260656"/>
              <a:gd name="T18" fmla="*/ 207934 w 1819101"/>
              <a:gd name="T19" fmla="*/ 1260475 h 1260656"/>
              <a:gd name="T20" fmla="*/ 60902 w 1819101"/>
              <a:gd name="T21" fmla="*/ 1198943 h 1260656"/>
              <a:gd name="T22" fmla="*/ 0 w 1819101"/>
              <a:gd name="T23" fmla="*/ 1050391 h 1260656"/>
              <a:gd name="T24" fmla="*/ 0 w 1819101"/>
              <a:gd name="T25" fmla="*/ 210084 h 1260656"/>
              <a:gd name="T26" fmla="*/ 0 w 1819101"/>
              <a:gd name="T27" fmla="*/ 0 h 1260656"/>
              <a:gd name="T28" fmla="*/ 1819101 w 1819101"/>
              <a:gd name="T29" fmla="*/ 1260656 h 1260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819101" h="1260656">
                <a:moveTo>
                  <a:pt x="0" y="210114"/>
                </a:moveTo>
                <a:cubicBezTo>
                  <a:pt x="0" y="154388"/>
                  <a:pt x="22137" y="100945"/>
                  <a:pt x="61541" y="61541"/>
                </a:cubicBezTo>
                <a:cubicBezTo>
                  <a:pt x="100945" y="22137"/>
                  <a:pt x="154388" y="0"/>
                  <a:pt x="210114" y="0"/>
                </a:cubicBezTo>
                <a:lnTo>
                  <a:pt x="1608987" y="0"/>
                </a:lnTo>
                <a:cubicBezTo>
                  <a:pt x="1664713" y="0"/>
                  <a:pt x="1718156" y="22137"/>
                  <a:pt x="1757560" y="61541"/>
                </a:cubicBezTo>
                <a:cubicBezTo>
                  <a:pt x="1796964" y="100945"/>
                  <a:pt x="1819101" y="154388"/>
                  <a:pt x="1819101" y="210114"/>
                </a:cubicBezTo>
                <a:lnTo>
                  <a:pt x="1819101" y="1050542"/>
                </a:lnTo>
                <a:cubicBezTo>
                  <a:pt x="1819101" y="1106268"/>
                  <a:pt x="1796964" y="1159711"/>
                  <a:pt x="1757560" y="1199115"/>
                </a:cubicBezTo>
                <a:cubicBezTo>
                  <a:pt x="1718156" y="1238519"/>
                  <a:pt x="1664713" y="1260656"/>
                  <a:pt x="1608987" y="1260656"/>
                </a:cubicBezTo>
                <a:lnTo>
                  <a:pt x="210114" y="1260656"/>
                </a:lnTo>
                <a:cubicBezTo>
                  <a:pt x="154388" y="1260656"/>
                  <a:pt x="100945" y="1238519"/>
                  <a:pt x="61541" y="1199115"/>
                </a:cubicBezTo>
                <a:cubicBezTo>
                  <a:pt x="22137" y="1159711"/>
                  <a:pt x="0" y="1106268"/>
                  <a:pt x="0" y="1050542"/>
                </a:cubicBezTo>
                <a:lnTo>
                  <a:pt x="0" y="210114"/>
                </a:lnTo>
                <a:close/>
              </a:path>
            </a:pathLst>
          </a:custGeom>
          <a:solidFill>
            <a:srgbClr val="C3D69B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85680" tIns="85680" rIns="85680" bIns="85680" anchor="ctr"/>
          <a:lstStyle/>
          <a:p>
            <a:pPr algn="ctr">
              <a:lnSpc>
                <a:spcPct val="90000"/>
              </a:lnSpc>
              <a:spcAft>
                <a:spcPts val="8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900" dirty="0">
                <a:ea typeface="ヒラギノ角ゴ Pro W3" charset="0"/>
                <a:cs typeface="ヒラギノ角ゴ Pro W3" charset="0"/>
              </a:rPr>
              <a:t>Lagoa Facultativa</a:t>
            </a: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3656013" y="2900437"/>
            <a:ext cx="730250" cy="731837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T0" fmla="*/ 96795 w 731180"/>
              <a:gd name="T1" fmla="*/ 279854 h 731180"/>
              <a:gd name="T2" fmla="*/ 279247 w 731180"/>
              <a:gd name="T3" fmla="*/ 279854 h 731180"/>
              <a:gd name="T4" fmla="*/ 279247 w 731180"/>
              <a:gd name="T5" fmla="*/ 97005 h 731180"/>
              <a:gd name="T6" fmla="*/ 451003 w 731180"/>
              <a:gd name="T7" fmla="*/ 97005 h 731180"/>
              <a:gd name="T8" fmla="*/ 451003 w 731180"/>
              <a:gd name="T9" fmla="*/ 279854 h 731180"/>
              <a:gd name="T10" fmla="*/ 633455 w 731180"/>
              <a:gd name="T11" fmla="*/ 279854 h 731180"/>
              <a:gd name="T12" fmla="*/ 633455 w 731180"/>
              <a:gd name="T13" fmla="*/ 451983 h 731180"/>
              <a:gd name="T14" fmla="*/ 451003 w 731180"/>
              <a:gd name="T15" fmla="*/ 451983 h 731180"/>
              <a:gd name="T16" fmla="*/ 451003 w 731180"/>
              <a:gd name="T17" fmla="*/ 634832 h 731180"/>
              <a:gd name="T18" fmla="*/ 279247 w 731180"/>
              <a:gd name="T19" fmla="*/ 634832 h 731180"/>
              <a:gd name="T20" fmla="*/ 279247 w 731180"/>
              <a:gd name="T21" fmla="*/ 451983 h 731180"/>
              <a:gd name="T22" fmla="*/ 96795 w 731180"/>
              <a:gd name="T23" fmla="*/ 451983 h 731180"/>
              <a:gd name="T24" fmla="*/ 96795 w 731180"/>
              <a:gd name="T25" fmla="*/ 279854 h 73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1180" h="731180">
                <a:moveTo>
                  <a:pt x="96918" y="279603"/>
                </a:moveTo>
                <a:lnTo>
                  <a:pt x="279603" y="279603"/>
                </a:lnTo>
                <a:lnTo>
                  <a:pt x="279603" y="96918"/>
                </a:lnTo>
                <a:lnTo>
                  <a:pt x="451577" y="96918"/>
                </a:lnTo>
                <a:lnTo>
                  <a:pt x="451577" y="279603"/>
                </a:lnTo>
                <a:lnTo>
                  <a:pt x="634262" y="279603"/>
                </a:lnTo>
                <a:lnTo>
                  <a:pt x="634262" y="451577"/>
                </a:lnTo>
                <a:lnTo>
                  <a:pt x="451577" y="451577"/>
                </a:lnTo>
                <a:lnTo>
                  <a:pt x="451577" y="634262"/>
                </a:lnTo>
                <a:lnTo>
                  <a:pt x="279603" y="634262"/>
                </a:lnTo>
                <a:lnTo>
                  <a:pt x="279603" y="451577"/>
                </a:lnTo>
                <a:lnTo>
                  <a:pt x="96918" y="451577"/>
                </a:lnTo>
                <a:lnTo>
                  <a:pt x="96918" y="279603"/>
                </a:lnTo>
                <a:close/>
              </a:path>
            </a:pathLst>
          </a:custGeom>
          <a:solidFill>
            <a:srgbClr val="B2C1D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451350" y="2636912"/>
            <a:ext cx="1798638" cy="1260475"/>
          </a:xfrm>
          <a:custGeom>
            <a:avLst/>
            <a:gdLst>
              <a:gd name="G0" fmla="+- 13503 0 0"/>
              <a:gd name="G1" fmla="+- 23314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57676 0 0"/>
              <a:gd name="G27" fmla="+- 1950 0 0"/>
              <a:gd name="G28" fmla="+- 13503 0 0"/>
              <a:gd name="T0" fmla="*/ 0 w 1747987"/>
              <a:gd name="T1" fmla="*/ 210084 h 1260656"/>
              <a:gd name="T2" fmla="*/ 63324 w 1747987"/>
              <a:gd name="T3" fmla="*/ 61532 h 1260656"/>
              <a:gd name="T4" fmla="*/ 216202 w 1747987"/>
              <a:gd name="T5" fmla="*/ 0 h 1260656"/>
              <a:gd name="T6" fmla="*/ 1582436 w 1747987"/>
              <a:gd name="T7" fmla="*/ 0 h 1260656"/>
              <a:gd name="T8" fmla="*/ 1735314 w 1747987"/>
              <a:gd name="T9" fmla="*/ 61532 h 1260656"/>
              <a:gd name="T10" fmla="*/ 1798638 w 1747987"/>
              <a:gd name="T11" fmla="*/ 210084 h 1260656"/>
              <a:gd name="T12" fmla="*/ 1798638 w 1747987"/>
              <a:gd name="T13" fmla="*/ 1050391 h 1260656"/>
              <a:gd name="T14" fmla="*/ 1735314 w 1747987"/>
              <a:gd name="T15" fmla="*/ 1198943 h 1260656"/>
              <a:gd name="T16" fmla="*/ 1582436 w 1747987"/>
              <a:gd name="T17" fmla="*/ 1260475 h 1260656"/>
              <a:gd name="T18" fmla="*/ 216202 w 1747987"/>
              <a:gd name="T19" fmla="*/ 1260475 h 1260656"/>
              <a:gd name="T20" fmla="*/ 63324 w 1747987"/>
              <a:gd name="T21" fmla="*/ 1198943 h 1260656"/>
              <a:gd name="T22" fmla="*/ 0 w 1747987"/>
              <a:gd name="T23" fmla="*/ 1050391 h 1260656"/>
              <a:gd name="T24" fmla="*/ 0 w 1747987"/>
              <a:gd name="T25" fmla="*/ 210084 h 1260656"/>
              <a:gd name="T26" fmla="*/ 0 w 1747987"/>
              <a:gd name="T27" fmla="*/ 0 h 1260656"/>
              <a:gd name="T28" fmla="*/ 1747987 w 1747987"/>
              <a:gd name="T29" fmla="*/ 1260656 h 1260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747987" h="1260656">
                <a:moveTo>
                  <a:pt x="0" y="210114"/>
                </a:moveTo>
                <a:cubicBezTo>
                  <a:pt x="0" y="154388"/>
                  <a:pt x="22137" y="100945"/>
                  <a:pt x="61541" y="61541"/>
                </a:cubicBezTo>
                <a:cubicBezTo>
                  <a:pt x="100945" y="22137"/>
                  <a:pt x="154388" y="0"/>
                  <a:pt x="210114" y="0"/>
                </a:cubicBezTo>
                <a:lnTo>
                  <a:pt x="1537873" y="0"/>
                </a:lnTo>
                <a:cubicBezTo>
                  <a:pt x="1593599" y="0"/>
                  <a:pt x="1647042" y="22137"/>
                  <a:pt x="1686446" y="61541"/>
                </a:cubicBezTo>
                <a:cubicBezTo>
                  <a:pt x="1725850" y="100945"/>
                  <a:pt x="1747987" y="154388"/>
                  <a:pt x="1747987" y="210114"/>
                </a:cubicBezTo>
                <a:lnTo>
                  <a:pt x="1747987" y="1050542"/>
                </a:lnTo>
                <a:cubicBezTo>
                  <a:pt x="1747987" y="1106268"/>
                  <a:pt x="1725850" y="1159711"/>
                  <a:pt x="1686446" y="1199115"/>
                </a:cubicBezTo>
                <a:cubicBezTo>
                  <a:pt x="1647042" y="1238519"/>
                  <a:pt x="1593599" y="1260656"/>
                  <a:pt x="1537873" y="1260656"/>
                </a:cubicBezTo>
                <a:lnTo>
                  <a:pt x="210114" y="1260656"/>
                </a:lnTo>
                <a:cubicBezTo>
                  <a:pt x="154388" y="1260656"/>
                  <a:pt x="100945" y="1238519"/>
                  <a:pt x="61541" y="1199115"/>
                </a:cubicBezTo>
                <a:cubicBezTo>
                  <a:pt x="22137" y="1159711"/>
                  <a:pt x="0" y="1106268"/>
                  <a:pt x="0" y="1050542"/>
                </a:cubicBezTo>
                <a:lnTo>
                  <a:pt x="0" y="210114"/>
                </a:lnTo>
                <a:close/>
              </a:path>
            </a:pathLst>
          </a:custGeom>
          <a:solidFill>
            <a:srgbClr val="C3D69B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85680" tIns="85680" rIns="85680" bIns="85680" anchor="ctr"/>
          <a:lstStyle/>
          <a:p>
            <a:pPr algn="ctr">
              <a:lnSpc>
                <a:spcPct val="90000"/>
              </a:lnSpc>
              <a:spcAft>
                <a:spcPts val="8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900">
                <a:ea typeface="ヒラギノ角ゴ Pro W3" charset="0"/>
                <a:cs typeface="ヒラギノ角ゴ Pro W3" charset="0"/>
              </a:rPr>
              <a:t>Lagoa Facultativa</a:t>
            </a: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1535113" y="2900437"/>
            <a:ext cx="731837" cy="731837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T0" fmla="*/ 97005 w 731180"/>
              <a:gd name="T1" fmla="*/ 150758 h 731180"/>
              <a:gd name="T2" fmla="*/ 634832 w 731180"/>
              <a:gd name="T3" fmla="*/ 150758 h 731180"/>
              <a:gd name="T4" fmla="*/ 634832 w 731180"/>
              <a:gd name="T5" fmla="*/ 322887 h 731180"/>
              <a:gd name="T6" fmla="*/ 97005 w 731180"/>
              <a:gd name="T7" fmla="*/ 322887 h 731180"/>
              <a:gd name="T8" fmla="*/ 97005 w 731180"/>
              <a:gd name="T9" fmla="*/ 150758 h 731180"/>
              <a:gd name="T10" fmla="*/ 97005 w 731180"/>
              <a:gd name="T11" fmla="*/ 408950 h 731180"/>
              <a:gd name="T12" fmla="*/ 634832 w 731180"/>
              <a:gd name="T13" fmla="*/ 408950 h 731180"/>
              <a:gd name="T14" fmla="*/ 634832 w 731180"/>
              <a:gd name="T15" fmla="*/ 581079 h 731180"/>
              <a:gd name="T16" fmla="*/ 97005 w 731180"/>
              <a:gd name="T17" fmla="*/ 581079 h 731180"/>
              <a:gd name="T18" fmla="*/ 97005 w 731180"/>
              <a:gd name="T19" fmla="*/ 408950 h 73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1180" h="731180">
                <a:moveTo>
                  <a:pt x="96918" y="150623"/>
                </a:moveTo>
                <a:lnTo>
                  <a:pt x="634262" y="150623"/>
                </a:lnTo>
                <a:lnTo>
                  <a:pt x="634262" y="322597"/>
                </a:lnTo>
                <a:lnTo>
                  <a:pt x="96918" y="322597"/>
                </a:lnTo>
                <a:lnTo>
                  <a:pt x="96918" y="150623"/>
                </a:lnTo>
                <a:close/>
                <a:moveTo>
                  <a:pt x="96918" y="408583"/>
                </a:moveTo>
                <a:lnTo>
                  <a:pt x="634262" y="408583"/>
                </a:lnTo>
                <a:lnTo>
                  <a:pt x="634262" y="580557"/>
                </a:lnTo>
                <a:lnTo>
                  <a:pt x="96918" y="580557"/>
                </a:lnTo>
                <a:lnTo>
                  <a:pt x="96918" y="408583"/>
                </a:lnTo>
                <a:close/>
              </a:path>
            </a:pathLst>
          </a:custGeom>
          <a:solidFill>
            <a:srgbClr val="B2C1D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11138" y="2636912"/>
            <a:ext cx="1260475" cy="1260475"/>
          </a:xfrm>
          <a:custGeom>
            <a:avLst/>
            <a:gdLst>
              <a:gd name="G0" fmla="+- 40495 0 0"/>
              <a:gd name="G1" fmla="+- 4396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1059 0 0"/>
              <a:gd name="G24" fmla="*/ 1 0 51712"/>
              <a:gd name="G25" fmla="+- 40495 0 0"/>
              <a:gd name="T0" fmla="*/ 0 w 1260656"/>
              <a:gd name="T1" fmla="*/ 630238 h 1260656"/>
              <a:gd name="T2" fmla="*/ 184592 w 1260656"/>
              <a:gd name="T3" fmla="*/ 184592 h 1260656"/>
              <a:gd name="T4" fmla="*/ 630238 w 1260656"/>
              <a:gd name="T5" fmla="*/ 1 h 1260656"/>
              <a:gd name="T6" fmla="*/ 1075884 w 1260656"/>
              <a:gd name="T7" fmla="*/ 184593 h 1260656"/>
              <a:gd name="T8" fmla="*/ 1260475 w 1260656"/>
              <a:gd name="T9" fmla="*/ 630239 h 1260656"/>
              <a:gd name="T10" fmla="*/ 1075883 w 1260656"/>
              <a:gd name="T11" fmla="*/ 1075885 h 1260656"/>
              <a:gd name="T12" fmla="*/ 630238 w 1260656"/>
              <a:gd name="T13" fmla="*/ 1260477 h 1260656"/>
              <a:gd name="T14" fmla="*/ 184592 w 1260656"/>
              <a:gd name="T15" fmla="*/ 1075885 h 1260656"/>
              <a:gd name="T16" fmla="*/ 1 w 1260656"/>
              <a:gd name="T17" fmla="*/ 630238 h 1260656"/>
              <a:gd name="T18" fmla="*/ 0 w 1260656"/>
              <a:gd name="T19" fmla="*/ 630238 h 1260656"/>
              <a:gd name="T20" fmla="*/ 0 w 1260656"/>
              <a:gd name="T21" fmla="*/ 0 h 1260656"/>
              <a:gd name="T22" fmla="*/ 1260656 w 1260656"/>
              <a:gd name="T23" fmla="*/ 1260656 h 1260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1260656" h="1260656">
                <a:moveTo>
                  <a:pt x="0" y="630328"/>
                </a:moveTo>
                <a:cubicBezTo>
                  <a:pt x="0" y="463155"/>
                  <a:pt x="66410" y="302828"/>
                  <a:pt x="184619" y="184619"/>
                </a:cubicBezTo>
                <a:cubicBezTo>
                  <a:pt x="302829" y="66410"/>
                  <a:pt x="463155" y="1"/>
                  <a:pt x="630329" y="1"/>
                </a:cubicBezTo>
                <a:cubicBezTo>
                  <a:pt x="797502" y="1"/>
                  <a:pt x="957829" y="66411"/>
                  <a:pt x="1076038" y="184620"/>
                </a:cubicBezTo>
                <a:cubicBezTo>
                  <a:pt x="1194247" y="302830"/>
                  <a:pt x="1260656" y="463156"/>
                  <a:pt x="1260656" y="630330"/>
                </a:cubicBezTo>
                <a:cubicBezTo>
                  <a:pt x="1260656" y="797503"/>
                  <a:pt x="1194247" y="957830"/>
                  <a:pt x="1076037" y="1076039"/>
                </a:cubicBezTo>
                <a:cubicBezTo>
                  <a:pt x="957827" y="1194248"/>
                  <a:pt x="797501" y="1260658"/>
                  <a:pt x="630328" y="1260658"/>
                </a:cubicBezTo>
                <a:cubicBezTo>
                  <a:pt x="463155" y="1260658"/>
                  <a:pt x="302828" y="1194248"/>
                  <a:pt x="184619" y="1076039"/>
                </a:cubicBezTo>
                <a:cubicBezTo>
                  <a:pt x="66410" y="957829"/>
                  <a:pt x="0" y="797503"/>
                  <a:pt x="1" y="630329"/>
                </a:cubicBezTo>
                <a:lnTo>
                  <a:pt x="0" y="630328"/>
                </a:lnTo>
                <a:close/>
              </a:path>
            </a:pathLst>
          </a:custGeom>
          <a:solidFill>
            <a:srgbClr val="C0504D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208800" tIns="208800" rIns="208800" bIns="208800" anchor="ctr"/>
          <a:lstStyle/>
          <a:p>
            <a:pPr algn="ctr">
              <a:lnSpc>
                <a:spcPct val="90000"/>
              </a:lnSpc>
              <a:spcAft>
                <a:spcPts val="8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9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ETE Parque Atheneu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330450" y="2636912"/>
            <a:ext cx="1260475" cy="126047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T0" fmla="*/ 302735 w 1260475"/>
              <a:gd name="T1" fmla="*/ 302735 h 1260475"/>
              <a:gd name="T2" fmla="*/ 957740 w 1260475"/>
              <a:gd name="T3" fmla="*/ 302735 h 1260475"/>
              <a:gd name="T4" fmla="*/ 957740 w 1260475"/>
              <a:gd name="T5" fmla="*/ 957740 h 1260475"/>
              <a:gd name="T6" fmla="*/ 302735 w 1260475"/>
              <a:gd name="T7" fmla="*/ 957740 h 1260475"/>
              <a:gd name="T8" fmla="*/ 197919 w 1260475"/>
              <a:gd name="T9" fmla="*/ 197919 h 1260475"/>
              <a:gd name="T10" fmla="*/ 1062556 w 1260475"/>
              <a:gd name="T11" fmla="*/ 1062556 h 1260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60475" h="1260475">
                <a:moveTo>
                  <a:pt x="197919" y="407550"/>
                </a:moveTo>
                <a:lnTo>
                  <a:pt x="407550" y="197919"/>
                </a:lnTo>
                <a:lnTo>
                  <a:pt x="630238" y="420606"/>
                </a:lnTo>
                <a:lnTo>
                  <a:pt x="852925" y="197919"/>
                </a:lnTo>
                <a:lnTo>
                  <a:pt x="1062556" y="407550"/>
                </a:lnTo>
                <a:lnTo>
                  <a:pt x="839869" y="630238"/>
                </a:lnTo>
                <a:lnTo>
                  <a:pt x="1062556" y="852925"/>
                </a:lnTo>
                <a:lnTo>
                  <a:pt x="852925" y="1062556"/>
                </a:lnTo>
                <a:lnTo>
                  <a:pt x="630238" y="839869"/>
                </a:lnTo>
                <a:lnTo>
                  <a:pt x="407550" y="1062556"/>
                </a:lnTo>
                <a:lnTo>
                  <a:pt x="197919" y="852925"/>
                </a:lnTo>
                <a:lnTo>
                  <a:pt x="420606" y="630238"/>
                </a:lnTo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2010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436510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VAZÃO MÁXIMA DE PROJETO: </a:t>
            </a:r>
            <a:r>
              <a:rPr lang="pt-BR" b="1" dirty="0" smtClean="0">
                <a:solidFill>
                  <a:srgbClr val="0070C0"/>
                </a:solidFill>
              </a:rPr>
              <a:t>90 L/s</a:t>
            </a:r>
          </a:p>
          <a:p>
            <a:endParaRPr lang="pt-BR" dirty="0" smtClean="0"/>
          </a:p>
          <a:p>
            <a:r>
              <a:rPr lang="pt-BR" dirty="0" smtClean="0"/>
              <a:t>VAZÃO DE OPERAÇÃO: </a:t>
            </a:r>
            <a:r>
              <a:rPr lang="pt-BR" b="1" dirty="0" smtClean="0">
                <a:solidFill>
                  <a:srgbClr val="0070C0"/>
                </a:solidFill>
              </a:rPr>
              <a:t>110 L/s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INTRODUÇÃO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t="9972" b="4993"/>
          <a:stretch>
            <a:fillRect/>
          </a:stretch>
        </p:blipFill>
        <p:spPr bwMode="auto">
          <a:xfrm>
            <a:off x="1189112" y="1412776"/>
            <a:ext cx="7199312" cy="3827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INTRODUÇÃO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340768"/>
            <a:ext cx="8229600" cy="12961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RECLAMAÇÕES DA VIZINHANÇA POR CAUSA DO ODOR</a:t>
            </a:r>
          </a:p>
          <a:p>
            <a:pPr marL="741363" lvl="1" indent="-282575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 smtClean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marL="339725" indent="-338138" algn="ctr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 smtClean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marL="339725" indent="-338138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7866" r="29919" b="4993"/>
          <a:stretch>
            <a:fillRect/>
          </a:stretch>
        </p:blipFill>
        <p:spPr bwMode="auto">
          <a:xfrm>
            <a:off x="2483768" y="2132856"/>
            <a:ext cx="4464001" cy="31715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INTRODUÇÃO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700808"/>
            <a:ext cx="8229600" cy="12961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ALTERNATIVAS UTILIZADAS PARA REMOÇÃO DO ODOR:</a:t>
            </a:r>
          </a:p>
          <a:p>
            <a:pPr marL="741363" lvl="1" indent="-282575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 smtClean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marL="339725" indent="-338138" algn="ctr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 smtClean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marL="339725" indent="-338138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0" y="3457575"/>
            <a:ext cx="9144000" cy="844550"/>
          </a:xfrm>
          <a:prstGeom prst="notchedRightArrow">
            <a:avLst>
              <a:gd name="adj1" fmla="val 50000"/>
              <a:gd name="adj2" fmla="val 50025"/>
            </a:avLst>
          </a:prstGeom>
          <a:solidFill>
            <a:srgbClr val="D0D8E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63" y="2824163"/>
            <a:ext cx="2989262" cy="844550"/>
          </a:xfrm>
          <a:custGeom>
            <a:avLst/>
            <a:gdLst>
              <a:gd name="G0" fmla="+- 1 0 0"/>
              <a:gd name="G1" fmla="+- 1 0 0"/>
              <a:gd name="G2" fmla="+- 1 0 0"/>
              <a:gd name="G3" fmla="+- 58259 0 0"/>
              <a:gd name="G4" fmla="+- 1 0 0"/>
              <a:gd name="T0" fmla="*/ 0 w 2652117"/>
              <a:gd name="T1" fmla="*/ 0 h 844703"/>
              <a:gd name="T2" fmla="*/ 2989262 w 2652117"/>
              <a:gd name="T3" fmla="*/ 0 h 844703"/>
              <a:gd name="T4" fmla="*/ 2989262 w 2652117"/>
              <a:gd name="T5" fmla="*/ 844550 h 844703"/>
              <a:gd name="T6" fmla="*/ 0 w 2652117"/>
              <a:gd name="T7" fmla="*/ 844550 h 844703"/>
              <a:gd name="T8" fmla="*/ 0 w 2652117"/>
              <a:gd name="T9" fmla="*/ 0 h 844703"/>
              <a:gd name="T10" fmla="*/ 0 w 2652117"/>
              <a:gd name="T11" fmla="*/ 0 h 844703"/>
              <a:gd name="T12" fmla="*/ 2652117 w 2652117"/>
              <a:gd name="T13" fmla="*/ 844703 h 844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652117" h="844703">
                <a:moveTo>
                  <a:pt x="0" y="0"/>
                </a:moveTo>
                <a:lnTo>
                  <a:pt x="2652117" y="0"/>
                </a:lnTo>
                <a:lnTo>
                  <a:pt x="2652117" y="844703"/>
                </a:lnTo>
                <a:lnTo>
                  <a:pt x="0" y="84470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128160" tIns="128160" rIns="128160" bIns="128160" anchor="b" anchorCtr="1"/>
          <a:lstStyle/>
          <a:p>
            <a:pPr>
              <a:lnSpc>
                <a:spcPct val="90000"/>
              </a:lnSpc>
              <a:spcAft>
                <a:spcPts val="7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2007</a:t>
            </a:r>
          </a:p>
          <a:p>
            <a:pPr marL="741363" lvl="1" indent="-282575">
              <a:lnSpc>
                <a:spcPct val="90000"/>
              </a:lnSpc>
              <a:spcAft>
                <a:spcPts val="7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Biorremediador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22300" y="3773488"/>
            <a:ext cx="211138" cy="211137"/>
          </a:xfrm>
          <a:prstGeom prst="ellipse">
            <a:avLst/>
          </a:prstGeom>
          <a:solidFill>
            <a:srgbClr val="4F81BD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692525" y="4090988"/>
            <a:ext cx="2738438" cy="844550"/>
          </a:xfrm>
          <a:custGeom>
            <a:avLst/>
            <a:gdLst>
              <a:gd name="G0" fmla="+- 1 0 0"/>
              <a:gd name="G1" fmla="+- 1 0 0"/>
              <a:gd name="G2" fmla="+- 1 0 0"/>
              <a:gd name="G3" fmla="+- 58259 0 0"/>
              <a:gd name="G4" fmla="+- 1 0 0"/>
              <a:gd name="T0" fmla="*/ 0 w 2652117"/>
              <a:gd name="T1" fmla="*/ 0 h 844703"/>
              <a:gd name="T2" fmla="*/ 2738438 w 2652117"/>
              <a:gd name="T3" fmla="*/ 0 h 844703"/>
              <a:gd name="T4" fmla="*/ 2738438 w 2652117"/>
              <a:gd name="T5" fmla="*/ 844550 h 844703"/>
              <a:gd name="T6" fmla="*/ 0 w 2652117"/>
              <a:gd name="T7" fmla="*/ 844550 h 844703"/>
              <a:gd name="T8" fmla="*/ 0 w 2652117"/>
              <a:gd name="T9" fmla="*/ 0 h 844703"/>
              <a:gd name="T10" fmla="*/ 0 w 2652117"/>
              <a:gd name="T11" fmla="*/ 0 h 844703"/>
              <a:gd name="T12" fmla="*/ 2652117 w 2652117"/>
              <a:gd name="T13" fmla="*/ 844703 h 844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652117" h="844703">
                <a:moveTo>
                  <a:pt x="0" y="0"/>
                </a:moveTo>
                <a:lnTo>
                  <a:pt x="2652117" y="0"/>
                </a:lnTo>
                <a:lnTo>
                  <a:pt x="2652117" y="844703"/>
                </a:lnTo>
                <a:lnTo>
                  <a:pt x="0" y="84470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128160" tIns="128160" rIns="128160" bIns="128160" anchorCtr="1"/>
          <a:lstStyle/>
          <a:p>
            <a:pPr>
              <a:lnSpc>
                <a:spcPct val="90000"/>
              </a:lnSpc>
              <a:spcAft>
                <a:spcPts val="7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2010</a:t>
            </a:r>
          </a:p>
          <a:p>
            <a:pPr marL="741363" lvl="1" indent="-282575">
              <a:lnSpc>
                <a:spcPct val="90000"/>
              </a:lnSpc>
              <a:spcAft>
                <a:spcPts val="7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Controlador de Odores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008438" y="3773488"/>
            <a:ext cx="212725" cy="211137"/>
          </a:xfrm>
          <a:prstGeom prst="ellipse">
            <a:avLst/>
          </a:prstGeom>
          <a:solidFill>
            <a:srgbClr val="00B050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276975" y="2824163"/>
            <a:ext cx="2652713" cy="844550"/>
          </a:xfrm>
          <a:custGeom>
            <a:avLst/>
            <a:gdLst>
              <a:gd name="G0" fmla="+- 1 0 0"/>
              <a:gd name="G1" fmla="+- 1 0 0"/>
              <a:gd name="G2" fmla="+- 1 0 0"/>
              <a:gd name="G3" fmla="+- 58259 0 0"/>
              <a:gd name="G4" fmla="+- 1 0 0"/>
              <a:gd name="T0" fmla="*/ 0 w 2652117"/>
              <a:gd name="T1" fmla="*/ 0 h 844703"/>
              <a:gd name="T2" fmla="*/ 2652713 w 2652117"/>
              <a:gd name="T3" fmla="*/ 0 h 844703"/>
              <a:gd name="T4" fmla="*/ 2652713 w 2652117"/>
              <a:gd name="T5" fmla="*/ 844550 h 844703"/>
              <a:gd name="T6" fmla="*/ 0 w 2652117"/>
              <a:gd name="T7" fmla="*/ 844550 h 844703"/>
              <a:gd name="T8" fmla="*/ 0 w 2652117"/>
              <a:gd name="T9" fmla="*/ 0 h 844703"/>
              <a:gd name="T10" fmla="*/ 0 w 2652117"/>
              <a:gd name="T11" fmla="*/ 0 h 844703"/>
              <a:gd name="T12" fmla="*/ 2652117 w 2652117"/>
              <a:gd name="T13" fmla="*/ 844703 h 844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652117" h="844703">
                <a:moveTo>
                  <a:pt x="0" y="0"/>
                </a:moveTo>
                <a:lnTo>
                  <a:pt x="2652117" y="0"/>
                </a:lnTo>
                <a:lnTo>
                  <a:pt x="2652117" y="844703"/>
                </a:lnTo>
                <a:lnTo>
                  <a:pt x="0" y="84470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128160" tIns="128160" rIns="128160" bIns="128160" anchor="b" anchorCtr="1"/>
          <a:lstStyle/>
          <a:p>
            <a:pPr>
              <a:lnSpc>
                <a:spcPct val="90000"/>
              </a:lnSpc>
              <a:spcAft>
                <a:spcPts val="7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2013</a:t>
            </a:r>
          </a:p>
          <a:p>
            <a:pPr marL="741363" lvl="1" indent="-282575" algn="ctr">
              <a:lnSpc>
                <a:spcPct val="90000"/>
              </a:lnSpc>
              <a:spcAft>
                <a:spcPts val="7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Aeração Superficial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794500" y="3773488"/>
            <a:ext cx="211138" cy="211137"/>
          </a:xfrm>
          <a:prstGeom prst="ellipse">
            <a:avLst/>
          </a:prstGeom>
          <a:solidFill>
            <a:srgbClr val="FFC000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INTRODUÇÃO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9972" b="4993"/>
          <a:stretch>
            <a:fillRect/>
          </a:stretch>
        </p:blipFill>
        <p:spPr bwMode="auto">
          <a:xfrm>
            <a:off x="1043608" y="1412776"/>
            <a:ext cx="7199312" cy="3827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INTRODUÇÃO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9972" b="4993"/>
          <a:stretch>
            <a:fillRect/>
          </a:stretch>
        </p:blipFill>
        <p:spPr bwMode="auto">
          <a:xfrm>
            <a:off x="1189112" y="1401738"/>
            <a:ext cx="7199312" cy="3827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OBJETIVO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579296" cy="22322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EFETUAR O LEVANTAMENTO DOS CUSTOS DE IMPLANTAÇÃO E OPERAÇÃO DE CADA UMAS DAS ALTERNATIVAS UTILIZADAS PARA REMOÇÃO DE ODOR, ALÉM DE OBSERVAR O COMPORTAMENTO DO PARÂMETRO SULFETOS NO EFLUENTE FINAL</a:t>
            </a:r>
          </a:p>
          <a:p>
            <a:pPr marL="0" indent="0">
              <a:lnSpc>
                <a:spcPct val="170000"/>
              </a:lnSpc>
              <a:buNone/>
            </a:pP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3654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METODOLOGIA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1484784"/>
            <a:ext cx="8820472" cy="3560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PERÍODO DE ANÁLISE INICIAL: NOVEMBRO DE 2011 A ABRIL DE 2013</a:t>
            </a:r>
          </a:p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 smtClean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BIORREMEDIAÇÃO + CONTROLADOR DE ODORES: DADOS DE CONTRATO – PROCESSOS LICITATÓRIOS EFETUADOS PELA CONCESSIONÁRIA</a:t>
            </a:r>
            <a:endParaRPr lang="pt-BR" sz="22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3501008"/>
            <a:ext cx="8661648" cy="19442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>
              <a:spcBef>
                <a:spcPts val="65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PERÍODO DE ANÁLISE FINAL: MAIO DE 2013 A OUTUBRO DE 2014</a:t>
            </a:r>
          </a:p>
          <a:p>
            <a:pPr marL="338138" indent="-338138">
              <a:spcBef>
                <a:spcPts val="6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 smtClean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marL="338138" indent="-338138">
              <a:spcBef>
                <a:spcPts val="65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AERAÇÃO: 40 aeradores de baixa potência nas Lagoas facultativas, sendo 28 na primeira lagoa e 12 na segunda </a:t>
            </a:r>
            <a:r>
              <a:rPr lang="pt-BR" sz="22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lagoa</a:t>
            </a:r>
          </a:p>
          <a:p>
            <a:pPr>
              <a:spcBef>
                <a:spcPts val="6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22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478</Words>
  <Application>Microsoft Office PowerPoint</Application>
  <PresentationFormat>Apresentação na tela (4:3)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ヒラギノ角ゴ Pro W3</vt:lpstr>
      <vt:lpstr>Tema do Office</vt:lpstr>
      <vt:lpstr>ANÁLISE DE CUSTOS PARA A REDUÇÃO DE ODOR NA ESTAÇÃO DE TRATAMENTO DE ESGOTO PARQUE ATHENEU (GOIÂNIA/GO)</vt:lpstr>
      <vt:lpstr>INTRODUÇÃO</vt:lpstr>
      <vt:lpstr>INTRODUÇÃO</vt:lpstr>
      <vt:lpstr>INTRODUÇÃO</vt:lpstr>
      <vt:lpstr>INTRODUÇÃO</vt:lpstr>
      <vt:lpstr>INTRODUÇÃO</vt:lpstr>
      <vt:lpstr>INTRODUÇÃO</vt:lpstr>
      <vt:lpstr>OBJETIVO</vt:lpstr>
      <vt:lpstr>METODOLOGIA</vt:lpstr>
      <vt:lpstr>METODOLOGIA</vt:lpstr>
      <vt:lpstr>RESULTADOS</vt:lpstr>
      <vt:lpstr>RESULTADOS</vt:lpstr>
      <vt:lpstr>RESULTADOS</vt:lpstr>
      <vt:lpstr>RESULTADOS</vt:lpstr>
      <vt:lpstr>CONCLUSÕES</vt:lpstr>
      <vt:lpstr>OBRIGADO!!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3681</cp:lastModifiedBy>
  <cp:revision>66</cp:revision>
  <dcterms:created xsi:type="dcterms:W3CDTF">2018-05-02T19:43:05Z</dcterms:created>
  <dcterms:modified xsi:type="dcterms:W3CDTF">2018-05-28T12:49:38Z</dcterms:modified>
</cp:coreProperties>
</file>