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 id="2147483650" r:id="rId4"/>
  </p:sldMasterIdLst>
  <p:sldIdLst>
    <p:sldId id="256" r:id="rId5"/>
    <p:sldId id="257" r:id="rId6"/>
    <p:sldId id="858" r:id="rId7"/>
    <p:sldId id="260" r:id="rId8"/>
    <p:sldId id="846" r:id="rId9"/>
    <p:sldId id="262" r:id="rId10"/>
    <p:sldId id="849" r:id="rId11"/>
    <p:sldId id="851" r:id="rId12"/>
    <p:sldId id="852" r:id="rId13"/>
    <p:sldId id="855" r:id="rId14"/>
    <p:sldId id="853" r:id="rId15"/>
    <p:sldId id="854" r:id="rId16"/>
    <p:sldId id="856" r:id="rId17"/>
    <p:sldId id="857" r:id="rId18"/>
    <p:sldId id="860" r:id="rId19"/>
    <p:sldId id="859" r:id="rId20"/>
    <p:sldId id="258"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BFDC5B-4EF1-1042-9E72-E4C703031A6C}" v="1" dt="2024-05-24T12:21:31.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654" autoAdjust="0"/>
  </p:normalViewPr>
  <p:slideViewPr>
    <p:cSldViewPr snapToGrid="0">
      <p:cViewPr varScale="1">
        <p:scale>
          <a:sx n="137" d="100"/>
          <a:sy n="137" d="100"/>
        </p:scale>
        <p:origin x="20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 Rocha" userId="6a9e7ab5ac90d59d" providerId="LiveId" clId="{B1BFDC5B-4EF1-1042-9E72-E4C703031A6C}"/>
    <pc:docChg chg="modSld modMainMaster">
      <pc:chgData name="Mateus Rocha" userId="6a9e7ab5ac90d59d" providerId="LiveId" clId="{B1BFDC5B-4EF1-1042-9E72-E4C703031A6C}" dt="2024-05-24T12:21:31.785" v="0" actId="18331"/>
      <pc:docMkLst>
        <pc:docMk/>
      </pc:docMkLst>
      <pc:sldChg chg="setBg">
        <pc:chgData name="Mateus Rocha" userId="6a9e7ab5ac90d59d" providerId="LiveId" clId="{B1BFDC5B-4EF1-1042-9E72-E4C703031A6C}" dt="2024-05-24T12:21:31.785" v="0" actId="18331"/>
        <pc:sldMkLst>
          <pc:docMk/>
          <pc:sldMk cId="1118155715" sldId="257"/>
        </pc:sldMkLst>
      </pc:sldChg>
      <pc:sldChg chg="setBg">
        <pc:chgData name="Mateus Rocha" userId="6a9e7ab5ac90d59d" providerId="LiveId" clId="{B1BFDC5B-4EF1-1042-9E72-E4C703031A6C}" dt="2024-05-24T12:21:31.785" v="0" actId="18331"/>
        <pc:sldMkLst>
          <pc:docMk/>
          <pc:sldMk cId="1317296675" sldId="260"/>
        </pc:sldMkLst>
      </pc:sldChg>
      <pc:sldChg chg="setBg">
        <pc:chgData name="Mateus Rocha" userId="6a9e7ab5ac90d59d" providerId="LiveId" clId="{B1BFDC5B-4EF1-1042-9E72-E4C703031A6C}" dt="2024-05-24T12:21:31.785" v="0" actId="18331"/>
        <pc:sldMkLst>
          <pc:docMk/>
          <pc:sldMk cId="2162398578" sldId="262"/>
        </pc:sldMkLst>
      </pc:sldChg>
      <pc:sldChg chg="setBg">
        <pc:chgData name="Mateus Rocha" userId="6a9e7ab5ac90d59d" providerId="LiveId" clId="{B1BFDC5B-4EF1-1042-9E72-E4C703031A6C}" dt="2024-05-24T12:21:31.785" v="0" actId="18331"/>
        <pc:sldMkLst>
          <pc:docMk/>
          <pc:sldMk cId="4131009067" sldId="846"/>
        </pc:sldMkLst>
      </pc:sldChg>
      <pc:sldChg chg="setBg">
        <pc:chgData name="Mateus Rocha" userId="6a9e7ab5ac90d59d" providerId="LiveId" clId="{B1BFDC5B-4EF1-1042-9E72-E4C703031A6C}" dt="2024-05-24T12:21:31.785" v="0" actId="18331"/>
        <pc:sldMkLst>
          <pc:docMk/>
          <pc:sldMk cId="3636164908" sldId="849"/>
        </pc:sldMkLst>
      </pc:sldChg>
      <pc:sldChg chg="setBg">
        <pc:chgData name="Mateus Rocha" userId="6a9e7ab5ac90d59d" providerId="LiveId" clId="{B1BFDC5B-4EF1-1042-9E72-E4C703031A6C}" dt="2024-05-24T12:21:31.785" v="0" actId="18331"/>
        <pc:sldMkLst>
          <pc:docMk/>
          <pc:sldMk cId="2230609301" sldId="851"/>
        </pc:sldMkLst>
      </pc:sldChg>
      <pc:sldChg chg="setBg">
        <pc:chgData name="Mateus Rocha" userId="6a9e7ab5ac90d59d" providerId="LiveId" clId="{B1BFDC5B-4EF1-1042-9E72-E4C703031A6C}" dt="2024-05-24T12:21:31.785" v="0" actId="18331"/>
        <pc:sldMkLst>
          <pc:docMk/>
          <pc:sldMk cId="1640339151" sldId="852"/>
        </pc:sldMkLst>
      </pc:sldChg>
      <pc:sldChg chg="setBg">
        <pc:chgData name="Mateus Rocha" userId="6a9e7ab5ac90d59d" providerId="LiveId" clId="{B1BFDC5B-4EF1-1042-9E72-E4C703031A6C}" dt="2024-05-24T12:21:31.785" v="0" actId="18331"/>
        <pc:sldMkLst>
          <pc:docMk/>
          <pc:sldMk cId="2086098145" sldId="853"/>
        </pc:sldMkLst>
      </pc:sldChg>
      <pc:sldChg chg="setBg">
        <pc:chgData name="Mateus Rocha" userId="6a9e7ab5ac90d59d" providerId="LiveId" clId="{B1BFDC5B-4EF1-1042-9E72-E4C703031A6C}" dt="2024-05-24T12:21:31.785" v="0" actId="18331"/>
        <pc:sldMkLst>
          <pc:docMk/>
          <pc:sldMk cId="76486256" sldId="854"/>
        </pc:sldMkLst>
      </pc:sldChg>
      <pc:sldChg chg="setBg">
        <pc:chgData name="Mateus Rocha" userId="6a9e7ab5ac90d59d" providerId="LiveId" clId="{B1BFDC5B-4EF1-1042-9E72-E4C703031A6C}" dt="2024-05-24T12:21:31.785" v="0" actId="18331"/>
        <pc:sldMkLst>
          <pc:docMk/>
          <pc:sldMk cId="1089706964" sldId="855"/>
        </pc:sldMkLst>
      </pc:sldChg>
      <pc:sldChg chg="setBg">
        <pc:chgData name="Mateus Rocha" userId="6a9e7ab5ac90d59d" providerId="LiveId" clId="{B1BFDC5B-4EF1-1042-9E72-E4C703031A6C}" dt="2024-05-24T12:21:31.785" v="0" actId="18331"/>
        <pc:sldMkLst>
          <pc:docMk/>
          <pc:sldMk cId="2989149590" sldId="856"/>
        </pc:sldMkLst>
      </pc:sldChg>
      <pc:sldChg chg="setBg">
        <pc:chgData name="Mateus Rocha" userId="6a9e7ab5ac90d59d" providerId="LiveId" clId="{B1BFDC5B-4EF1-1042-9E72-E4C703031A6C}" dt="2024-05-24T12:21:31.785" v="0" actId="18331"/>
        <pc:sldMkLst>
          <pc:docMk/>
          <pc:sldMk cId="472598791" sldId="857"/>
        </pc:sldMkLst>
      </pc:sldChg>
      <pc:sldChg chg="setBg">
        <pc:chgData name="Mateus Rocha" userId="6a9e7ab5ac90d59d" providerId="LiveId" clId="{B1BFDC5B-4EF1-1042-9E72-E4C703031A6C}" dt="2024-05-24T12:21:31.785" v="0" actId="18331"/>
        <pc:sldMkLst>
          <pc:docMk/>
          <pc:sldMk cId="4208567938" sldId="858"/>
        </pc:sldMkLst>
      </pc:sldChg>
      <pc:sldChg chg="setBg">
        <pc:chgData name="Mateus Rocha" userId="6a9e7ab5ac90d59d" providerId="LiveId" clId="{B1BFDC5B-4EF1-1042-9E72-E4C703031A6C}" dt="2024-05-24T12:21:31.785" v="0" actId="18331"/>
        <pc:sldMkLst>
          <pc:docMk/>
          <pc:sldMk cId="42813010" sldId="859"/>
        </pc:sldMkLst>
      </pc:sldChg>
      <pc:sldChg chg="setBg">
        <pc:chgData name="Mateus Rocha" userId="6a9e7ab5ac90d59d" providerId="LiveId" clId="{B1BFDC5B-4EF1-1042-9E72-E4C703031A6C}" dt="2024-05-24T12:21:31.785" v="0" actId="18331"/>
        <pc:sldMkLst>
          <pc:docMk/>
          <pc:sldMk cId="2523908427" sldId="860"/>
        </pc:sldMkLst>
      </pc:sldChg>
      <pc:sldMasterChg chg="setBg">
        <pc:chgData name="Mateus Rocha" userId="6a9e7ab5ac90d59d" providerId="LiveId" clId="{B1BFDC5B-4EF1-1042-9E72-E4C703031A6C}" dt="2024-05-24T12:21:31.785" v="0" actId="18331"/>
        <pc:sldMasterMkLst>
          <pc:docMk/>
          <pc:sldMasterMk cId="2115320980" sldId="2147483652"/>
        </pc:sldMasterMkLst>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86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3E8D090-0E16-75C2-3BF6-23D47F9717F2}"/>
              </a:ext>
            </a:extLst>
          </p:cNvPr>
          <p:cNvPicPr>
            <a:picLocks noChangeAspect="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377832" y="83975"/>
            <a:ext cx="814167" cy="545021"/>
          </a:xfrm>
          <a:prstGeom prst="rect">
            <a:avLst/>
          </a:prstGeom>
        </p:spPr>
      </p:pic>
      <p:sp>
        <p:nvSpPr>
          <p:cNvPr id="4" name="Retângulo 3">
            <a:extLst>
              <a:ext uri="{FF2B5EF4-FFF2-40B4-BE49-F238E27FC236}">
                <a16:creationId xmlns:a16="http://schemas.microsoft.com/office/drawing/2014/main" id="{3A50B9AF-7719-0B90-5647-53792396FBEF}"/>
              </a:ext>
            </a:extLst>
          </p:cNvPr>
          <p:cNvSpPr/>
          <p:nvPr userDrawn="1"/>
        </p:nvSpPr>
        <p:spPr>
          <a:xfrm>
            <a:off x="0" y="0"/>
            <a:ext cx="2369976" cy="755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a:extLst>
              <a:ext uri="{FF2B5EF4-FFF2-40B4-BE49-F238E27FC236}">
                <a16:creationId xmlns:a16="http://schemas.microsoft.com/office/drawing/2014/main" id="{D3960386-70EF-171C-B99A-EC61743ACB9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0994" y="126783"/>
            <a:ext cx="1885625" cy="5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99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0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667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descr="Uma imagem contendo Texto&#10;&#10;Descrição gerada automaticamente">
            <a:extLst>
              <a:ext uri="{FF2B5EF4-FFF2-40B4-BE49-F238E27FC236}">
                <a16:creationId xmlns:a16="http://schemas.microsoft.com/office/drawing/2014/main" id="{9687F0A9-4941-A407-8DAE-1BE450D989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25485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320980"/>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m 2" descr="Diagrama&#10;&#10;Descrição gerada automaticamente">
            <a:extLst>
              <a:ext uri="{FF2B5EF4-FFF2-40B4-BE49-F238E27FC236}">
                <a16:creationId xmlns:a16="http://schemas.microsoft.com/office/drawing/2014/main" id="{8CC35F20-D145-E3F6-CBD3-AE328F4000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44" y="0"/>
            <a:ext cx="12178113" cy="6858000"/>
          </a:xfrm>
          <a:prstGeom prst="rect">
            <a:avLst/>
          </a:prstGeom>
        </p:spPr>
      </p:pic>
      <p:sp>
        <p:nvSpPr>
          <p:cNvPr id="7" name="CaixaDeTexto 5"/>
          <p:cNvSpPr txBox="1">
            <a:spLocks noChangeArrowheads="1"/>
          </p:cNvSpPr>
          <p:nvPr userDrawn="1"/>
        </p:nvSpPr>
        <p:spPr bwMode="auto">
          <a:xfrm>
            <a:off x="508387" y="1794257"/>
            <a:ext cx="111379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44000" algn="ctr">
              <a:spcBef>
                <a:spcPts val="300"/>
              </a:spcBef>
              <a:spcAft>
                <a:spcPts val="300"/>
              </a:spcAft>
              <a:buSzPct val="95000"/>
              <a:defRPr/>
            </a:pPr>
            <a:r>
              <a:rPr lang="pt-BR" sz="1200" b="1" dirty="0">
                <a:solidFill>
                  <a:schemeClr val="accent1">
                    <a:lumMod val="50000"/>
                  </a:schemeClr>
                </a:solidFill>
              </a:rPr>
              <a:t>DIRETORIA EXECUTIVA DA SANASA</a:t>
            </a:r>
            <a:endParaRPr lang="pt-BR" sz="1200" b="1" kern="1200" dirty="0">
              <a:solidFill>
                <a:schemeClr val="accent1">
                  <a:lumMod val="50000"/>
                </a:schemeClr>
              </a:solidFill>
              <a:ea typeface="MS PGothic" charset="0"/>
              <a:cs typeface="MS PGothic" charset="0"/>
            </a:endParaRPr>
          </a:p>
          <a:p>
            <a:pPr marL="144000" algn="ctr" eaLnBrk="1" hangingPunct="1">
              <a:spcBef>
                <a:spcPts val="300"/>
              </a:spcBef>
              <a:spcAft>
                <a:spcPts val="300"/>
              </a:spcAft>
            </a:pPr>
            <a:r>
              <a:rPr lang="pt-BR" sz="1200" b="1" kern="1200" dirty="0">
                <a:solidFill>
                  <a:schemeClr val="accent1">
                    <a:lumMod val="50000"/>
                  </a:schemeClr>
                </a:solidFill>
                <a:ea typeface="MS PGothic" charset="0"/>
                <a:cs typeface="MS PGothic" charset="0"/>
              </a:rPr>
              <a:t>Diretor Presidente  </a:t>
            </a:r>
            <a:r>
              <a:rPr lang="pt-BR" sz="1200" kern="1200" dirty="0">
                <a:solidFill>
                  <a:schemeClr val="accent1">
                    <a:lumMod val="50000"/>
                  </a:schemeClr>
                </a:solidFill>
                <a:ea typeface="MS PGothic" charset="0"/>
                <a:cs typeface="MS PGothic" charset="0"/>
              </a:rPr>
              <a:t>- </a:t>
            </a:r>
            <a:r>
              <a:rPr lang="pt-BR" sz="1200" kern="1200" dirty="0" err="1">
                <a:solidFill>
                  <a:schemeClr val="accent1">
                    <a:lumMod val="50000"/>
                  </a:schemeClr>
                </a:solidFill>
                <a:ea typeface="MS PGothic" charset="0"/>
                <a:cs typeface="MS PGothic" charset="0"/>
              </a:rPr>
              <a:t>Manuelito</a:t>
            </a:r>
            <a:r>
              <a:rPr lang="pt-BR" sz="1200" kern="1200" dirty="0">
                <a:solidFill>
                  <a:schemeClr val="accent1">
                    <a:lumMod val="50000"/>
                  </a:schemeClr>
                </a:solidFill>
                <a:ea typeface="MS PGothic" charset="0"/>
                <a:cs typeface="MS PGothic" charset="0"/>
              </a:rPr>
              <a:t> P. Magalhães Júnior</a:t>
            </a:r>
          </a:p>
          <a:p>
            <a:pPr marL="144000" algn="ctr" eaLnBrk="1" hangingPunct="1">
              <a:spcBef>
                <a:spcPts val="300"/>
              </a:spcBef>
              <a:spcAft>
                <a:spcPts val="300"/>
              </a:spcAft>
            </a:pPr>
            <a:r>
              <a:rPr lang="pt-BR" sz="1200" b="1" kern="1200" dirty="0">
                <a:solidFill>
                  <a:schemeClr val="accent1">
                    <a:lumMod val="50000"/>
                  </a:schemeClr>
                </a:solidFill>
                <a:ea typeface="MS PGothic" charset="0"/>
                <a:cs typeface="MS PGothic" charset="0"/>
              </a:rPr>
              <a:t>Procurador Geral </a:t>
            </a:r>
            <a:r>
              <a:rPr lang="pt-BR" sz="1200" kern="1200" dirty="0">
                <a:solidFill>
                  <a:schemeClr val="accent1">
                    <a:lumMod val="50000"/>
                  </a:schemeClr>
                </a:solidFill>
                <a:ea typeface="MS PGothic" charset="0"/>
                <a:cs typeface="MS PGothic" charset="0"/>
              </a:rPr>
              <a:t>– </a:t>
            </a:r>
            <a:r>
              <a:rPr lang="pt-BR" sz="1200" dirty="0" err="1">
                <a:solidFill>
                  <a:schemeClr val="accent1">
                    <a:lumMod val="50000"/>
                  </a:schemeClr>
                </a:solidFill>
                <a:ea typeface="MS PGothic" charset="0"/>
                <a:cs typeface="MS PGothic" charset="0"/>
              </a:rPr>
              <a:t>Rander</a:t>
            </a:r>
            <a:r>
              <a:rPr lang="pt-BR" sz="1200" dirty="0">
                <a:solidFill>
                  <a:schemeClr val="accent1">
                    <a:lumMod val="50000"/>
                  </a:schemeClr>
                </a:solidFill>
                <a:ea typeface="MS PGothic" charset="0"/>
                <a:cs typeface="MS PGothic" charset="0"/>
              </a:rPr>
              <a:t> Augusto Andrade</a:t>
            </a:r>
          </a:p>
          <a:p>
            <a:pPr marL="144000" algn="ctr" eaLnBrk="1" hangingPunct="1">
              <a:spcBef>
                <a:spcPts val="300"/>
              </a:spcBef>
              <a:spcAft>
                <a:spcPts val="300"/>
              </a:spcAft>
            </a:pPr>
            <a:r>
              <a:rPr lang="pt-BR" sz="1200" b="1" kern="1200" dirty="0">
                <a:solidFill>
                  <a:schemeClr val="accent1">
                    <a:lumMod val="50000"/>
                  </a:schemeClr>
                </a:solidFill>
                <a:ea typeface="MS PGothic" charset="0"/>
                <a:cs typeface="MS PGothic" charset="0"/>
              </a:rPr>
              <a:t>Chefe de Gabinete </a:t>
            </a:r>
            <a:r>
              <a:rPr lang="pt-BR" sz="1200" kern="1200" dirty="0">
                <a:solidFill>
                  <a:schemeClr val="accent1">
                    <a:lumMod val="50000"/>
                  </a:schemeClr>
                </a:solidFill>
                <a:ea typeface="MS PGothic" charset="0"/>
                <a:cs typeface="MS PGothic" charset="0"/>
              </a:rPr>
              <a:t>– </a:t>
            </a:r>
            <a:r>
              <a:rPr lang="pt-BR" sz="1200" dirty="0">
                <a:solidFill>
                  <a:schemeClr val="accent1">
                    <a:lumMod val="50000"/>
                  </a:schemeClr>
                </a:solidFill>
                <a:ea typeface="MS PGothic" charset="0"/>
                <a:cs typeface="MS PGothic" charset="0"/>
              </a:rPr>
              <a:t>Eduardo </a:t>
            </a:r>
            <a:r>
              <a:rPr lang="pt-BR" sz="1200" dirty="0" err="1">
                <a:solidFill>
                  <a:schemeClr val="accent1">
                    <a:lumMod val="50000"/>
                  </a:schemeClr>
                </a:solidFill>
                <a:ea typeface="MS PGothic" charset="0"/>
                <a:cs typeface="MS PGothic" charset="0"/>
              </a:rPr>
              <a:t>Betenjane</a:t>
            </a:r>
            <a:r>
              <a:rPr lang="pt-BR" sz="1200" dirty="0">
                <a:solidFill>
                  <a:schemeClr val="accent1">
                    <a:lumMod val="50000"/>
                  </a:schemeClr>
                </a:solidFill>
                <a:ea typeface="MS PGothic" charset="0"/>
                <a:cs typeface="MS PGothic" charset="0"/>
              </a:rPr>
              <a:t> Romano</a:t>
            </a:r>
            <a:endParaRPr lang="pt-BR" sz="1200" b="1" kern="1200" dirty="0">
              <a:solidFill>
                <a:schemeClr val="accent1">
                  <a:lumMod val="50000"/>
                </a:schemeClr>
              </a:solidFill>
              <a:ea typeface="MS PGothic" charset="0"/>
              <a:cs typeface="MS PGothic" charset="0"/>
            </a:endParaRPr>
          </a:p>
          <a:p>
            <a:pPr marL="144000" algn="ctr" eaLnBrk="1" hangingPunct="1">
              <a:spcBef>
                <a:spcPts val="300"/>
              </a:spcBef>
              <a:spcAft>
                <a:spcPts val="300"/>
              </a:spcAft>
            </a:pPr>
            <a:r>
              <a:rPr lang="pt-BR" sz="1200" b="1" kern="1200" dirty="0">
                <a:solidFill>
                  <a:schemeClr val="accent1">
                    <a:lumMod val="50000"/>
                  </a:schemeClr>
                </a:solidFill>
                <a:ea typeface="MS PGothic" charset="0"/>
                <a:cs typeface="MS PGothic" charset="0"/>
              </a:rPr>
              <a:t>Diretor Administrativo </a:t>
            </a:r>
            <a:r>
              <a:rPr lang="pt-BR" sz="1200" kern="1200" dirty="0">
                <a:solidFill>
                  <a:schemeClr val="accent1">
                    <a:lumMod val="50000"/>
                  </a:schemeClr>
                </a:solidFill>
                <a:ea typeface="MS PGothic" charset="0"/>
                <a:cs typeface="MS PGothic" charset="0"/>
              </a:rPr>
              <a:t>– Paulo Jorge Zeraik</a:t>
            </a:r>
            <a:endParaRPr lang="pt-BR" sz="1200" b="1" kern="1200" dirty="0">
              <a:solidFill>
                <a:schemeClr val="accent1">
                  <a:lumMod val="50000"/>
                </a:schemeClr>
              </a:solidFill>
              <a:ea typeface="MS PGothic" charset="0"/>
              <a:cs typeface="MS PGothic" charset="0"/>
            </a:endParaRPr>
          </a:p>
          <a:p>
            <a:pPr marL="144000" marR="0" lvl="0" indent="0" algn="ctr" defTabSz="914400" rtl="0" eaLnBrk="1" fontAlgn="auto" latinLnBrk="0" hangingPunct="1">
              <a:lnSpc>
                <a:spcPct val="100000"/>
              </a:lnSpc>
              <a:spcBef>
                <a:spcPts val="300"/>
              </a:spcBef>
              <a:spcAft>
                <a:spcPts val="300"/>
              </a:spcAft>
              <a:buClrTx/>
              <a:buSzTx/>
              <a:buFontTx/>
              <a:buNone/>
              <a:tabLst/>
              <a:defRPr/>
            </a:pPr>
            <a:r>
              <a:rPr lang="pt-BR" sz="1200" b="1" kern="1200" dirty="0">
                <a:solidFill>
                  <a:schemeClr val="accent1">
                    <a:lumMod val="50000"/>
                  </a:schemeClr>
                </a:solidFill>
                <a:ea typeface="MS PGothic" charset="0"/>
                <a:cs typeface="MS PGothic" charset="0"/>
              </a:rPr>
              <a:t>Diretor Financeiro e de Rel. com Investidores</a:t>
            </a:r>
            <a:r>
              <a:rPr lang="pt-BR" sz="1200" b="1" kern="1200" baseline="0" dirty="0">
                <a:solidFill>
                  <a:schemeClr val="accent1">
                    <a:lumMod val="50000"/>
                  </a:schemeClr>
                </a:solidFill>
                <a:ea typeface="MS PGothic" charset="0"/>
                <a:cs typeface="MS PGothic" charset="0"/>
              </a:rPr>
              <a:t> </a:t>
            </a:r>
            <a:r>
              <a:rPr lang="pt-BR" sz="1200" b="0" kern="1200" baseline="0" dirty="0">
                <a:solidFill>
                  <a:schemeClr val="accent1">
                    <a:lumMod val="50000"/>
                  </a:schemeClr>
                </a:solidFill>
                <a:ea typeface="MS PGothic" charset="0"/>
                <a:cs typeface="MS PGothic" charset="0"/>
              </a:rPr>
              <a:t>–</a:t>
            </a:r>
            <a:r>
              <a:rPr lang="pt-BR" sz="1200" b="1" kern="1200" baseline="0" dirty="0">
                <a:solidFill>
                  <a:schemeClr val="accent1">
                    <a:lumMod val="50000"/>
                  </a:schemeClr>
                </a:solidFill>
                <a:ea typeface="MS PGothic" charset="0"/>
                <a:cs typeface="MS PGothic" charset="0"/>
              </a:rPr>
              <a:t> </a:t>
            </a:r>
            <a:r>
              <a:rPr lang="pt-BR" sz="1200" kern="1200" dirty="0">
                <a:solidFill>
                  <a:schemeClr val="accent1">
                    <a:lumMod val="50000"/>
                  </a:schemeClr>
                </a:solidFill>
                <a:ea typeface="MS PGothic" charset="0"/>
                <a:cs typeface="MS PGothic" charset="0"/>
              </a:rPr>
              <a:t>Pedro Cláudio da Silva</a:t>
            </a:r>
          </a:p>
          <a:p>
            <a:pPr marL="144000" marR="0" lvl="0" indent="0" algn="ctr" defTabSz="914400" rtl="0" eaLnBrk="1" fontAlgn="auto" latinLnBrk="0" hangingPunct="1">
              <a:lnSpc>
                <a:spcPct val="100000"/>
              </a:lnSpc>
              <a:spcBef>
                <a:spcPts val="300"/>
              </a:spcBef>
              <a:spcAft>
                <a:spcPts val="300"/>
              </a:spcAft>
              <a:buClrTx/>
              <a:buSzTx/>
              <a:buFontTx/>
              <a:buNone/>
              <a:tabLst/>
              <a:defRPr/>
            </a:pPr>
            <a:r>
              <a:rPr lang="pt-BR" sz="1200" b="1" kern="1200" dirty="0">
                <a:solidFill>
                  <a:schemeClr val="accent1">
                    <a:lumMod val="50000"/>
                  </a:schemeClr>
                </a:solidFill>
                <a:ea typeface="MS PGothic" charset="0"/>
                <a:cs typeface="MS PGothic" charset="0"/>
              </a:rPr>
              <a:t>Diretor Comercial </a:t>
            </a:r>
            <a:r>
              <a:rPr lang="pt-BR" sz="1200" kern="1200" dirty="0">
                <a:solidFill>
                  <a:schemeClr val="accent1">
                    <a:lumMod val="50000"/>
                  </a:schemeClr>
                </a:solidFill>
                <a:ea typeface="MS PGothic" charset="0"/>
                <a:cs typeface="MS PGothic" charset="0"/>
              </a:rPr>
              <a:t>– Fernando Sérgio </a:t>
            </a:r>
            <a:r>
              <a:rPr lang="pt-BR" sz="1200" kern="1200" dirty="0" err="1">
                <a:solidFill>
                  <a:schemeClr val="accent1">
                    <a:lumMod val="50000"/>
                  </a:schemeClr>
                </a:solidFill>
                <a:ea typeface="MS PGothic" charset="0"/>
                <a:cs typeface="MS PGothic" charset="0"/>
              </a:rPr>
              <a:t>Mancilha</a:t>
            </a:r>
            <a:r>
              <a:rPr lang="pt-BR" sz="1200" kern="1200" dirty="0">
                <a:solidFill>
                  <a:schemeClr val="accent1">
                    <a:lumMod val="50000"/>
                  </a:schemeClr>
                </a:solidFill>
                <a:ea typeface="MS PGothic" charset="0"/>
                <a:cs typeface="MS PGothic" charset="0"/>
              </a:rPr>
              <a:t> Neves</a:t>
            </a:r>
          </a:p>
          <a:p>
            <a:pPr marL="144000" marR="0" lvl="0" indent="0" algn="ctr" defTabSz="914400" rtl="0" eaLnBrk="1" fontAlgn="auto" latinLnBrk="0" hangingPunct="1">
              <a:lnSpc>
                <a:spcPct val="100000"/>
              </a:lnSpc>
              <a:spcBef>
                <a:spcPts val="300"/>
              </a:spcBef>
              <a:spcAft>
                <a:spcPts val="300"/>
              </a:spcAft>
              <a:buClrTx/>
              <a:buSzTx/>
              <a:buFontTx/>
              <a:buNone/>
              <a:tabLst/>
              <a:defRPr/>
            </a:pPr>
            <a:r>
              <a:rPr lang="pt-BR" sz="1200" b="1" kern="1200" dirty="0">
                <a:solidFill>
                  <a:schemeClr val="accent1">
                    <a:lumMod val="50000"/>
                  </a:schemeClr>
                </a:solidFill>
                <a:ea typeface="MS PGothic" charset="0"/>
                <a:cs typeface="MS PGothic" charset="0"/>
              </a:rPr>
              <a:t>Diretor Técnico </a:t>
            </a:r>
            <a:r>
              <a:rPr lang="pt-BR" sz="1200" kern="1200" dirty="0">
                <a:solidFill>
                  <a:schemeClr val="accent1">
                    <a:lumMod val="50000"/>
                  </a:schemeClr>
                </a:solidFill>
                <a:ea typeface="MS PGothic" charset="0"/>
                <a:cs typeface="MS PGothic" charset="0"/>
              </a:rPr>
              <a:t>– Marco Antônio dos Santos</a:t>
            </a:r>
          </a:p>
          <a:p>
            <a:pPr marL="144000" algn="ctr" eaLnBrk="1" hangingPunct="1">
              <a:spcBef>
                <a:spcPts val="300"/>
              </a:spcBef>
              <a:spcAft>
                <a:spcPts val="300"/>
              </a:spcAft>
            </a:pPr>
            <a:endParaRPr lang="pt-BR" sz="1200" b="1" dirty="0">
              <a:solidFill>
                <a:schemeClr val="accent1">
                  <a:lumMod val="50000"/>
                </a:schemeClr>
              </a:solidFill>
            </a:endParaRPr>
          </a:p>
          <a:p>
            <a:pPr marL="144000" algn="ctr">
              <a:spcBef>
                <a:spcPts val="300"/>
              </a:spcBef>
              <a:spcAft>
                <a:spcPts val="300"/>
              </a:spcAft>
              <a:buSzPct val="95000"/>
              <a:defRPr/>
            </a:pPr>
            <a:r>
              <a:rPr lang="pt-BR" sz="1600" b="1" dirty="0">
                <a:solidFill>
                  <a:schemeClr val="accent1">
                    <a:lumMod val="50000"/>
                  </a:schemeClr>
                </a:solidFill>
              </a:rPr>
              <a:t>www.sanasa.com.br</a:t>
            </a:r>
            <a:endParaRPr lang="pt-BR" sz="1600" dirty="0">
              <a:solidFill>
                <a:schemeClr val="accent1">
                  <a:lumMod val="50000"/>
                </a:schemeClr>
              </a:solidFill>
            </a:endParaRPr>
          </a:p>
        </p:txBody>
      </p:sp>
      <p:graphicFrame>
        <p:nvGraphicFramePr>
          <p:cNvPr id="2" name="Objeto 1">
            <a:extLst>
              <a:ext uri="{FF2B5EF4-FFF2-40B4-BE49-F238E27FC236}">
                <a16:creationId xmlns:a16="http://schemas.microsoft.com/office/drawing/2014/main" id="{48489C90-2B89-7C85-9312-19F347824D10}"/>
              </a:ext>
            </a:extLst>
          </p:cNvPr>
          <p:cNvGraphicFramePr>
            <a:graphicFrameLocks noChangeAspect="1"/>
          </p:cNvGraphicFramePr>
          <p:nvPr userDrawn="1">
            <p:extLst>
              <p:ext uri="{D42A27DB-BD31-4B8C-83A1-F6EECF244321}">
                <p14:modId xmlns:p14="http://schemas.microsoft.com/office/powerpoint/2010/main" val="1173397884"/>
              </p:ext>
            </p:extLst>
          </p:nvPr>
        </p:nvGraphicFramePr>
        <p:xfrm>
          <a:off x="5174454" y="4332675"/>
          <a:ext cx="1843087" cy="1204680"/>
        </p:xfrm>
        <a:graphic>
          <a:graphicData uri="http://schemas.openxmlformats.org/presentationml/2006/ole">
            <mc:AlternateContent xmlns:mc="http://schemas.openxmlformats.org/markup-compatibility/2006">
              <mc:Choice xmlns:v="urn:schemas-microsoft-com:vml" Requires="v">
                <p:oleObj name="CorelDRAW" r:id="rId4" imgW="678795" imgH="592207" progId="CorelDraw.Graphic.20">
                  <p:embed/>
                </p:oleObj>
              </mc:Choice>
              <mc:Fallback>
                <p:oleObj name="CorelDRAW" r:id="rId4" imgW="678795" imgH="592207" progId="CorelDraw.Graphic.20">
                  <p:embed/>
                  <p:pic>
                    <p:nvPicPr>
                      <p:cNvPr id="2" name="Objeto 1">
                        <a:extLst>
                          <a:ext uri="{FF2B5EF4-FFF2-40B4-BE49-F238E27FC236}">
                            <a16:creationId xmlns:a16="http://schemas.microsoft.com/office/drawing/2014/main" id="{48489C90-2B89-7C85-9312-19F347824D10}"/>
                          </a:ext>
                        </a:extLst>
                      </p:cNvPr>
                      <p:cNvPicPr/>
                      <p:nvPr/>
                    </p:nvPicPr>
                    <p:blipFill>
                      <a:blip r:embed="rId5"/>
                      <a:stretch>
                        <a:fillRect/>
                      </a:stretch>
                    </p:blipFill>
                    <p:spPr>
                      <a:xfrm>
                        <a:off x="5174454" y="4332675"/>
                        <a:ext cx="1843087" cy="1204680"/>
                      </a:xfrm>
                      <a:prstGeom prst="rect">
                        <a:avLst/>
                      </a:prstGeom>
                    </p:spPr>
                  </p:pic>
                </p:oleObj>
              </mc:Fallback>
            </mc:AlternateContent>
          </a:graphicData>
        </a:graphic>
      </p:graphicFrame>
    </p:spTree>
    <p:extLst>
      <p:ext uri="{BB962C8B-B14F-4D97-AF65-F5344CB8AC3E}">
        <p14:creationId xmlns:p14="http://schemas.microsoft.com/office/powerpoint/2010/main" val="2554170932"/>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90652"/>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1507E8A-5F21-44FB-6BB0-D52153CD4C57}"/>
              </a:ext>
            </a:extLst>
          </p:cNvPr>
          <p:cNvSpPr txBox="1"/>
          <p:nvPr/>
        </p:nvSpPr>
        <p:spPr>
          <a:xfrm>
            <a:off x="3761023" y="1277034"/>
            <a:ext cx="7560840" cy="3785652"/>
          </a:xfrm>
          <a:prstGeom prst="rect">
            <a:avLst/>
          </a:prstGeom>
          <a:noFill/>
        </p:spPr>
        <p:txBody>
          <a:bodyPr wrap="square" rtlCol="0">
            <a:spAutoFit/>
          </a:bodyPr>
          <a:lstStyle/>
          <a:p>
            <a:pPr algn="ctr"/>
            <a:r>
              <a:rPr lang="pt-BR" sz="4000" b="1" dirty="0">
                <a:solidFill>
                  <a:schemeClr val="accent1">
                    <a:lumMod val="50000"/>
                  </a:schemeClr>
                </a:solidFill>
                <a:latin typeface="Arial" panose="020B0604020202020204" pitchFamily="34" charset="0"/>
                <a:cs typeface="Arial" panose="020B0604020202020204" pitchFamily="34" charset="0"/>
              </a:rPr>
              <a:t>Painel</a:t>
            </a:r>
          </a:p>
          <a:p>
            <a:pPr algn="ctr"/>
            <a:endParaRPr lang="pt-BR" sz="4000" b="1" dirty="0">
              <a:solidFill>
                <a:schemeClr val="accent1">
                  <a:lumMod val="50000"/>
                </a:schemeClr>
              </a:solidFill>
              <a:latin typeface="Arial" panose="020B0604020202020204" pitchFamily="34" charset="0"/>
              <a:cs typeface="Arial" panose="020B0604020202020204" pitchFamily="34" charset="0"/>
            </a:endParaRPr>
          </a:p>
          <a:p>
            <a:pPr algn="ctr"/>
            <a:r>
              <a:rPr lang="pt-BR" sz="4000" b="1" dirty="0">
                <a:solidFill>
                  <a:schemeClr val="accent1">
                    <a:lumMod val="50000"/>
                  </a:schemeClr>
                </a:solidFill>
                <a:latin typeface="Arial" panose="020B0604020202020204" pitchFamily="34" charset="0"/>
                <a:cs typeface="Arial" panose="020B0604020202020204" pitchFamily="34" charset="0"/>
              </a:rPr>
              <a:t>“Tendências e Debates: Inteligência Artificial (I.A.) em saneamento: oportunidades e desafios”</a:t>
            </a:r>
          </a:p>
        </p:txBody>
      </p:sp>
    </p:spTree>
    <p:extLst>
      <p:ext uri="{BB962C8B-B14F-4D97-AF65-F5344CB8AC3E}">
        <p14:creationId xmlns:p14="http://schemas.microsoft.com/office/powerpoint/2010/main" val="245555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Sumário de Gestão - Critério 1 - Liderança</a:t>
            </a:r>
          </a:p>
        </p:txBody>
      </p:sp>
      <p:sp>
        <p:nvSpPr>
          <p:cNvPr id="5" name="CaixaDeTexto 4">
            <a:extLst>
              <a:ext uri="{FF2B5EF4-FFF2-40B4-BE49-F238E27FC236}">
                <a16:creationId xmlns:a16="http://schemas.microsoft.com/office/drawing/2014/main" id="{86260310-2872-B3D5-4D8E-E6B4FD91DCB7}"/>
              </a:ext>
            </a:extLst>
          </p:cNvPr>
          <p:cNvSpPr txBox="1"/>
          <p:nvPr/>
        </p:nvSpPr>
        <p:spPr>
          <a:xfrm>
            <a:off x="9523428" y="1365931"/>
            <a:ext cx="2316637" cy="2708434"/>
          </a:xfrm>
          <a:prstGeom prst="rect">
            <a:avLst/>
          </a:prstGeom>
          <a:noFill/>
        </p:spPr>
        <p:txBody>
          <a:bodyPr wrap="square">
            <a:spAutoFit/>
          </a:bodyPr>
          <a:lstStyle/>
          <a:p>
            <a:pPr algn="ctr"/>
            <a:r>
              <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4000" b="0" i="1" u="none" strike="noStrike" baseline="0" dirty="0" err="1">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endPar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Usar definições</a:t>
            </a:r>
            <a:endParaRPr lang="pt-BR" sz="3000" dirty="0">
              <a:latin typeface="Calibri" panose="020F0502020204030204" pitchFamily="34" charset="0"/>
              <a:ea typeface="Calibri" panose="020F0502020204030204" pitchFamily="34" charset="0"/>
              <a:cs typeface="Calibri" panose="020F0502020204030204" pitchFamily="34" charset="0"/>
            </a:endParaRPr>
          </a:p>
        </p:txBody>
      </p:sp>
      <p:sp>
        <p:nvSpPr>
          <p:cNvPr id="6" name="Seta: para a Esquerda e para Cima 5">
            <a:extLst>
              <a:ext uri="{FF2B5EF4-FFF2-40B4-BE49-F238E27FC236}">
                <a16:creationId xmlns:a16="http://schemas.microsoft.com/office/drawing/2014/main" id="{470F6FCC-F30C-8683-C182-6CA6FFC2B29A}"/>
              </a:ext>
            </a:extLst>
          </p:cNvPr>
          <p:cNvSpPr/>
          <p:nvPr/>
        </p:nvSpPr>
        <p:spPr>
          <a:xfrm>
            <a:off x="9841584" y="4074365"/>
            <a:ext cx="961534" cy="499621"/>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20B07BF-C890-3CF1-1E9C-3F829680E3EA}"/>
              </a:ext>
            </a:extLst>
          </p:cNvPr>
          <p:cNvSpPr txBox="1"/>
          <p:nvPr/>
        </p:nvSpPr>
        <p:spPr>
          <a:xfrm>
            <a:off x="10098157" y="6611779"/>
            <a:ext cx="2093843"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www.pnqs.com.br/MEGSA</a:t>
            </a:r>
          </a:p>
        </p:txBody>
      </p:sp>
      <p:sp>
        <p:nvSpPr>
          <p:cNvPr id="8" name="CaixaDeTexto 7">
            <a:extLst>
              <a:ext uri="{FF2B5EF4-FFF2-40B4-BE49-F238E27FC236}">
                <a16:creationId xmlns:a16="http://schemas.microsoft.com/office/drawing/2014/main" id="{D21EF3D2-8E8F-E895-6F33-30753F15B403}"/>
              </a:ext>
            </a:extLst>
          </p:cNvPr>
          <p:cNvSpPr txBox="1"/>
          <p:nvPr/>
        </p:nvSpPr>
        <p:spPr>
          <a:xfrm>
            <a:off x="235670" y="1246924"/>
            <a:ext cx="8983744" cy="5262979"/>
          </a:xfrm>
          <a:prstGeom prst="rect">
            <a:avLst/>
          </a:prstGeom>
          <a:noFill/>
        </p:spPr>
        <p:txBody>
          <a:bodyPr wrap="square">
            <a:spAutoFit/>
          </a:bodyPr>
          <a:lstStyle/>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A) Um processo gerencial possui finalidades informadas.</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B) Indicadores são informações quantitativas ou qualitativas de resultados de um processo ou produto. Os indicadores quantitativos podem ser volumétricos ou de desempenho. Um indicador possui um nome.</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C) Uma atualização ou melhoria de um processo gerencial não é suficiente para considerar uma otimização.</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D) Uma otimização de um processo gerencial somente é válida se estiver mencionado que houve uma simplificação ou reorganização de uma ou mais atividades, que eliminou desperdício de tempo ou poupou recursos.</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E) Tecnologia digital é aquela composta por tecnologia de informação e comunicação móvel e suas potencialidades, computação em nuvem, internet das coisas, geolocalização, análise de dados, reconhecimento facial, com destaque para a aplicação da IA na gestão, e outras, bem como a integração entre elas, proporcionando construção de redes, reconhecimento de padrões, geração, avaliação e síntese de documentos e ações, tomada de decisão automática, robotização, automatização de tarefas, georreferenciamento, sensoriamento e outras vantagens.</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F) Ao se avaliar um processo gerencial não se pode fazer inferências ou interpretações. A avaliação deve considerar apenas o texto descrito.</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G) Para avaliar um processo gerencial deve-se evitar a utilização do verbo 'parece' ou 'parecer'.</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H) Para avaliar um processo gerencial deve-se evitar mencionar falta de clareza ou que algo não está claro.</a:t>
            </a:r>
          </a:p>
          <a:p>
            <a:pPr algn="l"/>
            <a:r>
              <a:rPr lang="pt-BR" sz="1600" b="0" i="0" u="none" strike="noStrike" baseline="0" dirty="0">
                <a:latin typeface="Calibri" panose="020F0502020204030204" pitchFamily="34" charset="0"/>
                <a:ea typeface="Calibri" panose="020F0502020204030204" pitchFamily="34" charset="0"/>
                <a:cs typeface="Calibri" panose="020F0502020204030204" pitchFamily="34" charset="0"/>
              </a:rPr>
              <a:t>I) A qualidade de processos gerenciais é avaliada por meio de seis fatores essenciais que mais contribuem para a sua qualidade. A cada fator deve ser atribuído o grau de evolução em que se encontra, com base nas informações existentes ou apresentadas sobe seu funcionamento.</a:t>
            </a:r>
            <a:endParaRPr lang="pt-BR"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970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Sumário de Gestão - Critério 1 - Liderança</a:t>
            </a:r>
          </a:p>
        </p:txBody>
      </p:sp>
      <p:pic>
        <p:nvPicPr>
          <p:cNvPr id="4" name="Imagem 3">
            <a:extLst>
              <a:ext uri="{FF2B5EF4-FFF2-40B4-BE49-F238E27FC236}">
                <a16:creationId xmlns:a16="http://schemas.microsoft.com/office/drawing/2014/main" id="{2656E8A0-2ABB-3787-1497-BB55AC6080D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5671" y="1421977"/>
            <a:ext cx="9030878" cy="4931689"/>
          </a:xfrm>
          <a:prstGeom prst="rect">
            <a:avLst/>
          </a:prstGeom>
        </p:spPr>
      </p:pic>
      <p:sp>
        <p:nvSpPr>
          <p:cNvPr id="5" name="CaixaDeTexto 4">
            <a:extLst>
              <a:ext uri="{FF2B5EF4-FFF2-40B4-BE49-F238E27FC236}">
                <a16:creationId xmlns:a16="http://schemas.microsoft.com/office/drawing/2014/main" id="{86260310-2872-B3D5-4D8E-E6B4FD91DCB7}"/>
              </a:ext>
            </a:extLst>
          </p:cNvPr>
          <p:cNvSpPr txBox="1"/>
          <p:nvPr/>
        </p:nvSpPr>
        <p:spPr>
          <a:xfrm>
            <a:off x="9523428" y="1365931"/>
            <a:ext cx="2316637" cy="2708434"/>
          </a:xfrm>
          <a:prstGeom prst="rect">
            <a:avLst/>
          </a:prstGeom>
          <a:noFill/>
        </p:spPr>
        <p:txBody>
          <a:bodyPr wrap="square">
            <a:spAutoFit/>
          </a:bodyPr>
          <a:lstStyle/>
          <a:p>
            <a:pPr algn="ctr"/>
            <a:r>
              <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4000" b="0" i="1" u="none" strike="noStrike" baseline="0" dirty="0" err="1">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endPar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Usar definições</a:t>
            </a:r>
            <a:endParaRPr lang="pt-BR" sz="3000" dirty="0">
              <a:latin typeface="Calibri" panose="020F0502020204030204" pitchFamily="34" charset="0"/>
              <a:ea typeface="Calibri" panose="020F0502020204030204" pitchFamily="34" charset="0"/>
              <a:cs typeface="Calibri" panose="020F0502020204030204" pitchFamily="34" charset="0"/>
            </a:endParaRPr>
          </a:p>
        </p:txBody>
      </p:sp>
      <p:sp>
        <p:nvSpPr>
          <p:cNvPr id="6" name="Seta: para a Esquerda e para Cima 5">
            <a:extLst>
              <a:ext uri="{FF2B5EF4-FFF2-40B4-BE49-F238E27FC236}">
                <a16:creationId xmlns:a16="http://schemas.microsoft.com/office/drawing/2014/main" id="{470F6FCC-F30C-8683-C182-6CA6FFC2B29A}"/>
              </a:ext>
            </a:extLst>
          </p:cNvPr>
          <p:cNvSpPr/>
          <p:nvPr/>
        </p:nvSpPr>
        <p:spPr>
          <a:xfrm>
            <a:off x="9841584" y="4074365"/>
            <a:ext cx="961534" cy="499621"/>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1FC59BDE-BA72-4F8D-6BEA-58311F3A0861}"/>
              </a:ext>
            </a:extLst>
          </p:cNvPr>
          <p:cNvSpPr txBox="1"/>
          <p:nvPr/>
        </p:nvSpPr>
        <p:spPr>
          <a:xfrm>
            <a:off x="10098157" y="6611779"/>
            <a:ext cx="2093843"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www.pnqs.com.br/MEGSA</a:t>
            </a:r>
          </a:p>
        </p:txBody>
      </p:sp>
    </p:spTree>
    <p:extLst>
      <p:ext uri="{BB962C8B-B14F-4D97-AF65-F5344CB8AC3E}">
        <p14:creationId xmlns:p14="http://schemas.microsoft.com/office/powerpoint/2010/main" val="208609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Sumário de Gestão - Critério 1 - Liderança</a:t>
            </a:r>
          </a:p>
        </p:txBody>
      </p:sp>
      <p:sp>
        <p:nvSpPr>
          <p:cNvPr id="5" name="CaixaDeTexto 4">
            <a:extLst>
              <a:ext uri="{FF2B5EF4-FFF2-40B4-BE49-F238E27FC236}">
                <a16:creationId xmlns:a16="http://schemas.microsoft.com/office/drawing/2014/main" id="{8CDAB146-8B40-77F6-9D2A-F12085CAC451}"/>
              </a:ext>
            </a:extLst>
          </p:cNvPr>
          <p:cNvSpPr txBox="1"/>
          <p:nvPr/>
        </p:nvSpPr>
        <p:spPr>
          <a:xfrm>
            <a:off x="9523428" y="1365931"/>
            <a:ext cx="2316637" cy="2708434"/>
          </a:xfrm>
          <a:prstGeom prst="rect">
            <a:avLst/>
          </a:prstGeom>
          <a:noFill/>
        </p:spPr>
        <p:txBody>
          <a:bodyPr wrap="square">
            <a:spAutoFit/>
          </a:bodyPr>
          <a:lstStyle/>
          <a:p>
            <a:pPr algn="ctr"/>
            <a:r>
              <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4000" b="0" i="1" u="none" strike="noStrike" baseline="0" dirty="0" err="1">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endPar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Avaliar</a:t>
            </a: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texto</a:t>
            </a:r>
            <a:endParaRPr lang="pt-BR" sz="3000" dirty="0">
              <a:latin typeface="Calibri" panose="020F0502020204030204" pitchFamily="34" charset="0"/>
              <a:ea typeface="Calibri" panose="020F0502020204030204" pitchFamily="34" charset="0"/>
              <a:cs typeface="Calibri" panose="020F0502020204030204" pitchFamily="34" charset="0"/>
            </a:endParaRPr>
          </a:p>
        </p:txBody>
      </p:sp>
      <p:sp>
        <p:nvSpPr>
          <p:cNvPr id="6" name="Seta: para a Esquerda e para Cima 5">
            <a:extLst>
              <a:ext uri="{FF2B5EF4-FFF2-40B4-BE49-F238E27FC236}">
                <a16:creationId xmlns:a16="http://schemas.microsoft.com/office/drawing/2014/main" id="{C2FCE72F-645C-F7F8-2381-E7A1086E4D65}"/>
              </a:ext>
            </a:extLst>
          </p:cNvPr>
          <p:cNvSpPr/>
          <p:nvPr/>
        </p:nvSpPr>
        <p:spPr>
          <a:xfrm>
            <a:off x="9841584" y="4074365"/>
            <a:ext cx="961534" cy="499621"/>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D12D0CFF-70E5-3562-C3CF-C011873C318C}"/>
              </a:ext>
            </a:extLst>
          </p:cNvPr>
          <p:cNvSpPr txBox="1"/>
          <p:nvPr/>
        </p:nvSpPr>
        <p:spPr>
          <a:xfrm>
            <a:off x="10098157" y="6611779"/>
            <a:ext cx="1635384"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SG SANASA 2023</a:t>
            </a:r>
          </a:p>
        </p:txBody>
      </p:sp>
      <p:sp>
        <p:nvSpPr>
          <p:cNvPr id="9" name="CaixaDeTexto 8">
            <a:extLst>
              <a:ext uri="{FF2B5EF4-FFF2-40B4-BE49-F238E27FC236}">
                <a16:creationId xmlns:a16="http://schemas.microsoft.com/office/drawing/2014/main" id="{67642953-25CF-3D6F-DFAB-DB1CE6B6186D}"/>
              </a:ext>
            </a:extLst>
          </p:cNvPr>
          <p:cNvSpPr txBox="1"/>
          <p:nvPr/>
        </p:nvSpPr>
        <p:spPr>
          <a:xfrm>
            <a:off x="7761404" y="4705962"/>
            <a:ext cx="4194925" cy="1815882"/>
          </a:xfrm>
          <a:prstGeom prst="rect">
            <a:avLst/>
          </a:prstGeom>
          <a:noFill/>
        </p:spPr>
        <p:txBody>
          <a:bodyPr wrap="square">
            <a:spAutoFit/>
          </a:bodyPr>
          <a:lstStyle/>
          <a:p>
            <a:pPr algn="just"/>
            <a:r>
              <a:rPr lang="pt-BR" sz="1600" b="0" i="0" u="none" strike="noStrike" baseline="0" dirty="0">
                <a:latin typeface="Calibri" panose="020F0502020204030204" pitchFamily="34" charset="0"/>
              </a:rPr>
              <a:t>Favor avaliar o grau de cada Fator para o processo gerencial abaixo, considerando todas as definições acima, todas as finalidades do processo gerencial e exclusivamente as evidências mencionadas na descrição do seu funcionamento, citando otimizações e indicadores encontrados.</a:t>
            </a:r>
            <a:endParaRPr lang="pt-BR" sz="1600" dirty="0"/>
          </a:p>
        </p:txBody>
      </p:sp>
      <p:grpSp>
        <p:nvGrpSpPr>
          <p:cNvPr id="11" name="Agrupar 10">
            <a:extLst>
              <a:ext uri="{FF2B5EF4-FFF2-40B4-BE49-F238E27FC236}">
                <a16:creationId xmlns:a16="http://schemas.microsoft.com/office/drawing/2014/main" id="{DA288ACE-5BBD-D3FC-A3A1-27DA0A7D2FE0}"/>
              </a:ext>
            </a:extLst>
          </p:cNvPr>
          <p:cNvGrpSpPr/>
          <p:nvPr/>
        </p:nvGrpSpPr>
        <p:grpSpPr>
          <a:xfrm>
            <a:off x="351936" y="1194737"/>
            <a:ext cx="7491165" cy="5599124"/>
            <a:chOff x="351936" y="1194737"/>
            <a:chExt cx="7491165" cy="5599124"/>
          </a:xfrm>
        </p:grpSpPr>
        <p:pic>
          <p:nvPicPr>
            <p:cNvPr id="3" name="Imagem 2">
              <a:extLst>
                <a:ext uri="{FF2B5EF4-FFF2-40B4-BE49-F238E27FC236}">
                  <a16:creationId xmlns:a16="http://schemas.microsoft.com/office/drawing/2014/main" id="{BB807162-0084-9A2A-C5DF-3633EB6CE0AE}"/>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r="4980"/>
            <a:stretch/>
          </p:blipFill>
          <p:spPr>
            <a:xfrm>
              <a:off x="351936" y="1194737"/>
              <a:ext cx="7293202" cy="5599124"/>
            </a:xfrm>
            <a:prstGeom prst="rect">
              <a:avLst/>
            </a:prstGeom>
          </p:spPr>
        </p:pic>
        <p:sp>
          <p:nvSpPr>
            <p:cNvPr id="10" name="Retângulo 9">
              <a:extLst>
                <a:ext uri="{FF2B5EF4-FFF2-40B4-BE49-F238E27FC236}">
                  <a16:creationId xmlns:a16="http://schemas.microsoft.com/office/drawing/2014/main" id="{52207154-C181-5962-6004-201ACFAEB179}"/>
                </a:ext>
              </a:extLst>
            </p:cNvPr>
            <p:cNvSpPr/>
            <p:nvPr/>
          </p:nvSpPr>
          <p:spPr>
            <a:xfrm>
              <a:off x="6759019" y="1194737"/>
              <a:ext cx="1084082" cy="5232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7648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Sumário de Gestão - Critério 1 - Liderança</a:t>
            </a:r>
          </a:p>
        </p:txBody>
      </p:sp>
      <p:sp>
        <p:nvSpPr>
          <p:cNvPr id="5" name="CaixaDeTexto 4">
            <a:extLst>
              <a:ext uri="{FF2B5EF4-FFF2-40B4-BE49-F238E27FC236}">
                <a16:creationId xmlns:a16="http://schemas.microsoft.com/office/drawing/2014/main" id="{8CDAB146-8B40-77F6-9D2A-F12085CAC451}"/>
              </a:ext>
            </a:extLst>
          </p:cNvPr>
          <p:cNvSpPr txBox="1"/>
          <p:nvPr/>
        </p:nvSpPr>
        <p:spPr>
          <a:xfrm>
            <a:off x="9523428" y="1365931"/>
            <a:ext cx="2316637" cy="2708434"/>
          </a:xfrm>
          <a:prstGeom prst="rect">
            <a:avLst/>
          </a:prstGeom>
          <a:noFill/>
        </p:spPr>
        <p:txBody>
          <a:bodyPr wrap="square">
            <a:spAutoFit/>
          </a:bodyPr>
          <a:lstStyle/>
          <a:p>
            <a:pPr algn="ctr"/>
            <a:r>
              <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4000" b="0" i="1" u="none" strike="noStrike" baseline="0" dirty="0" err="1">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endPar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Resultado da avaliação</a:t>
            </a:r>
            <a:endParaRPr lang="pt-BR" sz="3000" dirty="0">
              <a:latin typeface="Calibri" panose="020F0502020204030204" pitchFamily="34" charset="0"/>
              <a:ea typeface="Calibri" panose="020F0502020204030204" pitchFamily="34" charset="0"/>
              <a:cs typeface="Calibri" panose="020F0502020204030204" pitchFamily="34" charset="0"/>
            </a:endParaRPr>
          </a:p>
        </p:txBody>
      </p:sp>
      <p:sp>
        <p:nvSpPr>
          <p:cNvPr id="6" name="Seta: para a Esquerda e para Cima 5">
            <a:extLst>
              <a:ext uri="{FF2B5EF4-FFF2-40B4-BE49-F238E27FC236}">
                <a16:creationId xmlns:a16="http://schemas.microsoft.com/office/drawing/2014/main" id="{C2FCE72F-645C-F7F8-2381-E7A1086E4D65}"/>
              </a:ext>
            </a:extLst>
          </p:cNvPr>
          <p:cNvSpPr/>
          <p:nvPr/>
        </p:nvSpPr>
        <p:spPr>
          <a:xfrm>
            <a:off x="9841584" y="4074365"/>
            <a:ext cx="961534" cy="499621"/>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D12D0CFF-70E5-3562-C3CF-C011873C318C}"/>
              </a:ext>
            </a:extLst>
          </p:cNvPr>
          <p:cNvSpPr txBox="1"/>
          <p:nvPr/>
        </p:nvSpPr>
        <p:spPr>
          <a:xfrm>
            <a:off x="10098157" y="6611779"/>
            <a:ext cx="1635384"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SG SANASA 2023</a:t>
            </a:r>
          </a:p>
        </p:txBody>
      </p:sp>
      <p:sp>
        <p:nvSpPr>
          <p:cNvPr id="8" name="CaixaDeTexto 7">
            <a:extLst>
              <a:ext uri="{FF2B5EF4-FFF2-40B4-BE49-F238E27FC236}">
                <a16:creationId xmlns:a16="http://schemas.microsoft.com/office/drawing/2014/main" id="{6E375180-8852-FBD5-4672-0DF9BE958025}"/>
              </a:ext>
            </a:extLst>
          </p:cNvPr>
          <p:cNvSpPr txBox="1"/>
          <p:nvPr/>
        </p:nvSpPr>
        <p:spPr>
          <a:xfrm>
            <a:off x="222708" y="1194737"/>
            <a:ext cx="9128682" cy="5509200"/>
          </a:xfrm>
          <a:prstGeom prst="rect">
            <a:avLst/>
          </a:prstGeom>
          <a:noFill/>
        </p:spPr>
        <p:txBody>
          <a:bodyPr wrap="square">
            <a:spAutoFit/>
          </a:bodyPr>
          <a:lstStyle/>
          <a:p>
            <a:pPr algn="just"/>
            <a:r>
              <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Fator Enxuto:</a:t>
            </a:r>
            <a:r>
              <a:rPr lang="pt-BR" sz="1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 processo parece atender plenamente às suas finalidades, pois há políticas e procedimentos bem definidos para diversas áreas. No entanto, não há menção explícita de atividades otimizadas. Considerando a descrição fornecida, atribuiria um grau 3.</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Fator Proativo:</a:t>
            </a:r>
            <a:r>
              <a:rPr lang="pt-BR" sz="1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 processo parece ser bastante proativo, pois inclui as políticas de gestão demonstrando um planejamento e um padrão de execução para lidar com potenciais problemas. Além disso, há treinamento e comunicação aos envolvidos. Considerando a descrição fornecida, atribuiria um grau 4.</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Fator Digital:</a:t>
            </a:r>
            <a:r>
              <a:rPr lang="pt-BR" sz="1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 processo utiliza tecnologia digital em partes importantes. No entanto, não fica claro se a IA está sendo utilizada na gestão. Considerando a descrição fornecida, atribuiria um grau 3.</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Fator Abrangente:</a:t>
            </a:r>
            <a:r>
              <a:rPr lang="pt-BR" sz="1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 processo parece ser aplicado com uma abrangência suficiente para alcançar suas finalidades. Considerando a descrição fornecida, atribuiria um grau 4.</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Fator Efetivo:</a:t>
            </a:r>
            <a:r>
              <a:rPr lang="pt-BR" sz="1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 processo é avaliado com métodos e utiliza indicadores numéricos de desempenho, como o indicador de denúncias recebidas e apuradas. No entanto, não há menção sobre a utilização de referências de boas práticas ou referenciais comparativos. Considerando a descrição fornecida, atribuiria um grau 3.</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pt-BR" sz="1600" b="1"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Fator Inovador:</a:t>
            </a:r>
            <a:r>
              <a:rPr lang="pt-BR" sz="16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O processo parece ter incorporado melhorias nos últimos anos, como a evolução do treinamento digital da força de trabalho. No entanto, não fica claro se essas melhorias resultaram em um novo patamar de desempenho ou adicionaram valor significativo para as partes interessadas. Considerando a descrição fornecida, atribuiria um grau 2.</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914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Sumário de Gestão - Critério 1 - Liderança</a:t>
            </a:r>
          </a:p>
        </p:txBody>
      </p:sp>
      <p:sp>
        <p:nvSpPr>
          <p:cNvPr id="5" name="CaixaDeTexto 4">
            <a:extLst>
              <a:ext uri="{FF2B5EF4-FFF2-40B4-BE49-F238E27FC236}">
                <a16:creationId xmlns:a16="http://schemas.microsoft.com/office/drawing/2014/main" id="{8CDAB146-8B40-77F6-9D2A-F12085CAC451}"/>
              </a:ext>
            </a:extLst>
          </p:cNvPr>
          <p:cNvSpPr txBox="1"/>
          <p:nvPr/>
        </p:nvSpPr>
        <p:spPr>
          <a:xfrm>
            <a:off x="9523428" y="1365931"/>
            <a:ext cx="2316637" cy="3631763"/>
          </a:xfrm>
          <a:prstGeom prst="rect">
            <a:avLst/>
          </a:prstGeom>
          <a:noFill/>
        </p:spPr>
        <p:txBody>
          <a:bodyPr wrap="square">
            <a:spAutoFit/>
          </a:bodyPr>
          <a:lstStyle/>
          <a:p>
            <a:pPr algn="ctr"/>
            <a:r>
              <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4000" b="0" i="1" u="none" strike="noStrike" baseline="0" dirty="0" err="1">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endPar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Construir um texto com no máx. 15 linhas</a:t>
            </a:r>
            <a:endParaRPr lang="pt-BR" sz="3000" dirty="0">
              <a:latin typeface="Calibri" panose="020F0502020204030204" pitchFamily="34" charset="0"/>
              <a:ea typeface="Calibri" panose="020F0502020204030204" pitchFamily="34" charset="0"/>
              <a:cs typeface="Calibri" panose="020F0502020204030204" pitchFamily="34" charset="0"/>
            </a:endParaRPr>
          </a:p>
        </p:txBody>
      </p:sp>
      <p:sp>
        <p:nvSpPr>
          <p:cNvPr id="6" name="Seta: para a Esquerda e para Cima 5">
            <a:extLst>
              <a:ext uri="{FF2B5EF4-FFF2-40B4-BE49-F238E27FC236}">
                <a16:creationId xmlns:a16="http://schemas.microsoft.com/office/drawing/2014/main" id="{C2FCE72F-645C-F7F8-2381-E7A1086E4D65}"/>
              </a:ext>
            </a:extLst>
          </p:cNvPr>
          <p:cNvSpPr/>
          <p:nvPr/>
        </p:nvSpPr>
        <p:spPr>
          <a:xfrm>
            <a:off x="9841584" y="5130165"/>
            <a:ext cx="961534" cy="499621"/>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D12D0CFF-70E5-3562-C3CF-C011873C318C}"/>
              </a:ext>
            </a:extLst>
          </p:cNvPr>
          <p:cNvSpPr txBox="1"/>
          <p:nvPr/>
        </p:nvSpPr>
        <p:spPr>
          <a:xfrm>
            <a:off x="10098157" y="6611779"/>
            <a:ext cx="1635384"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SG SANASA 2023</a:t>
            </a:r>
          </a:p>
        </p:txBody>
      </p:sp>
      <p:sp>
        <p:nvSpPr>
          <p:cNvPr id="8" name="CaixaDeTexto 7">
            <a:extLst>
              <a:ext uri="{FF2B5EF4-FFF2-40B4-BE49-F238E27FC236}">
                <a16:creationId xmlns:a16="http://schemas.microsoft.com/office/drawing/2014/main" id="{6E375180-8852-FBD5-4672-0DF9BE958025}"/>
              </a:ext>
            </a:extLst>
          </p:cNvPr>
          <p:cNvSpPr txBox="1"/>
          <p:nvPr/>
        </p:nvSpPr>
        <p:spPr>
          <a:xfrm>
            <a:off x="222708" y="1194737"/>
            <a:ext cx="9128682" cy="5545621"/>
          </a:xfrm>
          <a:prstGeom prst="rect">
            <a:avLst/>
          </a:prstGeom>
          <a:noFill/>
        </p:spPr>
        <p:txBody>
          <a:bodyPr wrap="square">
            <a:spAutoFit/>
          </a:bodyPr>
          <a:lstStyle/>
          <a:p>
            <a:pPr algn="just">
              <a:lnSpc>
                <a:spcPct val="150000"/>
              </a:lnSpc>
            </a:pPr>
            <a:r>
              <a:rPr lang="pt-BR" sz="170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 SANASA, empresa de economia mista de Campinas-SP, destaca-se como exemplo de excelência em gestão, atendendo plenamente às suas finalidades e evidenciando uma cultura profundamente enraizada na transparência e no desenvolvimento sustentável. Seu compromisso ético e transparente reflete-se nas diversas políticas e códigos de conduta implementados, desde a Política e Objetivos da Qualidade até a Política ESG, abordando aspectos fundamentais como responsabilidade social, gestão de riscos corporativos e combate à corrupção. Tais políticas são comunicadas e disseminadas de forma eficaz, alcançando não só a Força de Trabalho, mas também fornecedores e demais partes interessadas. Além disso, a SANASA demonstra um compromisso proativo com a antecipação de problemas, evidenciado pelo constante aprimoramento de suas práticas, incluindo a recente evolução no treinamento digital da Força de Trabalho. Essa inovação, aliada à utilização de tecnologia digital em todo o processo gerencial, fortalece ainda mais sua posição como líder em eficiência e eficácia. O processo é aplicado de forma abrangente, garantindo que todas as partes necessárias sejam consideradas, desde o planejamento estratégico até a apuração de denúncias éticas, cujo indicador específico reflete a seriedade com que a SANASA trata questões de integridade.</a:t>
            </a:r>
            <a:endParaRPr lang="pt-BR" sz="17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59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3"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Pesquisa SWOT – Forças, Fraquezas, Oportunidades e Ameaças</a:t>
            </a:r>
          </a:p>
        </p:txBody>
      </p:sp>
      <p:sp>
        <p:nvSpPr>
          <p:cNvPr id="4" name="Rectangle 3"/>
          <p:cNvSpPr/>
          <p:nvPr/>
        </p:nvSpPr>
        <p:spPr>
          <a:xfrm>
            <a:off x="235670" y="1246924"/>
            <a:ext cx="5743099" cy="2862322"/>
          </a:xfrm>
          <a:prstGeom prst="rect">
            <a:avLst/>
          </a:prstGeom>
          <a:ln>
            <a:solidFill>
              <a:schemeClr val="tx1"/>
            </a:solidFill>
          </a:ln>
        </p:spPr>
        <p:txBody>
          <a:bodyPr wrap="square">
            <a:spAutoFit/>
          </a:bodyPr>
          <a:lstStyle/>
          <a:p>
            <a:pPr algn="just"/>
            <a:r>
              <a:rPr lang="pt-BR" dirty="0">
                <a:solidFill>
                  <a:srgbClr val="13343B"/>
                </a:solidFill>
                <a:latin typeface="Arial" panose="020B0604020202020204" pitchFamily="34" charset="0"/>
                <a:cs typeface="Arial" panose="020B0604020202020204" pitchFamily="34" charset="0"/>
              </a:rPr>
              <a:t>Lista das forças ordenadas de "alta" para "baixa" com base nos dados fornecidos:Corpo Técnico Qualificado:</a:t>
            </a:r>
          </a:p>
          <a:p>
            <a:endParaRPr lang="pt-BR" dirty="0">
              <a:solidFill>
                <a:srgbClr val="13343B"/>
              </a:solidFill>
              <a:latin typeface="Arial" panose="020B0604020202020204" pitchFamily="34" charset="0"/>
              <a:cs typeface="Arial" panose="020B0604020202020204" pitchFamily="34" charset="0"/>
            </a:endParaRPr>
          </a:p>
          <a:p>
            <a:pPr marL="342900" indent="-342900">
              <a:buFont typeface="+mj-lt"/>
              <a:buAutoNum type="arabicPeriod"/>
            </a:pPr>
            <a:r>
              <a:rPr lang="pt-BR" dirty="0">
                <a:solidFill>
                  <a:schemeClr val="accent5"/>
                </a:solidFill>
                <a:latin typeface="Arial" panose="020B0604020202020204" pitchFamily="34" charset="0"/>
                <a:cs typeface="Arial" panose="020B0604020202020204" pitchFamily="34" charset="0"/>
              </a:rPr>
              <a:t>Qualidade dos Produtos (Água/Esgoto)</a:t>
            </a:r>
          </a:p>
          <a:p>
            <a:pPr marL="342900" indent="-342900">
              <a:buFont typeface="+mj-lt"/>
              <a:buAutoNum type="arabicPeriod"/>
            </a:pPr>
            <a:r>
              <a:rPr lang="pt-BR" dirty="0">
                <a:solidFill>
                  <a:schemeClr val="accent5"/>
                </a:solidFill>
                <a:latin typeface="Arial" panose="020B0604020202020204" pitchFamily="34" charset="0"/>
                <a:cs typeface="Arial" panose="020B0604020202020204" pitchFamily="34" charset="0"/>
              </a:rPr>
              <a:t>Qualidade dos Serviços Prestados (Água/Esgoto)</a:t>
            </a: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Gestão Eficiente</a:t>
            </a: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Governança/Transparência</a:t>
            </a: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Foco em Novas Tecnologias</a:t>
            </a:r>
          </a:p>
          <a:p>
            <a:pPr marL="342900" indent="-342900">
              <a:buFont typeface="+mj-lt"/>
              <a:buAutoNum type="arabicPeriod"/>
            </a:pPr>
            <a:r>
              <a:rPr lang="pt-BR" dirty="0">
                <a:solidFill>
                  <a:schemeClr val="accent5"/>
                </a:solidFill>
                <a:latin typeface="Arial" panose="020B0604020202020204" pitchFamily="34" charset="0"/>
                <a:cs typeface="Arial" panose="020B0604020202020204" pitchFamily="34" charset="0"/>
              </a:rPr>
              <a:t>Foco nos Clientes</a:t>
            </a:r>
          </a:p>
          <a:p>
            <a:endParaRPr lang="pt-BR" dirty="0">
              <a:solidFill>
                <a:srgbClr val="13343B"/>
              </a:solidFill>
              <a:latin typeface="Arial" panose="020B0604020202020204" pitchFamily="34" charset="0"/>
              <a:cs typeface="Arial" panose="020B0604020202020204" pitchFamily="34" charset="0"/>
            </a:endParaRPr>
          </a:p>
        </p:txBody>
      </p:sp>
      <p:sp>
        <p:nvSpPr>
          <p:cNvPr id="5" name="Rectangle 4"/>
          <p:cNvSpPr/>
          <p:nvPr/>
        </p:nvSpPr>
        <p:spPr>
          <a:xfrm>
            <a:off x="6095999" y="1246924"/>
            <a:ext cx="5994401" cy="4247317"/>
          </a:xfrm>
          <a:prstGeom prst="rect">
            <a:avLst/>
          </a:prstGeom>
          <a:ln>
            <a:solidFill>
              <a:schemeClr val="tx1"/>
            </a:solidFill>
          </a:ln>
        </p:spPr>
        <p:txBody>
          <a:bodyPr wrap="square">
            <a:spAutoFit/>
          </a:bodyPr>
          <a:lstStyle/>
          <a:p>
            <a:pPr algn="just"/>
            <a:r>
              <a:rPr lang="pt-BR" dirty="0">
                <a:solidFill>
                  <a:srgbClr val="13343B"/>
                </a:solidFill>
                <a:latin typeface="Arial" panose="020B0604020202020204" pitchFamily="34" charset="0"/>
                <a:cs typeface="Arial" panose="020B0604020202020204" pitchFamily="34" charset="0"/>
              </a:rPr>
              <a:t>As principais forças que uma empresa municipal de saneamento (água e esgoto) que já possui índices de universalização alcançados deveria esperar são:</a:t>
            </a:r>
          </a:p>
          <a:p>
            <a:endParaRPr lang="pt-BR" dirty="0">
              <a:solidFill>
                <a:srgbClr val="13343B"/>
              </a:solidFill>
              <a:latin typeface="Arial" panose="020B0604020202020204" pitchFamily="34" charset="0"/>
              <a:cs typeface="Arial" panose="020B0604020202020204" pitchFamily="34" charset="0"/>
            </a:endParaRP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Foco na melhoria contínua da eficiência operacional e redução de custos. </a:t>
            </a: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Investimento em inovação tecnológica para modernizar a infraestrutura e os sistemas de gestão. </a:t>
            </a: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Ênfase na gestão ética e transparente, com mecanismos de combate à corrupção. </a:t>
            </a:r>
          </a:p>
          <a:p>
            <a:pPr marL="342900" indent="-342900">
              <a:buFont typeface="+mj-lt"/>
              <a:buAutoNum type="arabicPeriod"/>
            </a:pPr>
            <a:r>
              <a:rPr lang="pt-BR" dirty="0">
                <a:solidFill>
                  <a:srgbClr val="FF0000"/>
                </a:solidFill>
                <a:latin typeface="Arial" panose="020B0604020202020204" pitchFamily="34" charset="0"/>
                <a:cs typeface="Arial" panose="020B0604020202020204" pitchFamily="34" charset="0"/>
              </a:rPr>
              <a:t>Aprimoramento da governança e da participação social nos processos decisórios.</a:t>
            </a:r>
            <a:r>
              <a:rPr lang="pt-BR" dirty="0">
                <a:solidFill>
                  <a:srgbClr val="13343B"/>
                </a:solidFill>
                <a:latin typeface="Arial" panose="020B0604020202020204" pitchFamily="34" charset="0"/>
                <a:cs typeface="Arial" panose="020B0604020202020204" pitchFamily="34" charset="0"/>
              </a:rPr>
              <a:t> </a:t>
            </a:r>
          </a:p>
          <a:p>
            <a:pPr marL="342900" indent="-342900">
              <a:buFont typeface="+mj-lt"/>
              <a:buAutoNum type="arabicPeriod"/>
            </a:pPr>
            <a:r>
              <a:rPr lang="pt-BR" dirty="0">
                <a:solidFill>
                  <a:schemeClr val="accent5"/>
                </a:solidFill>
                <a:latin typeface="Arial" panose="020B0604020202020204" pitchFamily="34" charset="0"/>
                <a:cs typeface="Arial" panose="020B0604020202020204" pitchFamily="34" charset="0"/>
              </a:rPr>
              <a:t>Foco na sustentabilidade ambiental das operações.</a:t>
            </a:r>
          </a:p>
          <a:p>
            <a:pPr marL="342900" indent="-342900">
              <a:buFont typeface="+mj-lt"/>
              <a:buAutoNum type="arabicPeriod"/>
            </a:pPr>
            <a:r>
              <a:rPr lang="pt-BR" dirty="0">
                <a:solidFill>
                  <a:schemeClr val="accent5"/>
                </a:solidFill>
                <a:latin typeface="Arial" panose="020B0604020202020204" pitchFamily="34" charset="0"/>
                <a:cs typeface="Arial" panose="020B0604020202020204" pitchFamily="34" charset="0"/>
              </a:rPr>
              <a:t>Expansão dos serviços para áreas ainda não atendidas</a:t>
            </a:r>
          </a:p>
        </p:txBody>
      </p:sp>
      <p:sp>
        <p:nvSpPr>
          <p:cNvPr id="6" name="CaixaDeTexto 4">
            <a:extLst>
              <a:ext uri="{FF2B5EF4-FFF2-40B4-BE49-F238E27FC236}">
                <a16:creationId xmlns:a16="http://schemas.microsoft.com/office/drawing/2014/main" id="{8CDAB146-8B40-77F6-9D2A-F12085CAC451}"/>
              </a:ext>
            </a:extLst>
          </p:cNvPr>
          <p:cNvSpPr txBox="1"/>
          <p:nvPr/>
        </p:nvSpPr>
        <p:spPr>
          <a:xfrm>
            <a:off x="6096000" y="5531528"/>
            <a:ext cx="5994400" cy="1200329"/>
          </a:xfrm>
          <a:prstGeom prst="rect">
            <a:avLst/>
          </a:prstGeom>
          <a:noFill/>
        </p:spPr>
        <p:txBody>
          <a:bodyPr wrap="square">
            <a:spAutoFit/>
          </a:bodyPr>
          <a:lstStyle/>
          <a:p>
            <a:pPr algn="ctr"/>
            <a:r>
              <a:rPr lang="pt-BR" sz="36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36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3600" dirty="0">
              <a:latin typeface="Calibri" panose="020F0502020204030204" pitchFamily="34" charset="0"/>
              <a:ea typeface="Calibri" panose="020F0502020204030204" pitchFamily="34" charset="0"/>
              <a:cs typeface="Calibri" panose="020F0502020204030204" pitchFamily="34" charset="0"/>
            </a:endParaRPr>
          </a:p>
        </p:txBody>
      </p:sp>
      <p:sp>
        <p:nvSpPr>
          <p:cNvPr id="7" name="CaixaDeTexto 4">
            <a:extLst>
              <a:ext uri="{FF2B5EF4-FFF2-40B4-BE49-F238E27FC236}">
                <a16:creationId xmlns:a16="http://schemas.microsoft.com/office/drawing/2014/main" id="{8CDAB146-8B40-77F6-9D2A-F12085CAC451}"/>
              </a:ext>
            </a:extLst>
          </p:cNvPr>
          <p:cNvSpPr txBox="1"/>
          <p:nvPr/>
        </p:nvSpPr>
        <p:spPr>
          <a:xfrm>
            <a:off x="235670" y="4348616"/>
            <a:ext cx="5743099" cy="2308324"/>
          </a:xfrm>
          <a:prstGeom prst="rect">
            <a:avLst/>
          </a:prstGeom>
          <a:noFill/>
        </p:spPr>
        <p:txBody>
          <a:bodyPr wrap="square">
            <a:spAutoFit/>
          </a:bodyPr>
          <a:lstStyle/>
          <a:p>
            <a:pPr algn="ctr"/>
            <a:r>
              <a:rPr lang="pt-BR" sz="36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Pesquisa</a:t>
            </a:r>
            <a:r>
              <a:rPr lang="pt-BR" sz="3600" b="0" i="1" u="none" strike="noStrike" dirty="0">
                <a:solidFill>
                  <a:srgbClr val="2F5598"/>
                </a:solidFill>
                <a:latin typeface="Calibri" panose="020F0502020204030204" pitchFamily="34" charset="0"/>
                <a:ea typeface="Calibri" panose="020F0502020204030204" pitchFamily="34" charset="0"/>
                <a:cs typeface="Calibri" panose="020F0502020204030204" pitchFamily="34" charset="0"/>
              </a:rPr>
              <a:t> interna via Forms (Office 365)</a:t>
            </a:r>
          </a:p>
          <a:p>
            <a:pPr algn="ctr"/>
            <a:r>
              <a:rPr lang="pt-BR" sz="3600" i="1" dirty="0">
                <a:solidFill>
                  <a:srgbClr val="2F5598"/>
                </a:solidFill>
                <a:latin typeface="Calibri" panose="020F0502020204030204" pitchFamily="34" charset="0"/>
                <a:ea typeface="Calibri" panose="020F0502020204030204" pitchFamily="34" charset="0"/>
                <a:cs typeface="Calibri" panose="020F0502020204030204" pitchFamily="34" charset="0"/>
              </a:rPr>
              <a:t>Diretoria, Gerências e Coordenadorias</a:t>
            </a:r>
            <a:endParaRPr lang="pt-BR"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390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1675" y="837583"/>
            <a:ext cx="7420336" cy="5722873"/>
          </a:xfrm>
          <a:prstGeom prst="rect">
            <a:avLst/>
          </a:prstGeom>
        </p:spPr>
      </p:pic>
      <p:sp>
        <p:nvSpPr>
          <p:cNvPr id="4" name="CaixaDeTexto 1">
            <a:extLst>
              <a:ext uri="{FF2B5EF4-FFF2-40B4-BE49-F238E27FC236}">
                <a16:creationId xmlns:a16="http://schemas.microsoft.com/office/drawing/2014/main" id="{C93608DE-213E-52A1-9A1E-5FE77BF3E635}"/>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4ª-feira (22/05) – 14hs às 18hs - Auditório 1</a:t>
            </a:r>
          </a:p>
        </p:txBody>
      </p:sp>
      <p:pic>
        <p:nvPicPr>
          <p:cNvPr id="5" name="Picture 4"/>
          <p:cNvPicPr>
            <a:picLocks noChangeAspect="1"/>
          </p:cNvPicPr>
          <p:nvPr/>
        </p:nvPicPr>
        <p:blipFill>
          <a:blip r:embed="rId3"/>
          <a:stretch>
            <a:fillRect/>
          </a:stretch>
        </p:blipFill>
        <p:spPr>
          <a:xfrm>
            <a:off x="8142688" y="2899443"/>
            <a:ext cx="3661013" cy="3661013"/>
          </a:xfrm>
          <a:prstGeom prst="rect">
            <a:avLst/>
          </a:prstGeom>
        </p:spPr>
      </p:pic>
      <p:sp>
        <p:nvSpPr>
          <p:cNvPr id="6" name="Down Arrow 5"/>
          <p:cNvSpPr/>
          <p:nvPr/>
        </p:nvSpPr>
        <p:spPr>
          <a:xfrm>
            <a:off x="9466757" y="1042508"/>
            <a:ext cx="1012874" cy="1856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81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E9AF17A-A775-74C8-8D2B-594762A6A7BF}"/>
              </a:ext>
            </a:extLst>
          </p:cNvPr>
          <p:cNvSpPr txBox="1">
            <a:spLocks/>
          </p:cNvSpPr>
          <p:nvPr/>
        </p:nvSpPr>
        <p:spPr bwMode="auto">
          <a:xfrm>
            <a:off x="213495" y="283223"/>
            <a:ext cx="11765009" cy="130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buSzPct val="95000"/>
              <a:buFont typeface="Corbel" pitchFamily="34" charset="0"/>
              <a:buNone/>
            </a:pPr>
            <a:r>
              <a:rPr lang="pt-BR" sz="2200" b="1" dirty="0">
                <a:solidFill>
                  <a:schemeClr val="accent1">
                    <a:lumMod val="50000"/>
                  </a:schemeClr>
                </a:solidFill>
                <a:latin typeface="Arial" panose="020B0604020202020204" pitchFamily="34" charset="0"/>
                <a:cs typeface="Arial" panose="020B0604020202020204" pitchFamily="34" charset="0"/>
              </a:rPr>
              <a:t>Engº Alessandro Siqueira Tetzner</a:t>
            </a:r>
          </a:p>
          <a:p>
            <a:pPr algn="ctr" eaLnBrk="1" hangingPunct="1">
              <a:buSzPct val="95000"/>
              <a:buFont typeface="Corbel" pitchFamily="34" charset="0"/>
              <a:buNone/>
            </a:pPr>
            <a:endParaRPr lang="pt-BR" sz="800" b="1" dirty="0">
              <a:solidFill>
                <a:schemeClr val="accent1">
                  <a:lumMod val="50000"/>
                </a:schemeClr>
              </a:solidFill>
              <a:latin typeface="Arial" panose="020B0604020202020204" pitchFamily="34" charset="0"/>
              <a:cs typeface="Arial" panose="020B0604020202020204" pitchFamily="34" charset="0"/>
            </a:endParaRPr>
          </a:p>
          <a:p>
            <a:pPr algn="ctr" eaLnBrk="1" hangingPunct="1">
              <a:buSzPct val="95000"/>
              <a:buFont typeface="Corbel" pitchFamily="34" charset="0"/>
              <a:buNone/>
            </a:pPr>
            <a:r>
              <a:rPr lang="pt-BR" sz="1600" dirty="0">
                <a:solidFill>
                  <a:schemeClr val="accent1">
                    <a:lumMod val="50000"/>
                  </a:schemeClr>
                </a:solidFill>
                <a:latin typeface="Arial" panose="020B0604020202020204" pitchFamily="34" charset="0"/>
                <a:cs typeface="Arial" panose="020B0604020202020204" pitchFamily="34" charset="0"/>
              </a:rPr>
              <a:t>Gerente de Gestão da Qualidade e Relações Técnicas – SANASA Campinas/SP</a:t>
            </a:r>
          </a:p>
          <a:p>
            <a:pPr algn="ctr" eaLnBrk="1" hangingPunct="1">
              <a:buSzPct val="95000"/>
              <a:buFont typeface="Corbel" pitchFamily="34" charset="0"/>
              <a:buNone/>
            </a:pPr>
            <a:r>
              <a:rPr lang="pt-BR" sz="1600" dirty="0">
                <a:solidFill>
                  <a:schemeClr val="accent1">
                    <a:lumMod val="50000"/>
                  </a:schemeClr>
                </a:solidFill>
                <a:latin typeface="Arial" panose="020B0604020202020204" pitchFamily="34" charset="0"/>
                <a:cs typeface="Arial" panose="020B0604020202020204" pitchFamily="34" charset="0"/>
              </a:rPr>
              <a:t>Diretor de Assistência aos Municípios – ASSEMAE</a:t>
            </a:r>
          </a:p>
          <a:p>
            <a:pPr algn="ctr" eaLnBrk="1" hangingPunct="1">
              <a:buSzPct val="95000"/>
              <a:buFont typeface="Corbel" pitchFamily="34" charset="0"/>
              <a:buNone/>
            </a:pPr>
            <a:r>
              <a:rPr lang="pt-BR" sz="1400" dirty="0">
                <a:solidFill>
                  <a:schemeClr val="accent1">
                    <a:lumMod val="50000"/>
                  </a:schemeClr>
                </a:solidFill>
                <a:latin typeface="Arial" panose="020B0604020202020204" pitchFamily="34" charset="0"/>
                <a:cs typeface="Arial" panose="020B0604020202020204" pitchFamily="34" charset="0"/>
              </a:rPr>
              <a:t>19 981966661 / 19 3735 5263 • alessandro.tetzner@sanasa.com.br</a:t>
            </a:r>
          </a:p>
        </p:txBody>
      </p:sp>
    </p:spTree>
    <p:extLst>
      <p:ext uri="{BB962C8B-B14F-4D97-AF65-F5344CB8AC3E}">
        <p14:creationId xmlns:p14="http://schemas.microsoft.com/office/powerpoint/2010/main" val="156191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840"/>
          <a:stretch/>
        </p:blipFill>
        <p:spPr>
          <a:xfrm>
            <a:off x="0" y="0"/>
            <a:ext cx="12192000" cy="6881707"/>
          </a:xfrm>
          <a:prstGeom prst="rect">
            <a:avLst/>
          </a:prstGeom>
        </p:spPr>
      </p:pic>
    </p:spTree>
    <p:extLst>
      <p:ext uri="{BB962C8B-B14F-4D97-AF65-F5344CB8AC3E}">
        <p14:creationId xmlns:p14="http://schemas.microsoft.com/office/powerpoint/2010/main" val="111815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6690" cy="6858000"/>
          </a:xfrm>
          <a:prstGeom prst="rect">
            <a:avLst/>
          </a:prstGeom>
        </p:spPr>
      </p:pic>
    </p:spTree>
    <p:extLst>
      <p:ext uri="{BB962C8B-B14F-4D97-AF65-F5344CB8AC3E}">
        <p14:creationId xmlns:p14="http://schemas.microsoft.com/office/powerpoint/2010/main" val="420856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A89709-AA97-D678-B694-36341DD64649}"/>
              </a:ext>
            </a:extLst>
          </p:cNvPr>
          <p:cNvSpPr txBox="1"/>
          <p:nvPr/>
        </p:nvSpPr>
        <p:spPr>
          <a:xfrm rot="16200000">
            <a:off x="-2717562" y="3527493"/>
            <a:ext cx="6006693" cy="492443"/>
          </a:xfrm>
          <a:prstGeom prst="rect">
            <a:avLst/>
          </a:prstGeom>
          <a:noFill/>
        </p:spPr>
        <p:txBody>
          <a:bodyPr wrap="square" rtlCol="0">
            <a:spAutoFit/>
          </a:bodyPr>
          <a:lstStyle/>
          <a:p>
            <a:pPr algn="ctr"/>
            <a:r>
              <a:rPr lang="pt-BR" sz="2600" b="1" dirty="0">
                <a:solidFill>
                  <a:srgbClr val="002060"/>
                </a:solidFill>
              </a:rPr>
              <a:t>Base dos Sistemas de Gestão</a:t>
            </a:r>
          </a:p>
        </p:txBody>
      </p:sp>
      <p:pic>
        <p:nvPicPr>
          <p:cNvPr id="3" name="Picture 2">
            <a:extLst>
              <a:ext uri="{FF2B5EF4-FFF2-40B4-BE49-F238E27FC236}">
                <a16:creationId xmlns:a16="http://schemas.microsoft.com/office/drawing/2014/main" id="{59C5C085-2A04-430D-8346-EDAF501E6AE1}"/>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4473" y="770368"/>
            <a:ext cx="9330442" cy="600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9855599D-16A3-912B-05CE-8BDC1EB86E3A}"/>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Mapa de Processos e Interações</a:t>
            </a:r>
          </a:p>
        </p:txBody>
      </p:sp>
      <p:pic>
        <p:nvPicPr>
          <p:cNvPr id="7" name="Picture 2">
            <a:extLst>
              <a:ext uri="{FF2B5EF4-FFF2-40B4-BE49-F238E27FC236}">
                <a16:creationId xmlns:a16="http://schemas.microsoft.com/office/drawing/2014/main" id="{74ADBB9D-AC47-1651-2A00-39FF54B0D5E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64915" y="770368"/>
            <a:ext cx="2375209" cy="381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m 4">
            <a:extLst>
              <a:ext uri="{FF2B5EF4-FFF2-40B4-BE49-F238E27FC236}">
                <a16:creationId xmlns:a16="http://schemas.microsoft.com/office/drawing/2014/main" id="{46778872-76BB-6AC6-B540-0374DDDEE3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64914" y="4737552"/>
            <a:ext cx="2510971" cy="1779853"/>
          </a:xfrm>
          <a:prstGeom prst="rect">
            <a:avLst/>
          </a:prstGeom>
        </p:spPr>
      </p:pic>
    </p:spTree>
    <p:extLst>
      <p:ext uri="{BB962C8B-B14F-4D97-AF65-F5344CB8AC3E}">
        <p14:creationId xmlns:p14="http://schemas.microsoft.com/office/powerpoint/2010/main" val="131729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0E8F030-083A-09C5-6F1E-E5649B5AFD19}"/>
              </a:ext>
            </a:extLst>
          </p:cNvPr>
          <p:cNvSpPr txBox="1"/>
          <p:nvPr/>
        </p:nvSpPr>
        <p:spPr>
          <a:xfrm>
            <a:off x="10342952" y="6599482"/>
            <a:ext cx="1596912"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www.pnqs.com.br</a:t>
            </a:r>
          </a:p>
        </p:txBody>
      </p:sp>
      <p:sp>
        <p:nvSpPr>
          <p:cNvPr id="4" name="Rectangle 1">
            <a:extLst>
              <a:ext uri="{FF2B5EF4-FFF2-40B4-BE49-F238E27FC236}">
                <a16:creationId xmlns:a16="http://schemas.microsoft.com/office/drawing/2014/main" id="{E612BBA2-D5DB-4FA6-E32F-908E80B30A38}"/>
              </a:ext>
            </a:extLst>
          </p:cNvPr>
          <p:cNvSpPr/>
          <p:nvPr/>
        </p:nvSpPr>
        <p:spPr>
          <a:xfrm>
            <a:off x="5977354" y="641260"/>
            <a:ext cx="3980085" cy="2215991"/>
          </a:xfrm>
          <a:prstGeom prst="rect">
            <a:avLst/>
          </a:prstGeom>
        </p:spPr>
        <p:txBody>
          <a:bodyPr wrap="square">
            <a:spAutoFit/>
          </a:bodyPr>
          <a:lstStyle/>
          <a:p>
            <a:pPr algn="just"/>
            <a:r>
              <a:rPr lang="pt-BR" sz="2000" dirty="0">
                <a:solidFill>
                  <a:srgbClr val="002060"/>
                </a:solidFill>
                <a:latin typeface="Arial" panose="020B0604020202020204" pitchFamily="34" charset="0"/>
                <a:cs typeface="Arial" panose="020B0604020202020204" pitchFamily="34" charset="0"/>
              </a:rPr>
              <a:t>     8 Critérios:</a:t>
            </a:r>
          </a:p>
          <a:p>
            <a:pPr algn="just"/>
            <a:endParaRPr lang="pt-BR"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000" dirty="0">
                <a:solidFill>
                  <a:srgbClr val="002060"/>
                </a:solidFill>
                <a:latin typeface="Arial" panose="020B0604020202020204" pitchFamily="34" charset="0"/>
                <a:cs typeface="Arial" panose="020B0604020202020204" pitchFamily="34" charset="0"/>
              </a:rPr>
              <a:t>1 - 7 Processos Gerenciais</a:t>
            </a:r>
          </a:p>
          <a:p>
            <a:pPr algn="just"/>
            <a:r>
              <a:rPr lang="pt-BR" sz="2000" dirty="0">
                <a:solidFill>
                  <a:srgbClr val="002060"/>
                </a:solidFill>
                <a:latin typeface="Arial" panose="020B0604020202020204" pitchFamily="34" charset="0"/>
                <a:cs typeface="Arial" panose="020B0604020202020204" pitchFamily="34" charset="0"/>
              </a:rPr>
              <a:t>        (</a:t>
            </a:r>
            <a:r>
              <a:rPr lang="pt-BR" dirty="0">
                <a:solidFill>
                  <a:srgbClr val="002060"/>
                </a:solidFill>
                <a:latin typeface="Arial" panose="020B0604020202020204" pitchFamily="34" charset="0"/>
                <a:cs typeface="Arial" panose="020B0604020202020204" pitchFamily="34" charset="0"/>
              </a:rPr>
              <a:t>PGs e LVs)</a:t>
            </a:r>
          </a:p>
          <a:p>
            <a:pPr algn="just"/>
            <a:endParaRPr lang="pt-BR" sz="2000" dirty="0">
              <a:solidFill>
                <a:srgbClr val="00206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pt-BR" sz="2000" dirty="0">
                <a:solidFill>
                  <a:srgbClr val="002060"/>
                </a:solidFill>
                <a:latin typeface="Arial" panose="020B0604020202020204" pitchFamily="34" charset="0"/>
                <a:cs typeface="Arial" panose="020B0604020202020204" pitchFamily="34" charset="0"/>
              </a:rPr>
              <a:t>8 Resultados organizacionais</a:t>
            </a:r>
          </a:p>
          <a:p>
            <a:pPr algn="just"/>
            <a:r>
              <a:rPr lang="pt-BR" dirty="0">
                <a:solidFill>
                  <a:srgbClr val="002060"/>
                </a:solidFill>
                <a:latin typeface="Arial" panose="020B0604020202020204" pitchFamily="34" charset="0"/>
                <a:cs typeface="Arial" panose="020B0604020202020204" pitchFamily="34" charset="0"/>
              </a:rPr>
              <a:t>        (indicadores)</a:t>
            </a:r>
          </a:p>
        </p:txBody>
      </p:sp>
      <p:pic>
        <p:nvPicPr>
          <p:cNvPr id="5" name="Imagem 4" descr="Diagrama&#10;&#10;Descrição gerada automaticamente">
            <a:extLst>
              <a:ext uri="{FF2B5EF4-FFF2-40B4-BE49-F238E27FC236}">
                <a16:creationId xmlns:a16="http://schemas.microsoft.com/office/drawing/2014/main" id="{F78CC3F0-78DD-7E22-838B-7E02CE77FAB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48834" y="2895319"/>
            <a:ext cx="3316958" cy="3710496"/>
          </a:xfrm>
          <a:prstGeom prst="rect">
            <a:avLst/>
          </a:prstGeom>
        </p:spPr>
      </p:pic>
      <p:sp>
        <p:nvSpPr>
          <p:cNvPr id="6" name="CaixaDeTexto 5">
            <a:extLst>
              <a:ext uri="{FF2B5EF4-FFF2-40B4-BE49-F238E27FC236}">
                <a16:creationId xmlns:a16="http://schemas.microsoft.com/office/drawing/2014/main" id="{E35571FA-9CDE-B4F2-2F40-A628FB5E37AF}"/>
              </a:ext>
            </a:extLst>
          </p:cNvPr>
          <p:cNvSpPr txBox="1"/>
          <p:nvPr/>
        </p:nvSpPr>
        <p:spPr>
          <a:xfrm>
            <a:off x="2192594" y="96110"/>
            <a:ext cx="9204411"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Modelo de Excelência em Gestão - MEGSA</a:t>
            </a:r>
            <a:r>
              <a:rPr lang="pt-BR" sz="2800" b="1" baseline="30000" dirty="0">
                <a:solidFill>
                  <a:schemeClr val="accent1">
                    <a:lumMod val="50000"/>
                  </a:schemeClr>
                </a:solidFill>
                <a:latin typeface="Arial" panose="020B0604020202020204" pitchFamily="34" charset="0"/>
                <a:cs typeface="Arial" panose="020B0604020202020204" pitchFamily="34" charset="0"/>
              </a:rPr>
              <a:t>®</a:t>
            </a:r>
            <a:r>
              <a:rPr lang="pt-BR" sz="2800" b="1" dirty="0">
                <a:solidFill>
                  <a:schemeClr val="accent1">
                    <a:lumMod val="50000"/>
                  </a:schemeClr>
                </a:solidFill>
                <a:latin typeface="Arial" panose="020B0604020202020204" pitchFamily="34" charset="0"/>
                <a:cs typeface="Arial" panose="020B0604020202020204" pitchFamily="34" charset="0"/>
              </a:rPr>
              <a:t>ESG</a:t>
            </a:r>
          </a:p>
        </p:txBody>
      </p:sp>
      <p:pic>
        <p:nvPicPr>
          <p:cNvPr id="8" name="Imagem 7">
            <a:extLst>
              <a:ext uri="{FF2B5EF4-FFF2-40B4-BE49-F238E27FC236}">
                <a16:creationId xmlns:a16="http://schemas.microsoft.com/office/drawing/2014/main" id="{BCF202B2-1236-DBA6-8994-7CA235D7082A}"/>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089" t="1163" r="1" b="1"/>
          <a:stretch/>
        </p:blipFill>
        <p:spPr>
          <a:xfrm>
            <a:off x="565512" y="833484"/>
            <a:ext cx="5530488" cy="5583287"/>
          </a:xfrm>
          <a:prstGeom prst="rect">
            <a:avLst/>
          </a:prstGeom>
        </p:spPr>
      </p:pic>
    </p:spTree>
    <p:extLst>
      <p:ext uri="{BB962C8B-B14F-4D97-AF65-F5344CB8AC3E}">
        <p14:creationId xmlns:p14="http://schemas.microsoft.com/office/powerpoint/2010/main" val="413100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FE568C16-541A-EDBD-4A4E-9E492C04A789}"/>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3547" y="1405298"/>
            <a:ext cx="3390062" cy="3422427"/>
          </a:xfrm>
          <a:prstGeom prst="rect">
            <a:avLst/>
          </a:prstGeom>
        </p:spPr>
      </p:pic>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Programa Jornada da Excelência</a:t>
            </a:r>
          </a:p>
        </p:txBody>
      </p:sp>
      <p:pic>
        <p:nvPicPr>
          <p:cNvPr id="3" name="Imagem 2" descr="Pessoas em cozinha de restaurante&#10;&#10;Descrição gerada automaticamente">
            <a:extLst>
              <a:ext uri="{FF2B5EF4-FFF2-40B4-BE49-F238E27FC236}">
                <a16:creationId xmlns:a16="http://schemas.microsoft.com/office/drawing/2014/main" id="{8B2020CF-23DC-095D-EC80-9B9344BA5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6150" y="760565"/>
            <a:ext cx="4400780" cy="3069827"/>
          </a:xfrm>
          <a:prstGeom prst="rect">
            <a:avLst/>
          </a:prstGeom>
        </p:spPr>
      </p:pic>
      <p:sp>
        <p:nvSpPr>
          <p:cNvPr id="5" name="CaixaDeTexto 6">
            <a:extLst>
              <a:ext uri="{FF2B5EF4-FFF2-40B4-BE49-F238E27FC236}">
                <a16:creationId xmlns:a16="http://schemas.microsoft.com/office/drawing/2014/main" id="{74393326-77BA-3BA2-51B6-9072EFD53549}"/>
              </a:ext>
            </a:extLst>
          </p:cNvPr>
          <p:cNvSpPr txBox="1">
            <a:spLocks noChangeArrowheads="1"/>
          </p:cNvSpPr>
          <p:nvPr/>
        </p:nvSpPr>
        <p:spPr bwMode="auto">
          <a:xfrm>
            <a:off x="108155" y="905459"/>
            <a:ext cx="2552991"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r>
              <a:rPr lang="pt-BR" sz="3600" dirty="0">
                <a:latin typeface="Arial" pitchFamily="34" charset="0"/>
                <a:cs typeface="Arial" pitchFamily="34" charset="0"/>
              </a:rPr>
              <a:t>MODELOS</a:t>
            </a:r>
          </a:p>
        </p:txBody>
      </p:sp>
      <p:sp>
        <p:nvSpPr>
          <p:cNvPr id="6" name="CaixaDeTexto 5">
            <a:extLst>
              <a:ext uri="{FF2B5EF4-FFF2-40B4-BE49-F238E27FC236}">
                <a16:creationId xmlns:a16="http://schemas.microsoft.com/office/drawing/2014/main" id="{B3F3934C-8670-24E6-C4A2-AB35C0D6823D}"/>
              </a:ext>
            </a:extLst>
          </p:cNvPr>
          <p:cNvSpPr txBox="1">
            <a:spLocks noChangeArrowheads="1"/>
          </p:cNvSpPr>
          <p:nvPr/>
        </p:nvSpPr>
        <p:spPr bwMode="auto">
          <a:xfrm>
            <a:off x="5147425" y="943280"/>
            <a:ext cx="2552991"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ctr">
              <a:defRPr sz="3600">
                <a:latin typeface="Arial" pitchFamily="34" charset="0"/>
                <a:ea typeface="ＭＳ Ｐゴシック" pitchFamily="34" charset="-128"/>
                <a:cs typeface="Arial" pitchFamily="34" charset="0"/>
              </a:defRPr>
            </a:lvl1pPr>
            <a:lvl2pPr marL="742950" indent="-285750" eaLnBrk="0" hangingPunct="0">
              <a:defRPr>
                <a:latin typeface="Calibri" pitchFamily="34" charset="0"/>
                <a:ea typeface="ＭＳ Ｐゴシック" pitchFamily="34" charset="-128"/>
              </a:defRPr>
            </a:lvl2pPr>
            <a:lvl3pPr marL="1143000" indent="-228600" eaLnBrk="0" hangingPunct="0">
              <a:defRPr>
                <a:latin typeface="Calibri" pitchFamily="34" charset="0"/>
                <a:ea typeface="ＭＳ Ｐゴシック" pitchFamily="34" charset="-128"/>
              </a:defRPr>
            </a:lvl3pPr>
            <a:lvl4pPr marL="1600200" indent="-228600" eaLnBrk="0" hangingPunct="0">
              <a:defRPr>
                <a:latin typeface="Calibri" pitchFamily="34" charset="0"/>
                <a:ea typeface="ＭＳ Ｐゴシック" pitchFamily="34" charset="-128"/>
              </a:defRPr>
            </a:lvl4pPr>
            <a:lvl5pPr marL="2057400" indent="-228600" eaLnBrk="0" hangingPunct="0">
              <a:defRPr>
                <a:latin typeface="Calibri" pitchFamily="34" charset="0"/>
                <a:ea typeface="ＭＳ Ｐゴシック" pitchFamily="34" charset="-128"/>
              </a:defRPr>
            </a:lvl5pPr>
            <a:lvl6pPr marL="2514600" indent="-228600" defTabSz="457200" eaLnBrk="0" fontAlgn="base" hangingPunct="0">
              <a:spcBef>
                <a:spcPct val="0"/>
              </a:spcBef>
              <a:spcAft>
                <a:spcPct val="0"/>
              </a:spcAft>
              <a:defRPr>
                <a:latin typeface="Calibri" pitchFamily="34" charset="0"/>
                <a:ea typeface="ＭＳ Ｐゴシック" pitchFamily="34" charset="-128"/>
              </a:defRPr>
            </a:lvl6pPr>
            <a:lvl7pPr marL="2971800" indent="-228600" defTabSz="457200" eaLnBrk="0" fontAlgn="base" hangingPunct="0">
              <a:spcBef>
                <a:spcPct val="0"/>
              </a:spcBef>
              <a:spcAft>
                <a:spcPct val="0"/>
              </a:spcAft>
              <a:defRPr>
                <a:latin typeface="Calibri" pitchFamily="34" charset="0"/>
                <a:ea typeface="ＭＳ Ｐゴシック" pitchFamily="34" charset="-128"/>
              </a:defRPr>
            </a:lvl7pPr>
            <a:lvl8pPr marL="3429000" indent="-228600" defTabSz="457200" eaLnBrk="0" fontAlgn="base" hangingPunct="0">
              <a:spcBef>
                <a:spcPct val="0"/>
              </a:spcBef>
              <a:spcAft>
                <a:spcPct val="0"/>
              </a:spcAft>
              <a:defRPr>
                <a:latin typeface="Calibri" pitchFamily="34" charset="0"/>
                <a:ea typeface="ＭＳ Ｐゴシック" pitchFamily="34" charset="-128"/>
              </a:defRPr>
            </a:lvl8pPr>
            <a:lvl9pPr marL="3886200" indent="-228600" defTabSz="457200" eaLnBrk="0" fontAlgn="base" hangingPunct="0">
              <a:spcBef>
                <a:spcPct val="0"/>
              </a:spcBef>
              <a:spcAft>
                <a:spcPct val="0"/>
              </a:spcAft>
              <a:defRPr>
                <a:latin typeface="Calibri" pitchFamily="34" charset="0"/>
                <a:ea typeface="ＭＳ Ｐゴシック" pitchFamily="34" charset="-128"/>
              </a:defRPr>
            </a:lvl9pPr>
          </a:lstStyle>
          <a:p>
            <a:r>
              <a:rPr lang="pt-BR" dirty="0"/>
              <a:t>PESSOAS</a:t>
            </a:r>
          </a:p>
        </p:txBody>
      </p:sp>
      <p:cxnSp>
        <p:nvCxnSpPr>
          <p:cNvPr id="7" name="Conector angulado 5">
            <a:extLst>
              <a:ext uri="{FF2B5EF4-FFF2-40B4-BE49-F238E27FC236}">
                <a16:creationId xmlns:a16="http://schemas.microsoft.com/office/drawing/2014/main" id="{301F3186-CA72-0039-FB14-96012AB8B987}"/>
              </a:ext>
            </a:extLst>
          </p:cNvPr>
          <p:cNvCxnSpPr>
            <a:cxnSpLocks/>
            <a:endCxn id="6" idx="1"/>
          </p:cNvCxnSpPr>
          <p:nvPr/>
        </p:nvCxnSpPr>
        <p:spPr>
          <a:xfrm flipV="1">
            <a:off x="2338578" y="1266446"/>
            <a:ext cx="2808847" cy="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 name="Conector angulado 7">
            <a:extLst>
              <a:ext uri="{FF2B5EF4-FFF2-40B4-BE49-F238E27FC236}">
                <a16:creationId xmlns:a16="http://schemas.microsoft.com/office/drawing/2014/main" id="{B5C35856-B0E7-E3D7-6FF8-74CBE721BD19}"/>
              </a:ext>
            </a:extLst>
          </p:cNvPr>
          <p:cNvCxnSpPr>
            <a:cxnSpLocks/>
            <a:stCxn id="10" idx="1"/>
          </p:cNvCxnSpPr>
          <p:nvPr/>
        </p:nvCxnSpPr>
        <p:spPr>
          <a:xfrm rot="10800000">
            <a:off x="433634" y="1551790"/>
            <a:ext cx="3981793" cy="4651844"/>
          </a:xfrm>
          <a:prstGeom prst="bentConnector2">
            <a:avLst/>
          </a:prstGeom>
        </p:spPr>
        <p:style>
          <a:lnRef idx="2">
            <a:schemeClr val="accent1"/>
          </a:lnRef>
          <a:fillRef idx="0">
            <a:schemeClr val="accent1"/>
          </a:fillRef>
          <a:effectRef idx="1">
            <a:schemeClr val="accent1"/>
          </a:effectRef>
          <a:fontRef idx="minor">
            <a:schemeClr val="tx1"/>
          </a:fontRef>
        </p:style>
      </p:cxnSp>
      <p:pic>
        <p:nvPicPr>
          <p:cNvPr id="9" name="Imagem 8">
            <a:extLst>
              <a:ext uri="{FF2B5EF4-FFF2-40B4-BE49-F238E27FC236}">
                <a16:creationId xmlns:a16="http://schemas.microsoft.com/office/drawing/2014/main" id="{0B5D3DF3-617A-E6D5-0D3B-D9D6C2B7D4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894"/>
          <a:stretch/>
        </p:blipFill>
        <p:spPr>
          <a:xfrm>
            <a:off x="6716150" y="3902696"/>
            <a:ext cx="5406720" cy="2837469"/>
          </a:xfrm>
          <a:prstGeom prst="rect">
            <a:avLst/>
          </a:prstGeom>
        </p:spPr>
      </p:pic>
      <p:sp>
        <p:nvSpPr>
          <p:cNvPr id="10" name="CaixaDeTexto 7">
            <a:extLst>
              <a:ext uri="{FF2B5EF4-FFF2-40B4-BE49-F238E27FC236}">
                <a16:creationId xmlns:a16="http://schemas.microsoft.com/office/drawing/2014/main" id="{966F5CAC-9179-CC16-8C15-3186E7A9E755}"/>
              </a:ext>
            </a:extLst>
          </p:cNvPr>
          <p:cNvSpPr txBox="1">
            <a:spLocks noChangeArrowheads="1"/>
          </p:cNvSpPr>
          <p:nvPr/>
        </p:nvSpPr>
        <p:spPr bwMode="auto">
          <a:xfrm>
            <a:off x="4415426" y="5880468"/>
            <a:ext cx="2552991"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ctr">
              <a:defRPr sz="3600">
                <a:latin typeface="Arial" pitchFamily="34" charset="0"/>
                <a:ea typeface="ＭＳ Ｐゴシック" pitchFamily="34" charset="-128"/>
                <a:cs typeface="Arial" pitchFamily="34" charset="0"/>
              </a:defRPr>
            </a:lvl1pPr>
            <a:lvl2pPr marL="742950" indent="-285750" eaLnBrk="0" hangingPunct="0">
              <a:defRPr>
                <a:latin typeface="Calibri" pitchFamily="34" charset="0"/>
                <a:ea typeface="ＭＳ Ｐゴシック" pitchFamily="34" charset="-128"/>
              </a:defRPr>
            </a:lvl2pPr>
            <a:lvl3pPr marL="1143000" indent="-228600" eaLnBrk="0" hangingPunct="0">
              <a:defRPr>
                <a:latin typeface="Calibri" pitchFamily="34" charset="0"/>
                <a:ea typeface="ＭＳ Ｐゴシック" pitchFamily="34" charset="-128"/>
              </a:defRPr>
            </a:lvl3pPr>
            <a:lvl4pPr marL="1600200" indent="-228600" eaLnBrk="0" hangingPunct="0">
              <a:defRPr>
                <a:latin typeface="Calibri" pitchFamily="34" charset="0"/>
                <a:ea typeface="ＭＳ Ｐゴシック" pitchFamily="34" charset="-128"/>
              </a:defRPr>
            </a:lvl4pPr>
            <a:lvl5pPr marL="2057400" indent="-228600" eaLnBrk="0" hangingPunct="0">
              <a:defRPr>
                <a:latin typeface="Calibri" pitchFamily="34" charset="0"/>
                <a:ea typeface="ＭＳ Ｐゴシック" pitchFamily="34" charset="-128"/>
              </a:defRPr>
            </a:lvl5pPr>
            <a:lvl6pPr marL="2514600" indent="-228600" defTabSz="457200" eaLnBrk="0" fontAlgn="base" hangingPunct="0">
              <a:spcBef>
                <a:spcPct val="0"/>
              </a:spcBef>
              <a:spcAft>
                <a:spcPct val="0"/>
              </a:spcAft>
              <a:defRPr>
                <a:latin typeface="Calibri" pitchFamily="34" charset="0"/>
                <a:ea typeface="ＭＳ Ｐゴシック" pitchFamily="34" charset="-128"/>
              </a:defRPr>
            </a:lvl6pPr>
            <a:lvl7pPr marL="2971800" indent="-228600" defTabSz="457200" eaLnBrk="0" fontAlgn="base" hangingPunct="0">
              <a:spcBef>
                <a:spcPct val="0"/>
              </a:spcBef>
              <a:spcAft>
                <a:spcPct val="0"/>
              </a:spcAft>
              <a:defRPr>
                <a:latin typeface="Calibri" pitchFamily="34" charset="0"/>
                <a:ea typeface="ＭＳ Ｐゴシック" pitchFamily="34" charset="-128"/>
              </a:defRPr>
            </a:lvl7pPr>
            <a:lvl8pPr marL="3429000" indent="-228600" defTabSz="457200" eaLnBrk="0" fontAlgn="base" hangingPunct="0">
              <a:spcBef>
                <a:spcPct val="0"/>
              </a:spcBef>
              <a:spcAft>
                <a:spcPct val="0"/>
              </a:spcAft>
              <a:defRPr>
                <a:latin typeface="Calibri" pitchFamily="34" charset="0"/>
                <a:ea typeface="ＭＳ Ｐゴシック" pitchFamily="34" charset="-128"/>
              </a:defRPr>
            </a:lvl8pPr>
            <a:lvl9pPr marL="3886200" indent="-228600" defTabSz="457200" eaLnBrk="0" fontAlgn="base" hangingPunct="0">
              <a:spcBef>
                <a:spcPct val="0"/>
              </a:spcBef>
              <a:spcAft>
                <a:spcPct val="0"/>
              </a:spcAft>
              <a:defRPr>
                <a:latin typeface="Calibri" pitchFamily="34" charset="0"/>
                <a:ea typeface="ＭＳ Ｐゴシック" pitchFamily="34" charset="-128"/>
              </a:defRPr>
            </a:lvl9pPr>
          </a:lstStyle>
          <a:p>
            <a:r>
              <a:rPr lang="pt-BR" dirty="0"/>
              <a:t>MÉTODOS</a:t>
            </a:r>
          </a:p>
        </p:txBody>
      </p:sp>
      <p:cxnSp>
        <p:nvCxnSpPr>
          <p:cNvPr id="11" name="Conector angulado 5">
            <a:extLst>
              <a:ext uri="{FF2B5EF4-FFF2-40B4-BE49-F238E27FC236}">
                <a16:creationId xmlns:a16="http://schemas.microsoft.com/office/drawing/2014/main" id="{3C1EA90D-5CC1-CD00-FF48-02B5D06819D6}"/>
              </a:ext>
            </a:extLst>
          </p:cNvPr>
          <p:cNvCxnSpPr>
            <a:cxnSpLocks/>
            <a:endCxn id="6" idx="2"/>
          </p:cNvCxnSpPr>
          <p:nvPr/>
        </p:nvCxnSpPr>
        <p:spPr>
          <a:xfrm rot="5400000" flipH="1" flipV="1">
            <a:off x="4045955" y="3491291"/>
            <a:ext cx="4279645" cy="47628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pic>
        <p:nvPicPr>
          <p:cNvPr id="12" name="Picture 2">
            <a:extLst>
              <a:ext uri="{FF2B5EF4-FFF2-40B4-BE49-F238E27FC236}">
                <a16:creationId xmlns:a16="http://schemas.microsoft.com/office/drawing/2014/main" id="{FD9AA0D6-FE15-A385-818E-1C957804C88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82203" y="3541756"/>
            <a:ext cx="2321303" cy="21237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2877" y="6304311"/>
            <a:ext cx="3057247" cy="461665"/>
          </a:xfrm>
          <a:prstGeom prst="rect">
            <a:avLst/>
          </a:prstGeom>
        </p:spPr>
        <p:txBody>
          <a:bodyPr wrap="none">
            <a:spAutoFit/>
          </a:bodyPr>
          <a:lstStyle/>
          <a:p>
            <a:r>
              <a:rPr lang="pt-BR" sz="2400" b="1" i="1" u="sng" dirty="0">
                <a:latin typeface="Arial" panose="020B0604020202020204" pitchFamily="34" charset="0"/>
                <a:cs typeface="Arial" panose="020B0604020202020204" pitchFamily="34" charset="0"/>
              </a:rPr>
              <a:t>“aprender</a:t>
            </a:r>
            <a:r>
              <a:rPr lang="pt-BR" sz="2400" b="1" i="1" dirty="0">
                <a:latin typeface="Arial" panose="020B0604020202020204" pitchFamily="34" charset="0"/>
                <a:cs typeface="Arial" panose="020B0604020202020204" pitchFamily="34" charset="0"/>
              </a:rPr>
              <a:t> </a:t>
            </a:r>
            <a:r>
              <a:rPr lang="pt-BR" sz="2400" b="1" i="1" u="sng" dirty="0">
                <a:latin typeface="Arial" panose="020B0604020202020204" pitchFamily="34" charset="0"/>
                <a:cs typeface="Arial" panose="020B0604020202020204" pitchFamily="34" charset="0"/>
              </a:rPr>
              <a:t>fazendo”</a:t>
            </a:r>
            <a:endParaRPr lang="pt-BR" sz="2400" b="1" dirty="0"/>
          </a:p>
        </p:txBody>
      </p:sp>
    </p:spTree>
    <p:extLst>
      <p:ext uri="{BB962C8B-B14F-4D97-AF65-F5344CB8AC3E}">
        <p14:creationId xmlns:p14="http://schemas.microsoft.com/office/powerpoint/2010/main" val="21623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pic>
        <p:nvPicPr>
          <p:cNvPr id="13" name="Imagem 12">
            <a:extLst>
              <a:ext uri="{FF2B5EF4-FFF2-40B4-BE49-F238E27FC236}">
                <a16:creationId xmlns:a16="http://schemas.microsoft.com/office/drawing/2014/main" id="{EB0BA2D1-0E02-BE7E-2AF2-3A29738636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03340" y="1201407"/>
            <a:ext cx="7813138" cy="4518778"/>
          </a:xfrm>
          <a:prstGeom prst="rect">
            <a:avLst/>
          </a:prstGeom>
          <a:noFill/>
          <a:ln w="57150" cap="flat" cmpd="sng" algn="ctr">
            <a:solidFill>
              <a:srgbClr val="4F402A"/>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4" name="CaixaDeTexto 4">
            <a:extLst>
              <a:ext uri="{FF2B5EF4-FFF2-40B4-BE49-F238E27FC236}">
                <a16:creationId xmlns:a16="http://schemas.microsoft.com/office/drawing/2014/main" id="{D189F6B3-AA74-071C-18C9-E117DEAA52F4}"/>
              </a:ext>
            </a:extLst>
          </p:cNvPr>
          <p:cNvSpPr txBox="1"/>
          <p:nvPr/>
        </p:nvSpPr>
        <p:spPr>
          <a:xfrm>
            <a:off x="303341" y="6040652"/>
            <a:ext cx="7813137" cy="523220"/>
          </a:xfrm>
          <a:prstGeom prst="rect">
            <a:avLst/>
          </a:prstGeom>
          <a:noFill/>
        </p:spPr>
        <p:txBody>
          <a:bodyPr wrap="square" rtlCol="0">
            <a:spAutoFit/>
          </a:bodyPr>
          <a:lstStyle/>
          <a:p>
            <a:pPr algn="ctr"/>
            <a:r>
              <a:rPr lang="pt-BR" sz="2800" b="1" dirty="0">
                <a:solidFill>
                  <a:srgbClr val="002060"/>
                </a:solidFill>
              </a:rPr>
              <a:t>Sala de Situação</a:t>
            </a:r>
          </a:p>
        </p:txBody>
      </p:sp>
      <p:sp>
        <p:nvSpPr>
          <p:cNvPr id="15" name="CaixaDeTexto 4">
            <a:extLst>
              <a:ext uri="{FF2B5EF4-FFF2-40B4-BE49-F238E27FC236}">
                <a16:creationId xmlns:a16="http://schemas.microsoft.com/office/drawing/2014/main" id="{C84C1421-2DF9-71FF-AAA4-808E62B7F213}"/>
              </a:ext>
            </a:extLst>
          </p:cNvPr>
          <p:cNvSpPr txBox="1"/>
          <p:nvPr/>
        </p:nvSpPr>
        <p:spPr>
          <a:xfrm>
            <a:off x="8252791" y="1567970"/>
            <a:ext cx="3789575" cy="3785652"/>
          </a:xfrm>
          <a:prstGeom prst="rect">
            <a:avLst/>
          </a:prstGeom>
          <a:noFill/>
        </p:spPr>
        <p:txBody>
          <a:bodyPr wrap="square" rtlCol="0">
            <a:spAutoFit/>
          </a:bodyPr>
          <a:lstStyle/>
          <a:p>
            <a:pPr algn="ctr"/>
            <a:r>
              <a:rPr lang="pt-BR" sz="4800" b="1" dirty="0">
                <a:solidFill>
                  <a:srgbClr val="002060"/>
                </a:solidFill>
              </a:rPr>
              <a:t>Simulações:</a:t>
            </a:r>
          </a:p>
          <a:p>
            <a:pPr algn="ctr"/>
            <a:endParaRPr lang="pt-BR" sz="4800" b="1" dirty="0">
              <a:solidFill>
                <a:srgbClr val="002060"/>
              </a:solidFill>
            </a:endParaRPr>
          </a:p>
          <a:p>
            <a:pPr algn="ctr"/>
            <a:r>
              <a:rPr lang="pt-BR" sz="4800" b="1" dirty="0">
                <a:solidFill>
                  <a:srgbClr val="002060"/>
                </a:solidFill>
              </a:rPr>
              <a:t>COMERCIAL</a:t>
            </a:r>
          </a:p>
          <a:p>
            <a:pPr algn="ctr"/>
            <a:r>
              <a:rPr lang="pt-BR" sz="4800" b="1" dirty="0">
                <a:solidFill>
                  <a:srgbClr val="002060"/>
                </a:solidFill>
              </a:rPr>
              <a:t>+</a:t>
            </a:r>
          </a:p>
          <a:p>
            <a:pPr algn="ctr"/>
            <a:r>
              <a:rPr lang="pt-BR" sz="4800" b="1" dirty="0">
                <a:solidFill>
                  <a:srgbClr val="002060"/>
                </a:solidFill>
              </a:rPr>
              <a:t>TÉCNICA</a:t>
            </a:r>
          </a:p>
        </p:txBody>
      </p:sp>
    </p:spTree>
    <p:extLst>
      <p:ext uri="{BB962C8B-B14F-4D97-AF65-F5344CB8AC3E}">
        <p14:creationId xmlns:p14="http://schemas.microsoft.com/office/powerpoint/2010/main" val="363616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107819" y="831771"/>
            <a:ext cx="3417806" cy="523220"/>
          </a:xfrm>
          <a:prstGeom prst="rect">
            <a:avLst/>
          </a:prstGeom>
          <a:noFill/>
        </p:spPr>
        <p:txBody>
          <a:bodyPr wrap="square" rtlCol="0">
            <a:spAutoFit/>
          </a:bodyPr>
          <a:lstStyle/>
          <a:p>
            <a:pPr algn="ctr"/>
            <a:r>
              <a:rPr lang="pt-BR" sz="2800" b="1" dirty="0">
                <a:solidFill>
                  <a:srgbClr val="002060"/>
                </a:solidFill>
              </a:rPr>
              <a:t>Sumário de Gestão</a:t>
            </a:r>
          </a:p>
        </p:txBody>
      </p:sp>
      <p:pic>
        <p:nvPicPr>
          <p:cNvPr id="3" name="Imagem 2">
            <a:extLst>
              <a:ext uri="{FF2B5EF4-FFF2-40B4-BE49-F238E27FC236}">
                <a16:creationId xmlns:a16="http://schemas.microsoft.com/office/drawing/2014/main" id="{6D0B9F2C-324A-AC00-22D7-9C1198FB60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916" y="1354991"/>
            <a:ext cx="3425939" cy="5298177"/>
          </a:xfrm>
          <a:prstGeom prst="rect">
            <a:avLst/>
          </a:prstGeom>
        </p:spPr>
      </p:pic>
      <p:graphicFrame>
        <p:nvGraphicFramePr>
          <p:cNvPr id="4" name="Tabela 4">
            <a:extLst>
              <a:ext uri="{FF2B5EF4-FFF2-40B4-BE49-F238E27FC236}">
                <a16:creationId xmlns:a16="http://schemas.microsoft.com/office/drawing/2014/main" id="{17504B1E-6DE2-5F63-CD67-705FEE6C6DE0}"/>
              </a:ext>
            </a:extLst>
          </p:cNvPr>
          <p:cNvGraphicFramePr>
            <a:graphicFrameLocks noGrp="1"/>
          </p:cNvGraphicFramePr>
          <p:nvPr>
            <p:extLst>
              <p:ext uri="{D42A27DB-BD31-4B8C-83A1-F6EECF244321}">
                <p14:modId xmlns:p14="http://schemas.microsoft.com/office/powerpoint/2010/main" val="1816870090"/>
              </p:ext>
            </p:extLst>
          </p:nvPr>
        </p:nvGraphicFramePr>
        <p:xfrm>
          <a:off x="3607393" y="821965"/>
          <a:ext cx="8741792" cy="5842786"/>
        </p:xfrm>
        <a:graphic>
          <a:graphicData uri="http://schemas.openxmlformats.org/drawingml/2006/table">
            <a:tbl>
              <a:tblPr firstRow="1" bandRow="1">
                <a:tableStyleId>{2D5ABB26-0587-4C30-8999-92F81FD0307C}</a:tableStyleId>
              </a:tblPr>
              <a:tblGrid>
                <a:gridCol w="2185448">
                  <a:extLst>
                    <a:ext uri="{9D8B030D-6E8A-4147-A177-3AD203B41FA5}">
                      <a16:colId xmlns:a16="http://schemas.microsoft.com/office/drawing/2014/main" val="504391151"/>
                    </a:ext>
                  </a:extLst>
                </a:gridCol>
                <a:gridCol w="2185448">
                  <a:extLst>
                    <a:ext uri="{9D8B030D-6E8A-4147-A177-3AD203B41FA5}">
                      <a16:colId xmlns:a16="http://schemas.microsoft.com/office/drawing/2014/main" val="3958074742"/>
                    </a:ext>
                  </a:extLst>
                </a:gridCol>
                <a:gridCol w="2185448">
                  <a:extLst>
                    <a:ext uri="{9D8B030D-6E8A-4147-A177-3AD203B41FA5}">
                      <a16:colId xmlns:a16="http://schemas.microsoft.com/office/drawing/2014/main" val="1691283588"/>
                    </a:ext>
                  </a:extLst>
                </a:gridCol>
                <a:gridCol w="2185448">
                  <a:extLst>
                    <a:ext uri="{9D8B030D-6E8A-4147-A177-3AD203B41FA5}">
                      <a16:colId xmlns:a16="http://schemas.microsoft.com/office/drawing/2014/main" val="3007467673"/>
                    </a:ext>
                  </a:extLst>
                </a:gridCol>
              </a:tblGrid>
              <a:tr h="2921393">
                <a:tc>
                  <a:txBody>
                    <a:bodyPr/>
                    <a:lstStyle/>
                    <a:p>
                      <a:endParaRPr lang="pt-B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0964079"/>
                  </a:ext>
                </a:extLst>
              </a:tr>
              <a:tr h="2921393">
                <a:tc>
                  <a:txBody>
                    <a:bodyPr/>
                    <a:lstStyle/>
                    <a:p>
                      <a:endParaRPr lang="pt-B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pt-B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8482260"/>
                  </a:ext>
                </a:extLst>
              </a:tr>
            </a:tbl>
          </a:graphicData>
        </a:graphic>
      </p:graphicFrame>
      <p:pic>
        <p:nvPicPr>
          <p:cNvPr id="5" name="Imagem 4">
            <a:extLst>
              <a:ext uri="{FF2B5EF4-FFF2-40B4-BE49-F238E27FC236}">
                <a16:creationId xmlns:a16="http://schemas.microsoft.com/office/drawing/2014/main" id="{E35255C2-9793-8AEB-C835-B93D13A5B8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1089" y="887953"/>
            <a:ext cx="1902593" cy="2700000"/>
          </a:xfrm>
          <a:prstGeom prst="rect">
            <a:avLst/>
          </a:prstGeom>
        </p:spPr>
      </p:pic>
      <p:pic>
        <p:nvPicPr>
          <p:cNvPr id="6" name="Imagem 5">
            <a:extLst>
              <a:ext uri="{FF2B5EF4-FFF2-40B4-BE49-F238E27FC236}">
                <a16:creationId xmlns:a16="http://schemas.microsoft.com/office/drawing/2014/main" id="{C1D113A1-554A-1E97-267D-BE67467086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2115" y="887952"/>
            <a:ext cx="1902592" cy="2699999"/>
          </a:xfrm>
          <a:prstGeom prst="rect">
            <a:avLst/>
          </a:prstGeom>
        </p:spPr>
      </p:pic>
      <p:pic>
        <p:nvPicPr>
          <p:cNvPr id="7" name="Imagem 6">
            <a:extLst>
              <a:ext uri="{FF2B5EF4-FFF2-40B4-BE49-F238E27FC236}">
                <a16:creationId xmlns:a16="http://schemas.microsoft.com/office/drawing/2014/main" id="{F50C9BBC-8CA7-AE29-3627-5A8EF732FC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5055" y="887952"/>
            <a:ext cx="1896923" cy="2699999"/>
          </a:xfrm>
          <a:prstGeom prst="rect">
            <a:avLst/>
          </a:prstGeom>
        </p:spPr>
      </p:pic>
      <p:pic>
        <p:nvPicPr>
          <p:cNvPr id="8" name="Imagem 7">
            <a:extLst>
              <a:ext uri="{FF2B5EF4-FFF2-40B4-BE49-F238E27FC236}">
                <a16:creationId xmlns:a16="http://schemas.microsoft.com/office/drawing/2014/main" id="{1CA16874-73CE-A5E6-A75B-75B4E929F1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36460" y="887952"/>
            <a:ext cx="1883078" cy="2699999"/>
          </a:xfrm>
          <a:prstGeom prst="rect">
            <a:avLst/>
          </a:prstGeom>
        </p:spPr>
      </p:pic>
      <p:pic>
        <p:nvPicPr>
          <p:cNvPr id="9" name="Imagem 8">
            <a:extLst>
              <a:ext uri="{FF2B5EF4-FFF2-40B4-BE49-F238E27FC236}">
                <a16:creationId xmlns:a16="http://schemas.microsoft.com/office/drawing/2014/main" id="{EDE9EBE2-4090-8A32-E7F8-57B9E37908F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11089" y="3932813"/>
            <a:ext cx="1916581" cy="2699999"/>
          </a:xfrm>
          <a:prstGeom prst="rect">
            <a:avLst/>
          </a:prstGeom>
        </p:spPr>
      </p:pic>
      <p:pic>
        <p:nvPicPr>
          <p:cNvPr id="10" name="Imagem 9">
            <a:extLst>
              <a:ext uri="{FF2B5EF4-FFF2-40B4-BE49-F238E27FC236}">
                <a16:creationId xmlns:a16="http://schemas.microsoft.com/office/drawing/2014/main" id="{B676C060-6727-EA23-7204-DB6CA532CAB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813261" y="3932812"/>
            <a:ext cx="1954688" cy="2699999"/>
          </a:xfrm>
          <a:prstGeom prst="rect">
            <a:avLst/>
          </a:prstGeom>
        </p:spPr>
      </p:pic>
      <p:pic>
        <p:nvPicPr>
          <p:cNvPr id="11" name="Imagem 10">
            <a:extLst>
              <a:ext uri="{FF2B5EF4-FFF2-40B4-BE49-F238E27FC236}">
                <a16:creationId xmlns:a16="http://schemas.microsoft.com/office/drawing/2014/main" id="{96E20BFE-07A2-DF22-E099-1C4B850CC7A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941847" y="3932812"/>
            <a:ext cx="1916581" cy="2699999"/>
          </a:xfrm>
          <a:prstGeom prst="rect">
            <a:avLst/>
          </a:prstGeom>
        </p:spPr>
      </p:pic>
      <p:pic>
        <p:nvPicPr>
          <p:cNvPr id="12" name="Imagem 11">
            <a:extLst>
              <a:ext uri="{FF2B5EF4-FFF2-40B4-BE49-F238E27FC236}">
                <a16:creationId xmlns:a16="http://schemas.microsoft.com/office/drawing/2014/main" id="{3FEABCC6-3EFE-2B5B-F229-E8ABD731DC2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027432" y="3933861"/>
            <a:ext cx="1904889" cy="2698949"/>
          </a:xfrm>
          <a:prstGeom prst="rect">
            <a:avLst/>
          </a:prstGeom>
        </p:spPr>
      </p:pic>
      <p:sp>
        <p:nvSpPr>
          <p:cNvPr id="16" name="Retângulo 15">
            <a:extLst>
              <a:ext uri="{FF2B5EF4-FFF2-40B4-BE49-F238E27FC236}">
                <a16:creationId xmlns:a16="http://schemas.microsoft.com/office/drawing/2014/main" id="{35DE9D83-CA53-E7BB-67B4-E8A4E424C4F9}"/>
              </a:ext>
            </a:extLst>
          </p:cNvPr>
          <p:cNvSpPr/>
          <p:nvPr/>
        </p:nvSpPr>
        <p:spPr>
          <a:xfrm rot="19826989">
            <a:off x="5193179" y="938612"/>
            <a:ext cx="327333" cy="430887"/>
          </a:xfrm>
          <a:prstGeom prst="rect">
            <a:avLst/>
          </a:prstGeom>
          <a:noFill/>
        </p:spPr>
        <p:txBody>
          <a:bodyPr wrap="none" lIns="91440" tIns="45720" rIns="91440" bIns="45720">
            <a:spAutoFit/>
          </a:bodyPr>
          <a:lstStyle/>
          <a:p>
            <a:pPr algn="ctr"/>
            <a:r>
              <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p>
        </p:txBody>
      </p:sp>
      <p:sp>
        <p:nvSpPr>
          <p:cNvPr id="17" name="Retângulo 16">
            <a:extLst>
              <a:ext uri="{FF2B5EF4-FFF2-40B4-BE49-F238E27FC236}">
                <a16:creationId xmlns:a16="http://schemas.microsoft.com/office/drawing/2014/main" id="{B167035E-F7E5-5DD9-5F72-9F677C7866CC}"/>
              </a:ext>
            </a:extLst>
          </p:cNvPr>
          <p:cNvSpPr/>
          <p:nvPr/>
        </p:nvSpPr>
        <p:spPr>
          <a:xfrm rot="19826989">
            <a:off x="7321470" y="938613"/>
            <a:ext cx="327333" cy="430887"/>
          </a:xfrm>
          <a:prstGeom prst="rect">
            <a:avLst/>
          </a:prstGeom>
          <a:noFill/>
        </p:spPr>
        <p:txBody>
          <a:bodyPr wrap="none" lIns="91440" tIns="45720" rIns="91440" bIns="45720">
            <a:spAutoFit/>
          </a:bodyPr>
          <a:lstStyle/>
          <a:p>
            <a:pPr algn="ctr"/>
            <a:r>
              <a:rPr lang="pt-B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8" name="Retângulo 17">
            <a:extLst>
              <a:ext uri="{FF2B5EF4-FFF2-40B4-BE49-F238E27FC236}">
                <a16:creationId xmlns:a16="http://schemas.microsoft.com/office/drawing/2014/main" id="{7509BD58-BB30-656B-B49B-B76E31206E75}"/>
              </a:ext>
            </a:extLst>
          </p:cNvPr>
          <p:cNvSpPr/>
          <p:nvPr/>
        </p:nvSpPr>
        <p:spPr>
          <a:xfrm rot="19826989">
            <a:off x="9438360" y="950678"/>
            <a:ext cx="327333" cy="430887"/>
          </a:xfrm>
          <a:prstGeom prst="rect">
            <a:avLst/>
          </a:prstGeom>
          <a:noFill/>
        </p:spPr>
        <p:txBody>
          <a:bodyPr wrap="none" lIns="91440" tIns="45720" rIns="91440" bIns="45720">
            <a:spAutoFit/>
          </a:bodyPr>
          <a:lstStyle/>
          <a:p>
            <a:pPr algn="ctr"/>
            <a:r>
              <a:rPr lang="pt-B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9" name="Retângulo 18">
            <a:extLst>
              <a:ext uri="{FF2B5EF4-FFF2-40B4-BE49-F238E27FC236}">
                <a16:creationId xmlns:a16="http://schemas.microsoft.com/office/drawing/2014/main" id="{454C9733-D62F-9128-93AA-7014A24DD004}"/>
              </a:ext>
            </a:extLst>
          </p:cNvPr>
          <p:cNvSpPr/>
          <p:nvPr/>
        </p:nvSpPr>
        <p:spPr>
          <a:xfrm rot="19826989">
            <a:off x="11511624" y="938613"/>
            <a:ext cx="327333" cy="430887"/>
          </a:xfrm>
          <a:prstGeom prst="rect">
            <a:avLst/>
          </a:prstGeom>
          <a:noFill/>
        </p:spPr>
        <p:txBody>
          <a:bodyPr wrap="none" lIns="91440" tIns="45720" rIns="91440" bIns="45720">
            <a:spAutoFit/>
          </a:bodyPr>
          <a:lstStyle/>
          <a:p>
            <a:pPr algn="ctr"/>
            <a:r>
              <a:rPr lang="pt-B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tângulo 19">
            <a:extLst>
              <a:ext uri="{FF2B5EF4-FFF2-40B4-BE49-F238E27FC236}">
                <a16:creationId xmlns:a16="http://schemas.microsoft.com/office/drawing/2014/main" id="{8E5599B9-E894-50FF-B611-1A742C39AB06}"/>
              </a:ext>
            </a:extLst>
          </p:cNvPr>
          <p:cNvSpPr/>
          <p:nvPr/>
        </p:nvSpPr>
        <p:spPr>
          <a:xfrm rot="19826989">
            <a:off x="5322262" y="3939302"/>
            <a:ext cx="327333" cy="430887"/>
          </a:xfrm>
          <a:prstGeom prst="rect">
            <a:avLst/>
          </a:prstGeom>
          <a:noFill/>
        </p:spPr>
        <p:txBody>
          <a:bodyPr wrap="none" lIns="91440" tIns="45720" rIns="91440" bIns="45720">
            <a:spAutoFit/>
          </a:bodyPr>
          <a:lstStyle/>
          <a:p>
            <a:pPr algn="ctr"/>
            <a:r>
              <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a:t>
            </a:r>
          </a:p>
        </p:txBody>
      </p:sp>
      <p:sp>
        <p:nvSpPr>
          <p:cNvPr id="21" name="Retângulo 20">
            <a:extLst>
              <a:ext uri="{FF2B5EF4-FFF2-40B4-BE49-F238E27FC236}">
                <a16:creationId xmlns:a16="http://schemas.microsoft.com/office/drawing/2014/main" id="{9EE04028-3BC4-EDE7-28D8-013B7E5DEA20}"/>
              </a:ext>
            </a:extLst>
          </p:cNvPr>
          <p:cNvSpPr/>
          <p:nvPr/>
        </p:nvSpPr>
        <p:spPr>
          <a:xfrm rot="19826989">
            <a:off x="7396358" y="3955625"/>
            <a:ext cx="327333" cy="430887"/>
          </a:xfrm>
          <a:prstGeom prst="rect">
            <a:avLst/>
          </a:prstGeom>
          <a:noFill/>
        </p:spPr>
        <p:txBody>
          <a:bodyPr wrap="none" lIns="91440" tIns="45720" rIns="91440" bIns="45720">
            <a:spAutoFit/>
          </a:bodyPr>
          <a:lstStyle/>
          <a:p>
            <a:pPr algn="ctr"/>
            <a:r>
              <a:rPr lang="pt-BR" sz="2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a:t>
            </a:r>
            <a:endPar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2" name="Retângulo 21">
            <a:extLst>
              <a:ext uri="{FF2B5EF4-FFF2-40B4-BE49-F238E27FC236}">
                <a16:creationId xmlns:a16="http://schemas.microsoft.com/office/drawing/2014/main" id="{B42EF245-A24A-8B61-2ACC-2B3FB2BC216A}"/>
              </a:ext>
            </a:extLst>
          </p:cNvPr>
          <p:cNvSpPr/>
          <p:nvPr/>
        </p:nvSpPr>
        <p:spPr>
          <a:xfrm rot="19826989">
            <a:off x="9489301" y="3939302"/>
            <a:ext cx="327333" cy="430887"/>
          </a:xfrm>
          <a:prstGeom prst="rect">
            <a:avLst/>
          </a:prstGeom>
          <a:noFill/>
        </p:spPr>
        <p:txBody>
          <a:bodyPr wrap="none" lIns="91440" tIns="45720" rIns="91440" bIns="45720">
            <a:spAutoFit/>
          </a:bodyPr>
          <a:lstStyle/>
          <a:p>
            <a:pPr algn="ctr"/>
            <a:r>
              <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7</a:t>
            </a:r>
          </a:p>
        </p:txBody>
      </p:sp>
      <p:sp>
        <p:nvSpPr>
          <p:cNvPr id="23" name="Retângulo 22">
            <a:extLst>
              <a:ext uri="{FF2B5EF4-FFF2-40B4-BE49-F238E27FC236}">
                <a16:creationId xmlns:a16="http://schemas.microsoft.com/office/drawing/2014/main" id="{AEB1EA69-BF4D-CF0E-CAFF-AF6E07F055B1}"/>
              </a:ext>
            </a:extLst>
          </p:cNvPr>
          <p:cNvSpPr/>
          <p:nvPr/>
        </p:nvSpPr>
        <p:spPr>
          <a:xfrm rot="19826989">
            <a:off x="11582242" y="3995537"/>
            <a:ext cx="327333" cy="430887"/>
          </a:xfrm>
          <a:prstGeom prst="rect">
            <a:avLst/>
          </a:prstGeom>
          <a:noFill/>
        </p:spPr>
        <p:txBody>
          <a:bodyPr wrap="none" lIns="91440" tIns="45720" rIns="91440" bIns="45720">
            <a:spAutoFit/>
          </a:bodyPr>
          <a:lstStyle/>
          <a:p>
            <a:pPr algn="ctr"/>
            <a:r>
              <a:rPr lang="pt-BR" sz="2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8</a:t>
            </a:r>
          </a:p>
        </p:txBody>
      </p:sp>
    </p:spTree>
    <p:extLst>
      <p:ext uri="{BB962C8B-B14F-4D97-AF65-F5344CB8AC3E}">
        <p14:creationId xmlns:p14="http://schemas.microsoft.com/office/powerpoint/2010/main" val="223060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4DD515F-4911-CCB1-F3F7-82CE8D5DA002}"/>
              </a:ext>
            </a:extLst>
          </p:cNvPr>
          <p:cNvSpPr txBox="1"/>
          <p:nvPr/>
        </p:nvSpPr>
        <p:spPr>
          <a:xfrm>
            <a:off x="2192595" y="96110"/>
            <a:ext cx="9104670" cy="523220"/>
          </a:xfrm>
          <a:prstGeom prst="rect">
            <a:avLst/>
          </a:prstGeom>
          <a:noFill/>
        </p:spPr>
        <p:txBody>
          <a:bodyPr wrap="square" rtlCol="0">
            <a:spAutoFit/>
          </a:bodyPr>
          <a:lstStyle/>
          <a:p>
            <a:r>
              <a:rPr lang="pt-BR" sz="2800" b="1" dirty="0">
                <a:solidFill>
                  <a:schemeClr val="accent1">
                    <a:lumMod val="50000"/>
                  </a:schemeClr>
                </a:solidFill>
                <a:latin typeface="Arial" panose="020B0604020202020204" pitchFamily="34" charset="0"/>
                <a:cs typeface="Arial" panose="020B0604020202020204" pitchFamily="34" charset="0"/>
              </a:rPr>
              <a:t>Uso da Inteligência Artificial – IA - Exemplos</a:t>
            </a:r>
          </a:p>
        </p:txBody>
      </p:sp>
      <p:sp>
        <p:nvSpPr>
          <p:cNvPr id="14" name="CaixaDeTexto 4">
            <a:extLst>
              <a:ext uri="{FF2B5EF4-FFF2-40B4-BE49-F238E27FC236}">
                <a16:creationId xmlns:a16="http://schemas.microsoft.com/office/drawing/2014/main" id="{D189F6B3-AA74-071C-18C9-E117DEAA52F4}"/>
              </a:ext>
            </a:extLst>
          </p:cNvPr>
          <p:cNvSpPr txBox="1"/>
          <p:nvPr/>
        </p:nvSpPr>
        <p:spPr>
          <a:xfrm>
            <a:off x="235670" y="671517"/>
            <a:ext cx="11720659" cy="523220"/>
          </a:xfrm>
          <a:prstGeom prst="rect">
            <a:avLst/>
          </a:prstGeom>
          <a:noFill/>
        </p:spPr>
        <p:txBody>
          <a:bodyPr wrap="square" rtlCol="0">
            <a:spAutoFit/>
          </a:bodyPr>
          <a:lstStyle/>
          <a:p>
            <a:r>
              <a:rPr lang="pt-BR" sz="2800" b="1" dirty="0">
                <a:solidFill>
                  <a:srgbClr val="002060"/>
                </a:solidFill>
              </a:rPr>
              <a:t>Sumário de Gestão - Critério 1 - Liderança</a:t>
            </a:r>
          </a:p>
        </p:txBody>
      </p:sp>
      <p:sp>
        <p:nvSpPr>
          <p:cNvPr id="15" name="Rectangle 1">
            <a:extLst>
              <a:ext uri="{FF2B5EF4-FFF2-40B4-BE49-F238E27FC236}">
                <a16:creationId xmlns:a16="http://schemas.microsoft.com/office/drawing/2014/main" id="{414E522C-7E96-06CA-E071-A09E59716148}"/>
              </a:ext>
            </a:extLst>
          </p:cNvPr>
          <p:cNvSpPr/>
          <p:nvPr/>
        </p:nvSpPr>
        <p:spPr>
          <a:xfrm>
            <a:off x="235670" y="1265238"/>
            <a:ext cx="8616099" cy="5539978"/>
          </a:xfrm>
          <a:prstGeom prst="rect">
            <a:avLst/>
          </a:prstGeom>
        </p:spPr>
        <p:txBody>
          <a:bodyPr wrap="square">
            <a:spAutoFit/>
          </a:bodyPr>
          <a:lstStyle/>
          <a:p>
            <a:pPr algn="just"/>
            <a:r>
              <a:rPr lang="pt-BR" b="1" dirty="0">
                <a:solidFill>
                  <a:srgbClr val="000000"/>
                </a:solidFill>
                <a:latin typeface="Arial" panose="020B0604020202020204" pitchFamily="34" charset="0"/>
              </a:rPr>
              <a:t>1.1) Desenvolvimento da cultura</a:t>
            </a:r>
          </a:p>
          <a:p>
            <a:pPr algn="just"/>
            <a:r>
              <a:rPr lang="pt-BR" b="1" dirty="0">
                <a:solidFill>
                  <a:srgbClr val="000000"/>
                </a:solidFill>
                <a:latin typeface="Arial" panose="020B0604020202020204" pitchFamily="34" charset="0"/>
              </a:rPr>
              <a:t>a) Estabelecimento de valores, princípios e padrões de conduta</a:t>
            </a:r>
          </a:p>
          <a:p>
            <a:pPr algn="just"/>
            <a:r>
              <a:rPr lang="pt-BR" dirty="0">
                <a:solidFill>
                  <a:srgbClr val="000000"/>
                </a:solidFill>
                <a:highlight>
                  <a:srgbClr val="FFFF00"/>
                </a:highlight>
                <a:latin typeface="Arial" panose="020B0604020202020204" pitchFamily="34" charset="0"/>
              </a:rPr>
              <a:t>PG: Visa a enfatizar a filosofia e direcionamento valorizados pela organização para poder realizar sua visão de futuro, com desenvolvimento sustentável, incluindo a observância a padrões de conduta ética no ambiente em que opera e faz negócios.</a:t>
            </a:r>
          </a:p>
          <a:p>
            <a:pPr algn="just"/>
            <a:endParaRPr lang="pt-BR" sz="600" b="1" dirty="0">
              <a:solidFill>
                <a:srgbClr val="000000"/>
              </a:solidFill>
              <a:latin typeface="Arial" panose="020B0604020202020204" pitchFamily="34" charset="0"/>
            </a:endParaRPr>
          </a:p>
          <a:p>
            <a:pPr algn="just"/>
            <a:r>
              <a:rPr lang="pt-BR" b="1" dirty="0">
                <a:solidFill>
                  <a:srgbClr val="000000"/>
                </a:solidFill>
                <a:latin typeface="Arial" panose="020B0604020202020204" pitchFamily="34" charset="0"/>
              </a:rPr>
              <a:t>Lista de Verificação – LV (S - sim; N - não; P – parcial; NA - Não aplicável)</a:t>
            </a:r>
          </a:p>
          <a:p>
            <a:pPr algn="just"/>
            <a:endParaRPr lang="pt-BR" sz="600" b="1" dirty="0">
              <a:solidFill>
                <a:srgbClr val="000000"/>
              </a:solidFill>
              <a:latin typeface="Arial" panose="020B0604020202020204" pitchFamily="34" charset="0"/>
            </a:endParaRPr>
          </a:p>
          <a:p>
            <a:r>
              <a:rPr lang="pt-BR" baseline="30000" dirty="0">
                <a:solidFill>
                  <a:srgbClr val="000000"/>
                </a:solidFill>
                <a:latin typeface="Arial" panose="020B0604020202020204" pitchFamily="34" charset="0"/>
              </a:rPr>
              <a:t>1</a:t>
            </a:r>
            <a:r>
              <a:rPr lang="pt-BR" dirty="0">
                <a:solidFill>
                  <a:srgbClr val="000000"/>
                </a:solidFill>
                <a:latin typeface="Arial" panose="020B0604020202020204" pitchFamily="34" charset="0"/>
              </a:rPr>
              <a:t>(   ) Sumarizar os valores e princípios e colar link para o código de conduta.</a:t>
            </a:r>
          </a:p>
          <a:p>
            <a:r>
              <a:rPr lang="pt-BR" baseline="30000" dirty="0">
                <a:solidFill>
                  <a:srgbClr val="000000"/>
                </a:solidFill>
                <a:latin typeface="Arial" panose="020B0604020202020204" pitchFamily="34" charset="0"/>
              </a:rPr>
              <a:t>2</a:t>
            </a:r>
            <a:r>
              <a:rPr lang="pt-BR" dirty="0">
                <a:solidFill>
                  <a:srgbClr val="000000"/>
                </a:solidFill>
                <a:latin typeface="Arial" panose="020B0604020202020204" pitchFamily="34" charset="0"/>
              </a:rPr>
              <a:t>(   ) Os valores e princípios devem explicitar o compromisso com o desenvolvimento sustentável e foco no cliente.</a:t>
            </a:r>
          </a:p>
          <a:p>
            <a:r>
              <a:rPr lang="pt-BR" baseline="30000" dirty="0">
                <a:solidFill>
                  <a:srgbClr val="000000"/>
                </a:solidFill>
                <a:latin typeface="Arial" panose="020B0604020202020204" pitchFamily="34" charset="0"/>
              </a:rPr>
              <a:t>3</a:t>
            </a:r>
            <a:r>
              <a:rPr lang="pt-BR" dirty="0">
                <a:solidFill>
                  <a:srgbClr val="000000"/>
                </a:solidFill>
                <a:latin typeface="Arial" panose="020B0604020202020204" pitchFamily="34" charset="0"/>
              </a:rPr>
              <a:t>(   ) Os valores e princípios e o código de conduta ética devem ser estabelecidos e atualizados com a  participação dos administradores36</a:t>
            </a:r>
          </a:p>
          <a:p>
            <a:r>
              <a:rPr lang="pt-BR" baseline="30000" dirty="0">
                <a:solidFill>
                  <a:srgbClr val="000000"/>
                </a:solidFill>
                <a:latin typeface="Arial" panose="020B0604020202020204" pitchFamily="34" charset="0"/>
              </a:rPr>
              <a:t>4</a:t>
            </a:r>
            <a:r>
              <a:rPr lang="pt-BR" dirty="0">
                <a:solidFill>
                  <a:srgbClr val="000000"/>
                </a:solidFill>
                <a:latin typeface="Arial" panose="020B0604020202020204" pitchFamily="34" charset="0"/>
              </a:rPr>
              <a:t>(   ) Os valores e princípios e o código de conduta ética devem ser comunicados internamente e divulgados externamente, em locais e situações importantes.</a:t>
            </a:r>
          </a:p>
          <a:p>
            <a:r>
              <a:rPr lang="pt-BR" baseline="30000" dirty="0">
                <a:solidFill>
                  <a:srgbClr val="000000"/>
                </a:solidFill>
                <a:latin typeface="Arial" panose="020B0604020202020204" pitchFamily="34" charset="0"/>
              </a:rPr>
              <a:t>5</a:t>
            </a:r>
            <a:r>
              <a:rPr lang="pt-BR" dirty="0">
                <a:solidFill>
                  <a:srgbClr val="000000"/>
                </a:solidFill>
                <a:latin typeface="Arial" panose="020B0604020202020204" pitchFamily="34" charset="0"/>
              </a:rPr>
              <a:t>(   ) A direção deve se comprometer com a comunicação dos valores e princípios.</a:t>
            </a:r>
          </a:p>
          <a:p>
            <a:r>
              <a:rPr lang="pt-BR" baseline="30000" dirty="0">
                <a:solidFill>
                  <a:srgbClr val="000000"/>
                </a:solidFill>
                <a:latin typeface="Arial" panose="020B0604020202020204" pitchFamily="34" charset="0"/>
              </a:rPr>
              <a:t>6</a:t>
            </a:r>
            <a:r>
              <a:rPr lang="pt-BR" dirty="0">
                <a:solidFill>
                  <a:srgbClr val="000000"/>
                </a:solidFill>
                <a:latin typeface="Arial" panose="020B0604020202020204" pitchFamily="34" charset="0"/>
              </a:rPr>
              <a:t>(   ) O canal de denúncia deve ser divulgado, para recebimento, avaliação e  tratamento  de  atitudes  eticamente suspeitas.</a:t>
            </a:r>
          </a:p>
          <a:p>
            <a:pPr algn="just"/>
            <a:endParaRPr lang="pt-BR" b="1" dirty="0">
              <a:solidFill>
                <a:srgbClr val="000000"/>
              </a:solidFill>
              <a:latin typeface="Arial" panose="020B0604020202020204" pitchFamily="34" charset="0"/>
            </a:endParaRPr>
          </a:p>
          <a:p>
            <a:pPr algn="just"/>
            <a:r>
              <a:rPr lang="pt-BR" b="1" dirty="0">
                <a:solidFill>
                  <a:srgbClr val="000000"/>
                </a:solidFill>
                <a:latin typeface="Arial" panose="020B0604020202020204" pitchFamily="34" charset="0"/>
              </a:rPr>
              <a:t>NOTA: </a:t>
            </a:r>
            <a:r>
              <a:rPr lang="pt-BR" dirty="0">
                <a:solidFill>
                  <a:srgbClr val="000000"/>
                </a:solidFill>
                <a:latin typeface="Arial" panose="020B0604020202020204" pitchFamily="34" charset="0"/>
              </a:rPr>
              <a:t>As verificações vão aumentado de acordo com o Nível escolhido.</a:t>
            </a:r>
          </a:p>
        </p:txBody>
      </p:sp>
      <p:sp>
        <p:nvSpPr>
          <p:cNvPr id="24" name="CaixaDeTexto 23">
            <a:extLst>
              <a:ext uri="{FF2B5EF4-FFF2-40B4-BE49-F238E27FC236}">
                <a16:creationId xmlns:a16="http://schemas.microsoft.com/office/drawing/2014/main" id="{9911A52E-E7B0-AC8F-4F94-15DC9493BA45}"/>
              </a:ext>
            </a:extLst>
          </p:cNvPr>
          <p:cNvSpPr txBox="1"/>
          <p:nvPr/>
        </p:nvSpPr>
        <p:spPr>
          <a:xfrm>
            <a:off x="10098157" y="6611779"/>
            <a:ext cx="2093843" cy="246221"/>
          </a:xfrm>
          <a:prstGeom prst="rect">
            <a:avLst/>
          </a:prstGeom>
          <a:noFill/>
        </p:spPr>
        <p:txBody>
          <a:bodyPr wrap="none" rtlCol="0">
            <a:spAutoFit/>
          </a:bodyPr>
          <a:lstStyle/>
          <a:p>
            <a:r>
              <a:rPr lang="pt-BR" sz="1000" dirty="0">
                <a:latin typeface="Arial" panose="020B0604020202020204" pitchFamily="34" charset="0"/>
                <a:cs typeface="Arial" panose="020B0604020202020204" pitchFamily="34" charset="0"/>
              </a:rPr>
              <a:t>Fonte: www.pnqs.com.br/MEGSA</a:t>
            </a:r>
          </a:p>
        </p:txBody>
      </p:sp>
      <p:sp>
        <p:nvSpPr>
          <p:cNvPr id="28" name="CaixaDeTexto 27">
            <a:extLst>
              <a:ext uri="{FF2B5EF4-FFF2-40B4-BE49-F238E27FC236}">
                <a16:creationId xmlns:a16="http://schemas.microsoft.com/office/drawing/2014/main" id="{024C96BE-0AAA-5457-6851-EB25AC530DCF}"/>
              </a:ext>
            </a:extLst>
          </p:cNvPr>
          <p:cNvSpPr txBox="1"/>
          <p:nvPr/>
        </p:nvSpPr>
        <p:spPr>
          <a:xfrm>
            <a:off x="9523428" y="1365931"/>
            <a:ext cx="2316637" cy="2708434"/>
          </a:xfrm>
          <a:prstGeom prst="rect">
            <a:avLst/>
          </a:prstGeom>
          <a:noFill/>
        </p:spPr>
        <p:txBody>
          <a:bodyPr wrap="square">
            <a:spAutoFit/>
          </a:bodyPr>
          <a:lstStyle/>
          <a:p>
            <a:pPr algn="ctr"/>
            <a:r>
              <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rPr>
              <a:t>TESTE IA</a:t>
            </a:r>
          </a:p>
          <a:p>
            <a:pPr algn="ctr"/>
            <a:r>
              <a:rPr lang="pt-BR" sz="4000" b="0" i="1" u="none" strike="noStrike" baseline="0" dirty="0" err="1">
                <a:solidFill>
                  <a:srgbClr val="2F5598"/>
                </a:solidFill>
                <a:latin typeface="Calibri" panose="020F0502020204030204" pitchFamily="34" charset="0"/>
                <a:ea typeface="Calibri" panose="020F0502020204030204" pitchFamily="34" charset="0"/>
                <a:cs typeface="Calibri" panose="020F0502020204030204" pitchFamily="34" charset="0"/>
              </a:rPr>
              <a:t>Perplexity</a:t>
            </a:r>
            <a:endParaRPr lang="pt-BR" sz="4000" b="0" i="1" u="none" strike="noStrike" baseline="0"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endPar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endParaRPr>
          </a:p>
          <a:p>
            <a:pPr algn="ctr"/>
            <a:r>
              <a:rPr lang="pt-BR" sz="3000" i="1" dirty="0">
                <a:solidFill>
                  <a:srgbClr val="2F5598"/>
                </a:solidFill>
                <a:latin typeface="Calibri" panose="020F0502020204030204" pitchFamily="34" charset="0"/>
                <a:ea typeface="Calibri" panose="020F0502020204030204" pitchFamily="34" charset="0"/>
                <a:cs typeface="Calibri" panose="020F0502020204030204" pitchFamily="34" charset="0"/>
              </a:rPr>
              <a:t>Usar definições</a:t>
            </a:r>
            <a:endParaRPr lang="pt-BR" sz="3000" dirty="0">
              <a:latin typeface="Calibri" panose="020F0502020204030204" pitchFamily="34" charset="0"/>
              <a:ea typeface="Calibri" panose="020F0502020204030204" pitchFamily="34" charset="0"/>
              <a:cs typeface="Calibri" panose="020F0502020204030204" pitchFamily="34" charset="0"/>
            </a:endParaRPr>
          </a:p>
        </p:txBody>
      </p:sp>
      <p:sp>
        <p:nvSpPr>
          <p:cNvPr id="29" name="Seta: para a Esquerda e para Cima 28">
            <a:extLst>
              <a:ext uri="{FF2B5EF4-FFF2-40B4-BE49-F238E27FC236}">
                <a16:creationId xmlns:a16="http://schemas.microsoft.com/office/drawing/2014/main" id="{AB7CE9E9-7CE6-F60D-1F5B-64690A512BB8}"/>
              </a:ext>
            </a:extLst>
          </p:cNvPr>
          <p:cNvSpPr/>
          <p:nvPr/>
        </p:nvSpPr>
        <p:spPr>
          <a:xfrm>
            <a:off x="9841584" y="4074365"/>
            <a:ext cx="961534" cy="499621"/>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033915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rsonalizar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1563</Words>
  <Application>Microsoft Macintosh PowerPoint</Application>
  <PresentationFormat>Widescreen</PresentationFormat>
  <Paragraphs>143</Paragraphs>
  <Slides>17</Slides>
  <Notes>0</Notes>
  <HiddenSlides>0</HiddenSlides>
  <MMClips>0</MMClips>
  <ScaleCrop>false</ScaleCrop>
  <HeadingPairs>
    <vt:vector size="8" baseType="variant">
      <vt:variant>
        <vt:lpstr>Fontes usadas</vt:lpstr>
      </vt:variant>
      <vt:variant>
        <vt:i4>4</vt:i4>
      </vt:variant>
      <vt:variant>
        <vt:lpstr>Tema</vt:lpstr>
      </vt:variant>
      <vt:variant>
        <vt:i4>4</vt:i4>
      </vt:variant>
      <vt:variant>
        <vt:lpstr>Servidores OLE inseridos</vt:lpstr>
      </vt:variant>
      <vt:variant>
        <vt:i4>1</vt:i4>
      </vt:variant>
      <vt:variant>
        <vt:lpstr>Títulos de slides</vt:lpstr>
      </vt:variant>
      <vt:variant>
        <vt:i4>17</vt:i4>
      </vt:variant>
    </vt:vector>
  </HeadingPairs>
  <TitlesOfParts>
    <vt:vector size="26" baseType="lpstr">
      <vt:lpstr>Arial</vt:lpstr>
      <vt:lpstr>Calibri</vt:lpstr>
      <vt:lpstr>Corbel</vt:lpstr>
      <vt:lpstr>Wingdings</vt:lpstr>
      <vt:lpstr>Tema do Office</vt:lpstr>
      <vt:lpstr>1_Personalizar design</vt:lpstr>
      <vt:lpstr>2_Personalizar design</vt:lpstr>
      <vt:lpstr>Personalizar design</vt:lpstr>
      <vt:lpstr>CorelDRAW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Senado Federal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Wagner Ulisses Barbosa da Silva</dc:creator>
  <cp:lastModifiedBy>Mateus Rocha</cp:lastModifiedBy>
  <cp:revision>16</cp:revision>
  <dcterms:created xsi:type="dcterms:W3CDTF">2024-04-23T16:23:12Z</dcterms:created>
  <dcterms:modified xsi:type="dcterms:W3CDTF">2024-05-24T12:21:41Z</dcterms:modified>
</cp:coreProperties>
</file>