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2" r:id="rId4"/>
    <p:sldId id="294" r:id="rId5"/>
    <p:sldId id="284" r:id="rId6"/>
    <p:sldId id="260" r:id="rId7"/>
    <p:sldId id="261" r:id="rId8"/>
    <p:sldId id="262" r:id="rId9"/>
    <p:sldId id="263" r:id="rId10"/>
    <p:sldId id="264" r:id="rId11"/>
    <p:sldId id="265" r:id="rId12"/>
    <p:sldId id="278" r:id="rId13"/>
    <p:sldId id="280" r:id="rId14"/>
    <p:sldId id="266" r:id="rId15"/>
    <p:sldId id="286" r:id="rId16"/>
    <p:sldId id="296" r:id="rId17"/>
    <p:sldId id="293" r:id="rId18"/>
    <p:sldId id="289" r:id="rId19"/>
    <p:sldId id="291" r:id="rId20"/>
    <p:sldId id="295" r:id="rId21"/>
    <p:sldId id="288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84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523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538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142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6933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533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46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2077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9908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107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489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1768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C5135-C6EC-4FEB-97E1-E7A17BEAE96C}" type="datetimeFigureOut">
              <a:rPr lang="pt-BR" smtClean="0"/>
              <a:t>28/05/18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E68D5-6873-41D9-9B60-358195EC3482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79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mailto:ronald@saaesorocaba.sp.gov.br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Rio-Sorocaba-ft-Paulo-Ochandio-020.jpg"/>
          <p:cNvPicPr>
            <a:picLocks noChangeAspect="1"/>
          </p:cNvPicPr>
          <p:nvPr/>
        </p:nvPicPr>
        <p:blipFill>
          <a:blip r:embed="rId4" cstate="print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" y="0"/>
            <a:ext cx="9136195" cy="548385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1425601" cy="1296852"/>
          </a:xfrm>
          <a:prstGeom prst="rect">
            <a:avLst/>
          </a:prstGeom>
        </p:spPr>
      </p:pic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487656" y="1412776"/>
            <a:ext cx="8227978" cy="3644720"/>
          </a:xfrm>
        </p:spPr>
        <p:txBody>
          <a:bodyPr>
            <a:normAutofit fontScale="90000"/>
          </a:bodyPr>
          <a:lstStyle/>
          <a:p>
            <a:pPr algn="ctr"/>
            <a:r>
              <a:rPr lang="pt-BR" sz="8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PROGRAMA DE DESPOLUIÇÃO DO </a:t>
            </a:r>
            <a:br>
              <a:rPr lang="pt-BR" sz="80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t-BR" sz="8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RIO SOROCABA</a:t>
            </a:r>
            <a:endParaRPr lang="pt-BR" sz="8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 descr="logo-pms-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0648"/>
            <a:ext cx="2520000" cy="93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50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320"/>
            <a:ext cx="6552728" cy="525658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516312" y="1859870"/>
            <a:ext cx="2830900" cy="26492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ETE Aparecidinha</a:t>
            </a:r>
          </a:p>
          <a:p>
            <a:pPr algn="ctr"/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Q</a:t>
            </a:r>
            <a:r>
              <a:rPr lang="pt-BR" sz="24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 = 40 l/</a:t>
            </a:r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pt-BR" sz="18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endParaRPr lang="pt-BR" sz="1800" b="1" i="1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2016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RAFA seguido de Filtro Aerado</a:t>
            </a:r>
            <a:endParaRPr lang="pt-BR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250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6552728" cy="525658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516312" y="1716166"/>
            <a:ext cx="2830900" cy="250492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ETE Quintais Imperador</a:t>
            </a:r>
          </a:p>
          <a:p>
            <a:pPr algn="ctr"/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Q</a:t>
            </a:r>
            <a:r>
              <a:rPr lang="pt-BR" sz="24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 = 8 l/</a:t>
            </a:r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pt-BR" sz="18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endParaRPr lang="pt-BR" sz="1800" b="1" i="1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2009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Lodo Ativado </a:t>
            </a:r>
            <a:r>
              <a:rPr lang="pt-BR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Batelada</a:t>
            </a:r>
            <a:endParaRPr lang="pt-BR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49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695047"/>
              </p:ext>
            </p:extLst>
          </p:nvPr>
        </p:nvGraphicFramePr>
        <p:xfrm>
          <a:off x="130447" y="114799"/>
          <a:ext cx="4176464" cy="45779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2394"/>
                <a:gridCol w="2244070"/>
              </a:tblGrid>
              <a:tr h="51316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800" b="1" u="sng" strike="noStrike" dirty="0">
                          <a:effectLst/>
                        </a:rPr>
                        <a:t>SES - Sorocaba </a:t>
                      </a:r>
                      <a:r>
                        <a:rPr lang="pt-BR" sz="2800" b="1" u="sng" strike="noStrike" dirty="0" smtClean="0">
                          <a:effectLst/>
                        </a:rPr>
                        <a:t>1</a:t>
                      </a:r>
                      <a:endParaRPr lang="pt-BR" sz="2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760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ETE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  30.318.202,62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60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Coletores + EEEs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  30.943.560,64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60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>
                          <a:effectLst/>
                        </a:rPr>
                        <a:t>Sub-Total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            </a:t>
                      </a:r>
                      <a:r>
                        <a:rPr lang="pt-BR" sz="2000" b="1" u="none" strike="noStrike" dirty="0" smtClean="0">
                          <a:effectLst/>
                        </a:rPr>
                        <a:t>61.261.763,26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1316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800" b="1" u="sng" strike="noStrike" dirty="0">
                          <a:effectLst/>
                        </a:rPr>
                        <a:t>SES - Sorocaba </a:t>
                      </a:r>
                      <a:r>
                        <a:rPr lang="pt-BR" sz="2800" b="1" u="sng" strike="noStrike" dirty="0" smtClean="0">
                          <a:effectLst/>
                        </a:rPr>
                        <a:t>2</a:t>
                      </a:r>
                      <a:endParaRPr lang="pt-BR" sz="2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760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ETE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  20.343.270,79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60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Coletores + EEEs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  31.996.396,27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60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>
                          <a:effectLst/>
                        </a:rPr>
                        <a:t>Sub-Total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            </a:t>
                      </a:r>
                      <a:r>
                        <a:rPr lang="pt-BR" sz="2000" b="1" u="none" strike="noStrike" dirty="0" smtClean="0">
                          <a:effectLst/>
                        </a:rPr>
                        <a:t>52.339.667,06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51316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800" b="1" u="sng" strike="noStrike" dirty="0">
                          <a:effectLst/>
                        </a:rPr>
                        <a:t>SES </a:t>
                      </a:r>
                      <a:r>
                        <a:rPr lang="pt-BR" sz="2800" b="1" u="sng" strike="noStrike" dirty="0" smtClean="0">
                          <a:effectLst/>
                        </a:rPr>
                        <a:t>– </a:t>
                      </a:r>
                      <a:r>
                        <a:rPr lang="pt-BR" sz="2800" b="1" u="sng" strike="noStrike" dirty="0" err="1" smtClean="0">
                          <a:effectLst/>
                        </a:rPr>
                        <a:t>Itanguá</a:t>
                      </a:r>
                      <a:endParaRPr lang="pt-BR" sz="2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760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ETE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  18.506.414,10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60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Coletores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    </a:t>
                      </a:r>
                      <a:r>
                        <a:rPr lang="pt-BR" sz="2000" u="none" strike="noStrike" dirty="0" smtClean="0">
                          <a:effectLst/>
                        </a:rPr>
                        <a:t>2.513.579,30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37607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>
                          <a:effectLst/>
                        </a:rPr>
                        <a:t>Sub-Total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            </a:t>
                      </a:r>
                      <a:r>
                        <a:rPr lang="pt-BR" sz="2000" b="1" u="none" strike="noStrike" dirty="0" smtClean="0">
                          <a:effectLst/>
                        </a:rPr>
                        <a:t>21.019.993,40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698233"/>
              </p:ext>
            </p:extLst>
          </p:nvPr>
        </p:nvGraphicFramePr>
        <p:xfrm>
          <a:off x="4614987" y="116686"/>
          <a:ext cx="4421346" cy="45760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5697"/>
                <a:gridCol w="2375649"/>
              </a:tblGrid>
              <a:tr h="3966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800" b="1" u="sng" strike="noStrike" dirty="0">
                          <a:effectLst/>
                        </a:rPr>
                        <a:t>SES </a:t>
                      </a:r>
                      <a:r>
                        <a:rPr lang="pt-BR" sz="2800" b="1" u="sng" strike="noStrike" dirty="0" smtClean="0">
                          <a:effectLst/>
                        </a:rPr>
                        <a:t>– </a:t>
                      </a:r>
                      <a:r>
                        <a:rPr lang="pt-BR" sz="2800" b="1" u="sng" strike="noStrike" dirty="0" err="1" smtClean="0">
                          <a:effectLst/>
                        </a:rPr>
                        <a:t>Pitico</a:t>
                      </a:r>
                      <a:endParaRPr lang="pt-BR" sz="2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090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ETE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  </a:t>
                      </a:r>
                      <a:r>
                        <a:rPr lang="pt-BR" sz="2000" b="1" u="none" strike="noStrike" dirty="0">
                          <a:effectLst/>
                        </a:rPr>
                        <a:t>13.720.188,93</a:t>
                      </a:r>
                      <a:r>
                        <a:rPr lang="pt-BR" sz="2000" u="none" strike="noStrike" dirty="0">
                          <a:effectLst/>
                        </a:rPr>
                        <a:t>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812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800" b="1" u="sng" strike="noStrike" dirty="0">
                          <a:effectLst/>
                        </a:rPr>
                        <a:t>SES - Quintais </a:t>
                      </a:r>
                      <a:r>
                        <a:rPr lang="pt-BR" sz="2800" b="1" u="sng" strike="noStrike" dirty="0" smtClean="0">
                          <a:effectLst/>
                        </a:rPr>
                        <a:t>Imperador</a:t>
                      </a:r>
                      <a:endParaRPr lang="pt-BR" sz="2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090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ETE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     1.464.171,29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7090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Coletor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        567.293,60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7090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>
                          <a:effectLst/>
                        </a:rPr>
                        <a:t>Sub-Total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                2.031.464,89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812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800" b="1" u="sng" strike="noStrike" dirty="0">
                          <a:effectLst/>
                        </a:rPr>
                        <a:t>SES - Aparecidinha</a:t>
                      </a:r>
                      <a:endParaRPr lang="pt-BR" sz="2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090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Coletor + ETE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  </a:t>
                      </a:r>
                      <a:r>
                        <a:rPr lang="pt-BR" sz="2000" b="1" u="none" strike="noStrike" dirty="0">
                          <a:effectLst/>
                        </a:rPr>
                        <a:t>17.326.267,30</a:t>
                      </a:r>
                      <a:r>
                        <a:rPr lang="pt-BR" sz="2000" u="none" strike="noStrike" dirty="0">
                          <a:effectLst/>
                        </a:rPr>
                        <a:t>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3812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2800" b="1" u="sng" strike="noStrike" dirty="0">
                          <a:effectLst/>
                        </a:rPr>
                        <a:t>SES </a:t>
                      </a:r>
                      <a:r>
                        <a:rPr lang="pt-BR" sz="2800" b="1" u="sng" strike="noStrike" dirty="0" smtClean="0">
                          <a:effectLst/>
                        </a:rPr>
                        <a:t>– Ipaneminha</a:t>
                      </a:r>
                      <a:endParaRPr lang="pt-BR" sz="28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090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Coletor + ETE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u="none" strike="noStrike" dirty="0">
                          <a:effectLst/>
                        </a:rPr>
                        <a:t>                   805.690,09 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642888" y="4660525"/>
            <a:ext cx="7881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TOTAL GERAL </a:t>
            </a:r>
            <a:r>
              <a:rPr lang="pt-BR" sz="4000" dirty="0" smtClean="0">
                <a:solidFill>
                  <a:srgbClr val="FF0000"/>
                </a:solidFill>
              </a:rPr>
              <a:t>=</a:t>
            </a:r>
            <a:r>
              <a:rPr lang="pt-BR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   R$  168.505.034,93 </a:t>
            </a:r>
            <a:endParaRPr lang="pt-BR" sz="4000" dirty="0"/>
          </a:p>
        </p:txBody>
      </p:sp>
      <p:sp>
        <p:nvSpPr>
          <p:cNvPr id="8" name="Retângulo 7"/>
          <p:cNvSpPr/>
          <p:nvPr/>
        </p:nvSpPr>
        <p:spPr>
          <a:xfrm>
            <a:off x="683568" y="5147900"/>
            <a:ext cx="1942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(Valores da Época)</a:t>
            </a:r>
            <a:endParaRPr lang="pt-B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5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" y="5589240"/>
            <a:ext cx="9198737" cy="133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63073" y="1194616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dirty="0" smtClean="0"/>
              <a:t>- O </a:t>
            </a:r>
            <a:r>
              <a:rPr lang="pt-BR" sz="2000" b="1" dirty="0" err="1"/>
              <a:t>Prodes</a:t>
            </a:r>
            <a:r>
              <a:rPr lang="pt-BR" sz="2000" dirty="0"/>
              <a:t> visa a incentivar a implantação de estações de tratamento para reduzir os níveis de poluição em bacias hidrográficas. Também conhecido como "programa de compra de esgoto tratado", o </a:t>
            </a:r>
            <a:r>
              <a:rPr lang="pt-BR" sz="2000" b="1" dirty="0" err="1"/>
              <a:t>Prodes</a:t>
            </a:r>
            <a:r>
              <a:rPr lang="pt-BR" sz="2000" b="1" dirty="0"/>
              <a:t> </a:t>
            </a:r>
            <a:r>
              <a:rPr lang="pt-BR" sz="2000" dirty="0"/>
              <a:t>paga pelo esgoto efetivamente tratado – desde que cumpridas as condições previstas em contrato (metas de remoção de carga poluidora</a:t>
            </a:r>
            <a:r>
              <a:rPr lang="pt-BR" sz="2000" dirty="0" smtClean="0"/>
              <a:t>).</a:t>
            </a:r>
            <a:endParaRPr lang="pt-BR" sz="2000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9292" y="7452"/>
            <a:ext cx="9144000" cy="12487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8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ANA - Programa Despoluição de Bacias Hidrográficas – PRODES</a:t>
            </a:r>
            <a:endParaRPr lang="pt-BR" sz="3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363073" y="2800328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dirty="0" smtClean="0"/>
              <a:t>- Contrato assinado em </a:t>
            </a:r>
            <a:r>
              <a:rPr lang="pt-BR" sz="2400" b="1" dirty="0" smtClean="0"/>
              <a:t>2001</a:t>
            </a:r>
            <a:r>
              <a:rPr lang="pt-BR" sz="2400" dirty="0" smtClean="0"/>
              <a:t> no valor de </a:t>
            </a:r>
            <a:r>
              <a:rPr lang="pt-BR" sz="2400" b="1" dirty="0" smtClean="0"/>
              <a:t>R$ 11.968.912,14</a:t>
            </a:r>
            <a:r>
              <a:rPr lang="pt-BR" sz="2400" dirty="0" smtClean="0"/>
              <a:t>, em 3 anos para a </a:t>
            </a:r>
            <a:r>
              <a:rPr lang="pt-BR" sz="2400" b="1" dirty="0" smtClean="0"/>
              <a:t>ETE Sorocaba 1</a:t>
            </a:r>
            <a:r>
              <a:rPr lang="pt-BR" sz="2400" dirty="0" smtClean="0"/>
              <a:t>, com início em 2006 sendo o total recebido na ordem de </a:t>
            </a:r>
            <a:r>
              <a:rPr lang="pt-BR" sz="2400" b="1" dirty="0" smtClean="0"/>
              <a:t>R$ 20 milhões</a:t>
            </a:r>
            <a:r>
              <a:rPr lang="pt-BR" sz="2400" dirty="0" smtClean="0"/>
              <a:t> devido as correções monetárias e o contrato foi concluído na sua totalidade. 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00940" y="4544623"/>
            <a:ext cx="8601410" cy="86998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4400" b="1" dirty="0">
                <a:solidFill>
                  <a:srgbClr val="0000FF"/>
                </a:solidFill>
              </a:rPr>
              <a:t>Dinheiro utilizado para pagamento das Contra Partidas dos financiamentos para as demais </a:t>
            </a:r>
            <a:r>
              <a:rPr lang="pt-BR" sz="4400" b="1" dirty="0" err="1">
                <a:solidFill>
                  <a:srgbClr val="0000FF"/>
                </a:solidFill>
              </a:rPr>
              <a:t>ETEs</a:t>
            </a:r>
            <a:r>
              <a:rPr lang="pt-BR" sz="4400" b="1" dirty="0">
                <a:solidFill>
                  <a:srgbClr val="0000FF"/>
                </a:solidFill>
              </a:rPr>
              <a:t> implantadas. </a:t>
            </a:r>
          </a:p>
        </p:txBody>
      </p:sp>
    </p:spTree>
    <p:extLst>
      <p:ext uri="{BB962C8B-B14F-4D97-AF65-F5344CB8AC3E}">
        <p14:creationId xmlns:p14="http://schemas.microsoft.com/office/powerpoint/2010/main" val="2392528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300940" y="383129"/>
            <a:ext cx="8601410" cy="8699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44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NOVOS INVESTIMENTOS NAS </a:t>
            </a:r>
            <a:r>
              <a:rPr lang="pt-BR" sz="44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ETEs</a:t>
            </a:r>
            <a:r>
              <a:rPr lang="pt-BR" sz="4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:</a:t>
            </a:r>
            <a:endParaRPr lang="pt-BR" sz="44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19797" y="1253111"/>
            <a:ext cx="8963696" cy="388843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>
              <a:buFontTx/>
              <a:buChar char="-"/>
            </a:pPr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Ampliação da ETE Sorocaba 1 = 59 milhões </a:t>
            </a:r>
          </a:p>
          <a:p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	sendo R$ 38 milhões de OGU </a:t>
            </a:r>
            <a:r>
              <a:rPr lang="pt-BR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(fundo perdido)</a:t>
            </a:r>
          </a:p>
          <a:p>
            <a:r>
              <a:rPr lang="pt-BR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pt-BR" sz="28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Obras iniciadas em Fevereiro/18 – Prazo 36 meses</a:t>
            </a:r>
          </a:p>
          <a:p>
            <a:endParaRPr lang="pt-BR" sz="2800" b="1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Ampliação da ETE </a:t>
            </a:r>
            <a:r>
              <a:rPr lang="pt-BR" sz="3200" b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Pitico</a:t>
            </a:r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= 35 milhões </a:t>
            </a:r>
          </a:p>
          <a:p>
            <a:r>
              <a:rPr lang="pt-BR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pt-BR" sz="28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Projeto Básico concluído</a:t>
            </a:r>
          </a:p>
          <a:p>
            <a:endParaRPr lang="pt-BR" sz="2800" b="1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pt-BR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Ampliação da ETE Sorocaba 2 = 28 milhões</a:t>
            </a:r>
          </a:p>
          <a:p>
            <a:r>
              <a:rPr lang="pt-BR" sz="2800" b="1" dirty="0">
                <a:solidFill>
                  <a:schemeClr val="tx1"/>
                </a:solidFill>
                <a:latin typeface="Calibri" panose="020F0502020204030204" pitchFamily="34" charset="0"/>
              </a:rPr>
              <a:t>	</a:t>
            </a:r>
            <a:r>
              <a:rPr lang="pt-BR" sz="2800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Projeto </a:t>
            </a:r>
            <a:r>
              <a:rPr lang="pt-BR" sz="2800" b="1" dirty="0">
                <a:solidFill>
                  <a:srgbClr val="0033CC"/>
                </a:solidFill>
                <a:latin typeface="Calibri" panose="020F0502020204030204" pitchFamily="34" charset="0"/>
              </a:rPr>
              <a:t>Básico concluído</a:t>
            </a:r>
          </a:p>
        </p:txBody>
      </p:sp>
    </p:spTree>
    <p:extLst>
      <p:ext uri="{BB962C8B-B14F-4D97-AF65-F5344CB8AC3E}">
        <p14:creationId xmlns:p14="http://schemas.microsoft.com/office/powerpoint/2010/main" val="52949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a Livre 2"/>
          <p:cNvSpPr/>
          <p:nvPr/>
        </p:nvSpPr>
        <p:spPr>
          <a:xfrm>
            <a:off x="251520" y="116632"/>
            <a:ext cx="8951772" cy="564987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 cap="flat">
            <a:noFill/>
            <a:prstDash val="solid"/>
          </a:ln>
          <a:effectLst>
            <a:innerShdw blurRad="114300">
              <a:prstClr val="black"/>
            </a:innerShdw>
          </a:effectLst>
        </p:spPr>
        <p:txBody>
          <a:bodyPr vert="horz" wrap="square" lIns="90004" tIns="46798" rIns="90004" bIns="46798" anchor="t" anchorCtr="0" compatLnSpc="1">
            <a:spAutoFit/>
          </a:bodyPr>
          <a:lstStyle/>
          <a:p>
            <a:pPr algn="ctr">
              <a:spcBef>
                <a:spcPts val="600"/>
              </a:spcBef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dirty="0">
                <a:solidFill>
                  <a:srgbClr val="000000"/>
                </a:solidFill>
                <a:latin typeface="Tahoma" pitchFamily="34"/>
                <a:ea typeface="Microsoft YaHei" pitchFamily="2"/>
                <a:cs typeface="Microsoft YaHei" pitchFamily="2"/>
              </a:rPr>
              <a:t>BENEFÍCIOS COM A DESPOLUIÇÃO</a:t>
            </a:r>
          </a:p>
          <a:p>
            <a:pPr algn="ctr">
              <a:spcBef>
                <a:spcPts val="600"/>
              </a:spcBef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dirty="0">
                <a:solidFill>
                  <a:srgbClr val="000000"/>
                </a:solidFill>
                <a:latin typeface="Tahoma" pitchFamily="34"/>
                <a:ea typeface="Microsoft YaHei" pitchFamily="2"/>
                <a:cs typeface="Microsoft YaHei" pitchFamily="2"/>
              </a:rPr>
              <a:t>DO RIO SOROCABA</a:t>
            </a:r>
            <a:endParaRPr lang="pt-BR" sz="3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/>
              <a:ea typeface="Microsoft YaHei" pitchFamily="2"/>
              <a:cs typeface="Microsoft YaHei" pitchFamily="2"/>
            </a:endParaRPr>
          </a:p>
          <a:p>
            <a:pPr>
              <a:spcBef>
                <a:spcPts val="1245"/>
              </a:spcBef>
              <a:buClr>
                <a:srgbClr val="0000FF"/>
              </a:buClr>
              <a:buSzPct val="100000"/>
              <a:buAutoNum type="arabicPeriod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2800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 </a:t>
            </a:r>
            <a:r>
              <a:rPr lang="pt-BR" sz="3000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Interrupção </a:t>
            </a:r>
            <a:r>
              <a:rPr lang="pt-BR" sz="3000" dirty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do processo de </a:t>
            </a:r>
            <a:r>
              <a:rPr lang="pt-BR" sz="3000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degradação,</a:t>
            </a:r>
            <a:endParaRPr lang="pt-BR" sz="3000" dirty="0">
              <a:ln>
                <a:solidFill>
                  <a:schemeClr val="tx1"/>
                </a:solidFill>
              </a:ln>
              <a:latin typeface="Tahoma" pitchFamily="34"/>
              <a:ea typeface="Microsoft YaHei" pitchFamily="2"/>
              <a:cs typeface="Microsoft YaHei" pitchFamily="2"/>
            </a:endParaRPr>
          </a:p>
          <a:p>
            <a:pPr>
              <a:spcBef>
                <a:spcPts val="1245"/>
              </a:spcBef>
              <a:buClr>
                <a:srgbClr val="0000FF"/>
              </a:buClr>
              <a:buSzPct val="100000"/>
              <a:buAutoNum type="arabicPeriod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dirty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 Redução das doenças de veiculação </a:t>
            </a:r>
            <a:r>
              <a:rPr lang="pt-BR" sz="3000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hídrica,</a:t>
            </a:r>
            <a:endParaRPr lang="pt-BR" sz="3000" dirty="0">
              <a:ln>
                <a:solidFill>
                  <a:schemeClr val="tx1"/>
                </a:solidFill>
              </a:ln>
              <a:latin typeface="Tahoma" pitchFamily="34"/>
              <a:ea typeface="Microsoft YaHei" pitchFamily="2"/>
              <a:cs typeface="Microsoft YaHei" pitchFamily="2"/>
            </a:endParaRPr>
          </a:p>
          <a:p>
            <a:pPr>
              <a:spcBef>
                <a:spcPts val="1245"/>
              </a:spcBef>
              <a:buClr>
                <a:srgbClr val="0000FF"/>
              </a:buClr>
              <a:buSzPct val="100000"/>
              <a:buAutoNum type="arabicPeriod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 </a:t>
            </a:r>
            <a:r>
              <a:rPr lang="pt-BR" sz="3000" b="1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Possibilidade </a:t>
            </a:r>
            <a:r>
              <a:rPr lang="pt-BR" sz="3000" b="1" dirty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de múltiplos usos do </a:t>
            </a:r>
            <a:r>
              <a:rPr lang="pt-BR" sz="3000" b="1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Rio        </a:t>
            </a:r>
            <a:r>
              <a:rPr lang="pt-BR" sz="3000" b="1" dirty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				</a:t>
            </a:r>
            <a:r>
              <a:rPr lang="pt-BR" sz="3000" b="1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p/ Abastecimento Público,</a:t>
            </a:r>
            <a:endParaRPr lang="pt-BR" sz="3000" b="1" dirty="0">
              <a:ln>
                <a:solidFill>
                  <a:schemeClr val="tx1"/>
                </a:solidFill>
              </a:ln>
              <a:latin typeface="Tahoma" pitchFamily="34"/>
              <a:ea typeface="Microsoft YaHei" pitchFamily="2"/>
              <a:cs typeface="Microsoft YaHei" pitchFamily="2"/>
            </a:endParaRPr>
          </a:p>
          <a:p>
            <a:pPr>
              <a:spcBef>
                <a:spcPts val="1245"/>
              </a:spcBef>
              <a:buClr>
                <a:srgbClr val="0000FF"/>
              </a:buClr>
              <a:buSzPct val="100000"/>
              <a:buAutoNum type="arabicPeriod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 Reurbanização </a:t>
            </a:r>
            <a:r>
              <a:rPr lang="pt-BR" sz="3000" dirty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da região ao redor do </a:t>
            </a:r>
            <a:r>
              <a:rPr lang="pt-BR" sz="3000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rio,</a:t>
            </a:r>
            <a:endParaRPr lang="pt-BR" sz="3000" dirty="0">
              <a:ln>
                <a:solidFill>
                  <a:schemeClr val="tx1"/>
                </a:solidFill>
              </a:ln>
              <a:latin typeface="Tahoma" pitchFamily="34"/>
              <a:ea typeface="Microsoft YaHei" pitchFamily="2"/>
              <a:cs typeface="Microsoft YaHei" pitchFamily="2"/>
            </a:endParaRPr>
          </a:p>
          <a:p>
            <a:pPr>
              <a:spcBef>
                <a:spcPts val="1245"/>
              </a:spcBef>
              <a:buClr>
                <a:srgbClr val="0000FF"/>
              </a:buClr>
              <a:buSzPct val="100000"/>
              <a:buAutoNum type="arabicPeriod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 Melhoria </a:t>
            </a:r>
            <a:r>
              <a:rPr lang="pt-BR" sz="3000" dirty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da qualidade de vida da </a:t>
            </a:r>
            <a:r>
              <a:rPr lang="pt-BR" sz="3000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população e</a:t>
            </a:r>
            <a:endParaRPr lang="pt-BR" sz="3000" dirty="0">
              <a:ln>
                <a:solidFill>
                  <a:schemeClr val="tx1"/>
                </a:solidFill>
              </a:ln>
              <a:latin typeface="Tahoma" pitchFamily="34"/>
              <a:ea typeface="Microsoft YaHei" pitchFamily="2"/>
              <a:cs typeface="Microsoft YaHei" pitchFamily="2"/>
            </a:endParaRPr>
          </a:p>
          <a:p>
            <a:pPr>
              <a:spcBef>
                <a:spcPts val="1245"/>
              </a:spcBef>
              <a:buClr>
                <a:srgbClr val="0000FF"/>
              </a:buClr>
              <a:buSzPct val="100000"/>
              <a:buAutoNum type="arabicPeriod"/>
              <a:tabLst>
                <a:tab pos="0" algn="l"/>
                <a:tab pos="448915" algn="l"/>
                <a:tab pos="898196" algn="l"/>
                <a:tab pos="1347478" algn="l"/>
                <a:tab pos="1796759" algn="l"/>
                <a:tab pos="2246040" algn="l"/>
                <a:tab pos="2695322" algn="l"/>
                <a:tab pos="3144603" algn="l"/>
                <a:tab pos="3593875" algn="l"/>
                <a:tab pos="4043156" algn="l"/>
                <a:tab pos="4492438" algn="l"/>
                <a:tab pos="4941719" algn="l"/>
                <a:tab pos="5391000" algn="l"/>
                <a:tab pos="5840281" algn="l"/>
                <a:tab pos="6289563" algn="l"/>
                <a:tab pos="6738844" algn="l"/>
                <a:tab pos="7188116" algn="l"/>
                <a:tab pos="7637397" algn="l"/>
                <a:tab pos="8086679" algn="l"/>
                <a:tab pos="8535960" algn="l"/>
                <a:tab pos="898524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000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 Vetor </a:t>
            </a:r>
            <a:r>
              <a:rPr lang="pt-BR" sz="3000" dirty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de desenvolvimento para a </a:t>
            </a:r>
            <a:r>
              <a:rPr lang="pt-BR" sz="3000" dirty="0" smtClean="0">
                <a:ln>
                  <a:solidFill>
                    <a:schemeClr val="tx1"/>
                  </a:solidFill>
                </a:ln>
                <a:latin typeface="Tahoma" pitchFamily="34"/>
                <a:ea typeface="Microsoft YaHei" pitchFamily="2"/>
                <a:cs typeface="Microsoft YaHei" pitchFamily="2"/>
              </a:rPr>
              <a:t>região.</a:t>
            </a:r>
            <a:endParaRPr lang="pt-BR" sz="3000" dirty="0">
              <a:ln>
                <a:solidFill>
                  <a:schemeClr val="tx1"/>
                </a:solidFill>
              </a:ln>
              <a:latin typeface="Tahoma" pitchFamily="34"/>
              <a:ea typeface="Microsoft YaHei" pitchFamily="2"/>
              <a:cs typeface="Microsoft YaHe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8535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a livre 3"/>
          <p:cNvSpPr/>
          <p:nvPr/>
        </p:nvSpPr>
        <p:spPr>
          <a:xfrm>
            <a:off x="147164" y="206246"/>
            <a:ext cx="5144916" cy="1062514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4000" b="1" kern="0" dirty="0" smtClean="0">
                <a:solidFill>
                  <a:srgbClr val="0000FF"/>
                </a:solidFill>
                <a:latin typeface="Arial" pitchFamily="18"/>
                <a:ea typeface="Segoe UI" pitchFamily="2"/>
                <a:cs typeface="Tahoma" pitchFamily="2"/>
              </a:rPr>
              <a:t>RESULTADO:</a:t>
            </a:r>
            <a:endParaRPr lang="pt-BR" sz="4000" b="1" i="0" u="none" strike="noStrike" kern="1200" cap="none" spc="0" dirty="0" smtClean="0">
              <a:solidFill>
                <a:srgbClr val="0000FF"/>
              </a:solidFill>
              <a:uFillTx/>
              <a:latin typeface="Arial" pitchFamily="18"/>
              <a:ea typeface="Segoe UI" pitchFamily="2"/>
              <a:cs typeface="Tahoma" pitchFamily="2"/>
            </a:endParaRPr>
          </a:p>
        </p:txBody>
      </p:sp>
      <p:pic>
        <p:nvPicPr>
          <p:cNvPr id="5" name="Imagem 9" descr="2010-03-28, Pedala e Semana do Rio ft Emerson Ferraz 305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1556792"/>
            <a:ext cx="5363343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7" descr="2010-01-12, Peixe do Rio Sorocaba ft Emerson Ferraz 02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136" y="476672"/>
            <a:ext cx="3216534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10" descr="2007-11-04, pesca no Rio Sorocaba ft Zaqueu (1)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96136" y="2996952"/>
            <a:ext cx="3161476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4469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a livre 3"/>
          <p:cNvSpPr/>
          <p:nvPr/>
        </p:nvSpPr>
        <p:spPr>
          <a:xfrm>
            <a:off x="147164" y="206246"/>
            <a:ext cx="8908962" cy="531098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noAutofit/>
          </a:bodyPr>
          <a:lstStyle/>
          <a:p>
            <a:pPr marL="0" marR="0" lvl="0" indent="0" algn="ctr" defTabSz="914400" rtl="0" fontAlgn="auto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4000" b="1" dirty="0" smtClean="0">
                <a:solidFill>
                  <a:srgbClr val="0000FF"/>
                </a:solidFill>
                <a:latin typeface="Arial" pitchFamily="18"/>
                <a:ea typeface="Segoe UI" pitchFamily="2"/>
                <a:cs typeface="Tahoma" pitchFamily="2"/>
              </a:rPr>
              <a:t>Sistema Produtor de Água Tratada</a:t>
            </a:r>
          </a:p>
          <a:p>
            <a:pPr marL="0" marR="0" lvl="0" indent="0" algn="ctr" defTabSz="914400" rtl="0" fontAlgn="auto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4000" b="1" i="0" u="none" strike="noStrike" kern="1200" cap="none" spc="0" baseline="0" dirty="0" smtClean="0">
                <a:solidFill>
                  <a:srgbClr val="0000FF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VITÓRIA</a:t>
            </a:r>
            <a:r>
              <a:rPr lang="pt-BR" sz="4000" b="1" i="0" u="none" strike="noStrike" kern="1200" cap="none" spc="0" dirty="0" smtClean="0">
                <a:solidFill>
                  <a:srgbClr val="0000FF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 </a:t>
            </a:r>
            <a:r>
              <a:rPr lang="pt-BR" sz="4000" b="1" i="0" u="none" strike="noStrike" kern="1200" cap="none" spc="0" dirty="0" smtClean="0">
                <a:solidFill>
                  <a:srgbClr val="0000FF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RÉGIA</a:t>
            </a:r>
          </a:p>
          <a:p>
            <a:pPr marL="0" marR="0" lvl="0" indent="0" algn="ctr" defTabSz="914400" rtl="0" fontAlgn="auto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t-BR" sz="1600" b="1" i="0" u="none" strike="noStrike" kern="1200" cap="none" spc="0" dirty="0" smtClean="0">
              <a:solidFill>
                <a:srgbClr val="0000FF"/>
              </a:solidFill>
              <a:uFillTx/>
              <a:latin typeface="Arial" pitchFamily="18"/>
              <a:ea typeface="Segoe UI" pitchFamily="2"/>
              <a:cs typeface="Tahoma" pitchFamily="2"/>
            </a:endParaRPr>
          </a:p>
          <a:p>
            <a:pPr marL="571500" marR="0" lvl="0" indent="-571500" defTabSz="914400" rtl="0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Vazão </a:t>
            </a:r>
            <a:r>
              <a:rPr lang="pt-BR" sz="3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Nominal</a:t>
            </a:r>
            <a:r>
              <a:rPr lang="pt-BR" sz="3600" b="1" i="0" u="none" strike="noStrike" kern="1200" cap="none" spc="0" dirty="0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 = 750 </a:t>
            </a:r>
            <a:r>
              <a:rPr lang="pt-BR" sz="2400" b="1" i="0" u="none" strike="noStrike" kern="1200" cap="none" spc="0" dirty="0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litros/</a:t>
            </a:r>
            <a:r>
              <a:rPr lang="pt-BR" sz="2400" b="1" i="0" u="none" strike="noStrike" kern="1200" cap="none" spc="0" dirty="0" err="1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seg</a:t>
            </a:r>
            <a:endParaRPr lang="pt-BR" sz="2400" b="1" i="0" u="none" strike="noStrike" kern="1200" cap="none" spc="0" baseline="0" dirty="0" smtClean="0">
              <a:solidFill>
                <a:srgbClr val="000000"/>
              </a:solidFill>
              <a:uFillTx/>
              <a:latin typeface="Arial" pitchFamily="18"/>
              <a:ea typeface="Segoe UI" pitchFamily="2"/>
              <a:cs typeface="Tahoma" pitchFamily="2"/>
            </a:endParaRPr>
          </a:p>
          <a:p>
            <a:pPr marL="571500" marR="0" lvl="0" indent="-571500" defTabSz="914400" rtl="0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Processo </a:t>
            </a:r>
            <a:r>
              <a:rPr lang="pt-BR" sz="3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de Tratamento Avançado com </a:t>
            </a:r>
            <a:r>
              <a:rPr lang="pt-BR" sz="3600" b="1" kern="0" dirty="0" smtClean="0">
                <a:solidFill>
                  <a:srgbClr val="000000"/>
                </a:solidFill>
                <a:latin typeface="Arial" pitchFamily="18"/>
                <a:ea typeface="Segoe UI" pitchFamily="2"/>
                <a:cs typeface="Tahoma" pitchFamily="2"/>
              </a:rPr>
              <a:t>Oxidação Intermediária por Ozonização</a:t>
            </a:r>
            <a:endParaRPr lang="pt-BR" sz="3600" b="1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Segoe UI" pitchFamily="2"/>
              <a:cs typeface="Tahoma" pitchFamily="2"/>
            </a:endParaRPr>
          </a:p>
          <a:p>
            <a:pPr marL="571500" marR="0" lvl="0" indent="-571500" defTabSz="914400" rtl="0" fontAlgn="auto" hangingPunct="1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6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Investimento</a:t>
            </a:r>
            <a:r>
              <a:rPr lang="pt-BR" sz="3600" b="1" i="0" u="none" strike="noStrike" kern="1200" cap="none" spc="0" dirty="0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 </a:t>
            </a:r>
            <a:r>
              <a:rPr lang="pt-BR" sz="3600" b="1" i="0" u="none" strike="noStrike" kern="1200" cap="none" spc="0" dirty="0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= R$ 79 milhões </a:t>
            </a:r>
            <a:endParaRPr lang="pt-BR" sz="3600" b="1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Segoe UI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31278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" y="18686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26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" y="18845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71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9" descr="SOROCABA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-182238"/>
            <a:ext cx="9143999" cy="6858000"/>
          </a:xfrm>
          <a:prstGeom prst="rect">
            <a:avLst/>
          </a:prstGeom>
        </p:spPr>
      </p:pic>
      <p:pic>
        <p:nvPicPr>
          <p:cNvPr id="6" name="Picture 17" descr="BRASI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370" y="-1107504"/>
            <a:ext cx="9143999" cy="6858000"/>
          </a:xfrm>
          <a:prstGeom prst="rect">
            <a:avLst/>
          </a:prstGeom>
        </p:spPr>
      </p:pic>
      <p:pic>
        <p:nvPicPr>
          <p:cNvPr id="7" name="Picture 20" descr="ICON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51" y="-182238"/>
            <a:ext cx="9143999" cy="6858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868144" y="764704"/>
            <a:ext cx="325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87</a:t>
            </a:r>
            <a:r>
              <a:rPr lang="pt-BR" dirty="0" smtClean="0"/>
              <a:t> </a:t>
            </a:r>
            <a:r>
              <a:rPr lang="pt-BR" dirty="0" smtClean="0"/>
              <a:t>km da Cidade de São </a:t>
            </a:r>
            <a:r>
              <a:rPr lang="pt-BR" dirty="0" smtClean="0"/>
              <a:t>Paulo</a:t>
            </a:r>
            <a:endParaRPr lang="pt-BR" dirty="0"/>
          </a:p>
        </p:txBody>
      </p:sp>
      <p:pic>
        <p:nvPicPr>
          <p:cNvPr id="9" name="Picture 18" descr="SAMP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686" y="-1107504"/>
            <a:ext cx="9143999" cy="6858000"/>
          </a:xfrm>
          <a:prstGeom prst="rect">
            <a:avLst/>
          </a:prstGeom>
        </p:spPr>
      </p:pic>
      <p:pic>
        <p:nvPicPr>
          <p:cNvPr id="10" name="Picture 21" descr="LEGEND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3370" y="-1340768"/>
            <a:ext cx="9143999" cy="6858000"/>
          </a:xfrm>
          <a:prstGeom prst="rect">
            <a:avLst/>
          </a:prstGeom>
        </p:spPr>
      </p:pic>
      <p:sp>
        <p:nvSpPr>
          <p:cNvPr id="11" name="Título 1"/>
          <p:cNvSpPr>
            <a:spLocks noGrp="1"/>
          </p:cNvSpPr>
          <p:nvPr>
            <p:ph type="ctrTitle"/>
          </p:nvPr>
        </p:nvSpPr>
        <p:spPr>
          <a:xfrm>
            <a:off x="5574268" y="41452"/>
            <a:ext cx="3508280" cy="737320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LOCALIZAÇÃO</a:t>
            </a:r>
            <a:endParaRPr lang="pt-BR" sz="36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22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SAAE Sorocaba_Ronald Pereira da Silv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1560" y="686792"/>
            <a:ext cx="8128000" cy="447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188640"/>
            <a:ext cx="8835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CONSTRUÇ</a:t>
            </a:r>
            <a:r>
              <a:rPr lang="en-US" dirty="0" smtClean="0"/>
              <a:t>ÃO DA ESTAÇÃO DE TRATAMENTO DE ÁGUA COM CAPTAÇÃO DO RIO SOROCABA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87624" y="5157192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ETE VIT</a:t>
            </a:r>
            <a:r>
              <a:rPr lang="en-US" dirty="0" smtClean="0"/>
              <a:t>ÓRIA RÉGIA – ABASTECIMENTO PÚBLICO – OBRAS FEVEREIRO 2018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102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487656" y="2018686"/>
            <a:ext cx="8227978" cy="3398849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OBRIGADO</a:t>
            </a:r>
            <a:b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Ronald Pereira da Silva</a:t>
            </a:r>
            <a:b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t-BR" sz="1800" b="1" dirty="0" smtClean="0">
                <a:latin typeface="Calibri" panose="020F0502020204030204" pitchFamily="34" charset="0"/>
              </a:rPr>
              <a:t>Diretor Geral</a:t>
            </a:r>
            <a: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t-BR" sz="2000" b="1" dirty="0" smtClean="0">
                <a:solidFill>
                  <a:schemeClr val="tx1"/>
                </a:solidFill>
                <a:latin typeface="Calibri" panose="020F0502020204030204" pitchFamily="34" charset="0"/>
                <a:hlinkClick r:id="rId4"/>
              </a:rPr>
              <a:t>ronald@saaesorocaba.sp.gov.br</a:t>
            </a:r>
            <a:r>
              <a:rPr lang="pt-BR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t-BR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pt-BR" sz="2000" b="1" dirty="0" smtClean="0">
                <a:latin typeface="Calibri" panose="020F0502020204030204" pitchFamily="34" charset="0"/>
              </a:rPr>
              <a:t>(15) 3224-5901</a:t>
            </a:r>
            <a: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pt-BR" sz="2800" b="1" dirty="0" smtClean="0">
                <a:solidFill>
                  <a:schemeClr val="tx1"/>
                </a:solidFill>
                <a:latin typeface="Calibri" panose="020F0502020204030204" pitchFamily="34" charset="0"/>
              </a:rPr>
            </a:br>
            <a:endParaRPr lang="pt-BR" sz="28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2583703" cy="23503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0152" y="4653136"/>
            <a:ext cx="3059832" cy="738664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Mauricio Campanati</a:t>
            </a:r>
          </a:p>
          <a:p>
            <a:pPr algn="ctr"/>
            <a:r>
              <a:rPr lang="en-US" sz="1200" dirty="0" smtClean="0"/>
              <a:t>ASSESSOR T</a:t>
            </a:r>
            <a:r>
              <a:rPr lang="en-US" sz="1200" dirty="0" smtClean="0"/>
              <a:t>ÉCNICO</a:t>
            </a:r>
          </a:p>
          <a:p>
            <a:pPr algn="ctr"/>
            <a:r>
              <a:rPr lang="en-US" sz="1200" dirty="0" err="1" smtClean="0"/>
              <a:t>mauriciocampanati@saaesorocaba.sp.gob.vr</a:t>
            </a:r>
            <a:endParaRPr lang="en-US" sz="1200" dirty="0"/>
          </a:p>
        </p:txBody>
      </p:sp>
      <p:pic>
        <p:nvPicPr>
          <p:cNvPr id="3" name="Picture 2" descr="logo-pms-heade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548680"/>
            <a:ext cx="39243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70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grpSp>
        <p:nvGrpSpPr>
          <p:cNvPr id="5" name="Grupo 4"/>
          <p:cNvGrpSpPr>
            <a:grpSpLocks/>
          </p:cNvGrpSpPr>
          <p:nvPr/>
        </p:nvGrpSpPr>
        <p:grpSpPr bwMode="auto">
          <a:xfrm>
            <a:off x="71438" y="1125538"/>
            <a:ext cx="9144000" cy="4262437"/>
            <a:chOff x="71471" y="1125538"/>
            <a:chExt cx="9143967" cy="4262869"/>
          </a:xfrm>
        </p:grpSpPr>
        <p:pic>
          <p:nvPicPr>
            <p:cNvPr id="6" name="Picture 5" descr="slide5-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59" b="44742"/>
            <a:stretch>
              <a:fillRect/>
            </a:stretch>
          </p:blipFill>
          <p:spPr bwMode="auto">
            <a:xfrm>
              <a:off x="71471" y="1125538"/>
              <a:ext cx="9143967" cy="2735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55" y="3861452"/>
              <a:ext cx="8500998" cy="1526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ítulo 1"/>
          <p:cNvSpPr txBox="1">
            <a:spLocks/>
          </p:cNvSpPr>
          <p:nvPr/>
        </p:nvSpPr>
        <p:spPr>
          <a:xfrm>
            <a:off x="2074750" y="393949"/>
            <a:ext cx="4994500" cy="737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72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SOROCABA</a:t>
            </a:r>
            <a:endParaRPr lang="pt-BR" sz="72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45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144" y="1052736"/>
            <a:ext cx="7772400" cy="1440160"/>
          </a:xfrm>
        </p:spPr>
        <p:txBody>
          <a:bodyPr>
            <a:normAutofit fontScale="90000"/>
          </a:bodyPr>
          <a:lstStyle/>
          <a:p>
            <a:pPr marL="342900" indent="-342900" algn="l">
              <a:buFont typeface="Wingdings" charset="2"/>
              <a:buChar char="§"/>
            </a:pPr>
            <a:r>
              <a:rPr lang="pt-BR" sz="2400" dirty="0" smtClean="0"/>
              <a:t>21 anos atr</a:t>
            </a:r>
            <a:r>
              <a:rPr lang="pt-BR" sz="2400" dirty="0" smtClean="0"/>
              <a:t>ás totalmente poluído, sem vida;</a:t>
            </a:r>
            <a:br>
              <a:rPr lang="pt-BR" sz="2400" dirty="0" smtClean="0"/>
            </a:br>
            <a:r>
              <a:rPr lang="pt-BR" sz="2400" dirty="0" smtClean="0"/>
              <a:t>11 </a:t>
            </a:r>
            <a:r>
              <a:rPr lang="pt-BR" sz="2400" dirty="0" smtClean="0"/>
              <a:t>km de extens</a:t>
            </a:r>
            <a:r>
              <a:rPr lang="pt-BR" sz="2400" dirty="0" smtClean="0"/>
              <a:t>ão no trecho urbano;</a:t>
            </a:r>
            <a:br>
              <a:rPr lang="pt-BR" sz="2400" dirty="0" smtClean="0"/>
            </a:br>
            <a:r>
              <a:rPr lang="pt-BR" sz="2800" dirty="0" smtClean="0"/>
              <a:t/>
            </a:r>
            <a:br>
              <a:rPr lang="pt-BR" sz="2800" dirty="0" smtClean="0"/>
            </a:br>
            <a:endParaRPr lang="pt-BR" sz="2800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251520" y="188640"/>
            <a:ext cx="4994500" cy="737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7200" b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DESAFIO:</a:t>
            </a:r>
            <a:endParaRPr lang="pt-BR" sz="72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12" name="Imagem 11" descr="2008-02-12, Areas Ciclovi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772816"/>
            <a:ext cx="6202023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7"/>
          <a:stretch>
            <a:fillRect/>
          </a:stretch>
        </p:blipFill>
        <p:spPr bwMode="auto">
          <a:xfrm>
            <a:off x="6444208" y="2150450"/>
            <a:ext cx="2520000" cy="315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Brace 9"/>
          <p:cNvSpPr/>
          <p:nvPr/>
        </p:nvSpPr>
        <p:spPr>
          <a:xfrm>
            <a:off x="5724128" y="2276872"/>
            <a:ext cx="936104" cy="2808312"/>
          </a:xfrm>
          <a:prstGeom prst="rightBrace">
            <a:avLst/>
          </a:prstGeom>
          <a:ln w="381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84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rma livre 3"/>
          <p:cNvSpPr/>
          <p:nvPr/>
        </p:nvSpPr>
        <p:spPr>
          <a:xfrm>
            <a:off x="128909" y="1268760"/>
            <a:ext cx="8908962" cy="4590516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+- f3 0 f2"/>
              <a:gd name="f7" fmla="*/ f6 1 21600"/>
              <a:gd name="f8" fmla="*/ f2 1 f7"/>
              <a:gd name="f9" fmla="*/ f3 1 f7"/>
              <a:gd name="f10" fmla="*/ f8 f4 1"/>
              <a:gd name="f11" fmla="*/ f9 f4 1"/>
              <a:gd name="f12" fmla="*/ f9 f5 1"/>
              <a:gd name="f13" fmla="*/ f8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" t="f13" r="f11" b="f12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4" tIns="46798" rIns="90004" bIns="46798" anchor="t" anchorCtr="0" compatLnSpc="0">
            <a:noAutofit/>
          </a:bodyPr>
          <a:lstStyle/>
          <a:p>
            <a:pPr marL="0" marR="0" lvl="0" indent="0" algn="l" defTabSz="914400" rtl="0" fontAlgn="auto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 2" pitchFamily="18"/>
              <a:buChar char="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Planos Diretores</a:t>
            </a:r>
          </a:p>
          <a:p>
            <a:pPr marL="0" marR="0" lvl="0" indent="0" algn="l" defTabSz="914400" rtl="0" fontAlgn="auto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 2" pitchFamily="18"/>
              <a:buChar char="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Obras Previstas</a:t>
            </a:r>
          </a:p>
          <a:p>
            <a:pPr marL="0" marR="0" lvl="0" indent="0" algn="l" defTabSz="914400" rtl="0" fontAlgn="auto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 2" pitchFamily="18"/>
              <a:buChar char="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Os Processos de Tratamento Selecionados</a:t>
            </a:r>
          </a:p>
          <a:p>
            <a:pPr marL="0" marR="0" lvl="0" indent="0" algn="l" defTabSz="914400" rtl="0" fontAlgn="auto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 2" pitchFamily="18"/>
              <a:buChar char="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Custos e Investimentos</a:t>
            </a:r>
          </a:p>
          <a:p>
            <a:pPr marL="0" marR="0" lvl="0" indent="0" algn="l" defTabSz="914400" rtl="0" fontAlgn="auto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 2" pitchFamily="18"/>
              <a:buChar char="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Licenciamento Ambiental do Sistema</a:t>
            </a:r>
          </a:p>
          <a:p>
            <a:pPr marL="0" marR="0" lvl="0" indent="0" algn="l" defTabSz="914400" rtl="0" fontAlgn="auto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 2" pitchFamily="18"/>
              <a:buChar char="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t-BR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TAC – </a:t>
            </a:r>
            <a:r>
              <a:rPr lang="pt-BR" sz="3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02/2000 (Totalmente</a:t>
            </a:r>
            <a:r>
              <a:rPr lang="pt-BR" sz="3200" b="1" i="0" u="none" strike="noStrike" kern="1200" cap="none" spc="0" dirty="0" smtClean="0">
                <a:solidFill>
                  <a:srgbClr val="000000"/>
                </a:solidFill>
                <a:uFillTx/>
                <a:latin typeface="Arial" pitchFamily="18"/>
                <a:ea typeface="Segoe UI" pitchFamily="2"/>
                <a:cs typeface="Tahoma" pitchFamily="2"/>
              </a:rPr>
              <a:t> Concluído)</a:t>
            </a:r>
            <a:endParaRPr lang="pt-BR" sz="3200" b="1" i="0" u="none" strike="noStrike" kern="1200" cap="none" spc="0" baseline="0" dirty="0">
              <a:solidFill>
                <a:srgbClr val="000000"/>
              </a:solidFill>
              <a:uFillTx/>
              <a:latin typeface="Arial" pitchFamily="18"/>
              <a:ea typeface="Segoe UI" pitchFamily="2"/>
              <a:cs typeface="Tahoma" pitchFamily="2"/>
            </a:endParaRP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086140" y="196828"/>
            <a:ext cx="4994500" cy="7373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7200" b="1" u="sng" dirty="0" smtClean="0">
                <a:latin typeface="Calibri" panose="020F0502020204030204" pitchFamily="34" charset="0"/>
              </a:rPr>
              <a:t>ETAPAS</a:t>
            </a:r>
            <a:endParaRPr lang="pt-BR" sz="7200" b="1" u="sng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055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0863"/>
            <a:ext cx="6048672" cy="5249321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284251" y="1875540"/>
            <a:ext cx="2830900" cy="227354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ETE Sorocaba 1</a:t>
            </a:r>
          </a:p>
          <a:p>
            <a:pPr algn="ctr"/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Q</a:t>
            </a:r>
            <a:r>
              <a:rPr lang="pt-BR" sz="24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 = 600 l/</a:t>
            </a:r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pt-BR" sz="18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endParaRPr lang="pt-BR" sz="1800" b="1" i="1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2004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Lodo Ativado c/ Aeração Convencional</a:t>
            </a:r>
            <a:endParaRPr lang="pt-BR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3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35605"/>
            <a:ext cx="6048672" cy="5006831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284251" y="1875540"/>
            <a:ext cx="2830900" cy="27055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ETE </a:t>
            </a:r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Itanguá</a:t>
            </a:r>
            <a:endParaRPr lang="pt-BR" sz="3200" b="1" i="1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Q</a:t>
            </a:r>
            <a:r>
              <a:rPr lang="pt-BR" sz="24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 = 260 l/</a:t>
            </a:r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pt-BR" sz="18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endParaRPr lang="pt-BR" sz="1800" b="1" i="1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2010</a:t>
            </a:r>
          </a:p>
          <a:p>
            <a:pPr algn="ctr"/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Lodo Ativado c/ Aeração </a:t>
            </a:r>
            <a:r>
              <a:rPr lang="pt-BR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Prolongada</a:t>
            </a:r>
            <a:endParaRPr lang="pt-BR" sz="2000" b="1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98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6120680" cy="5129936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284251" y="1875540"/>
            <a:ext cx="2830900" cy="21295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ETE Sorocaba 2</a:t>
            </a:r>
          </a:p>
          <a:p>
            <a:pPr algn="ctr"/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Q</a:t>
            </a:r>
            <a:r>
              <a:rPr lang="pt-BR" sz="24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 = 290 l/</a:t>
            </a:r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pt-BR" sz="18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endParaRPr lang="pt-BR" sz="1800" b="1" i="1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2010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Lodo 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Ativado c/ Aeração Prolongada</a:t>
            </a:r>
          </a:p>
          <a:p>
            <a:pPr algn="ctr"/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91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Z:\Documentos\2018\48º Congresso da Assemae\Peças Gráficas\Template Power Point\fundo power poin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7" r="8716"/>
          <a:stretch/>
        </p:blipFill>
        <p:spPr bwMode="auto">
          <a:xfrm>
            <a:off x="-1" y="2"/>
            <a:ext cx="9203293" cy="6926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Documentos\2018\48º Congresso da Assemae\Peças Gráficas\Template Power Point\banner 730x124 (2) - Có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5517232"/>
            <a:ext cx="9239804" cy="140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6336704" cy="5079742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427480" y="1876252"/>
            <a:ext cx="2830900" cy="227282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ETE </a:t>
            </a:r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Pitico</a:t>
            </a:r>
            <a:endParaRPr lang="pt-BR" sz="3200" b="1" i="1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Q</a:t>
            </a:r>
            <a:r>
              <a:rPr lang="pt-BR" sz="24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m</a:t>
            </a:r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 = 190 l/</a:t>
            </a:r>
            <a:r>
              <a:rPr lang="pt-BR" sz="32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</a:t>
            </a:r>
            <a:r>
              <a:rPr lang="pt-BR" sz="1800" b="1" i="1" u="sng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eg</a:t>
            </a:r>
            <a:endParaRPr lang="pt-BR" sz="1800" b="1" i="1" u="sng" dirty="0" smtClean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algn="ctr"/>
            <a:r>
              <a:rPr lang="pt-BR" sz="3200" b="1" i="1" u="sng" dirty="0" smtClean="0">
                <a:solidFill>
                  <a:schemeClr val="tx1"/>
                </a:solidFill>
                <a:latin typeface="Calibri" panose="020F0502020204030204" pitchFamily="34" charset="0"/>
              </a:rPr>
              <a:t>2010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Lodo </a:t>
            </a:r>
            <a:r>
              <a:rPr lang="pt-B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Ativado c/ Aeração Prolongada</a:t>
            </a:r>
          </a:p>
          <a:p>
            <a:pPr algn="ctr"/>
            <a:endParaRPr lang="pt-BR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759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469</Words>
  <Application>Microsoft Macintosh PowerPoint</Application>
  <PresentationFormat>On-screen Show (4:3)</PresentationFormat>
  <Paragraphs>111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Tema do Office</vt:lpstr>
      <vt:lpstr>PROGRAMA DE DESPOLUIÇÃO DO  RIO SOROCABA</vt:lpstr>
      <vt:lpstr>LOCALIZAÇÃO</vt:lpstr>
      <vt:lpstr>PowerPoint Presentation</vt:lpstr>
      <vt:lpstr>21 anos atrás totalmente poluído, sem vida; 11 km de extensão no trecho urbano;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OBRIGADO  Ronald Pereira da Silva Diretor Geral ronald@saaesorocaba.sp.gov.br (15) 3224-5901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Mauricio Campanati</cp:lastModifiedBy>
  <cp:revision>48</cp:revision>
  <dcterms:created xsi:type="dcterms:W3CDTF">2018-05-02T19:43:05Z</dcterms:created>
  <dcterms:modified xsi:type="dcterms:W3CDTF">2018-05-28T17:01:36Z</dcterms:modified>
</cp:coreProperties>
</file>