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68" r:id="rId4"/>
    <p:sldId id="260" r:id="rId5"/>
    <p:sldId id="269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9926638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516" cy="340137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039" y="0"/>
            <a:ext cx="4302516" cy="340137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E4BE5328-23F7-43FF-BB83-897BE4A12356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456530"/>
            <a:ext cx="4302516" cy="340136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039" y="6456530"/>
            <a:ext cx="4302516" cy="340136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E8FD24B2-549B-44CE-A5E3-A13691445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8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67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57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3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6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22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24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59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82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9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89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62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&lt;data/hora&gt;</a:t>
            </a:r>
            <a:endParaRPr sz="1800" spc="0">
              <a:latin typeface="+mn-l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&lt;rodapé&gt;</a:t>
            </a:r>
            <a:endParaRPr sz="1800" spc="0">
              <a:latin typeface="+mn-l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CC02F085-2C9F-49DF-8946-D8A4913C69ED}" type="slidenum">
              <a:rPr lang="pt-BR"/>
              <a:pPr>
                <a:defRPr/>
              </a:pPr>
              <a:t>‹nº›</a:t>
            </a:fld>
            <a:endParaRPr sz="1800" spc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tx1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57200" y="1439863"/>
            <a:ext cx="8229600" cy="19171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spc="-1" dirty="0">
                <a:solidFill>
                  <a:srgbClr val="00B0F0"/>
                </a:solidFill>
                <a:latin typeface="Arial"/>
                <a:ea typeface="+mn-ea"/>
                <a:cs typeface="+mn-cs"/>
              </a:rPr>
              <a:t>Mapeamento dos hidrômetros para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spc="-1" dirty="0">
                <a:solidFill>
                  <a:srgbClr val="00B0F0"/>
                </a:solidFill>
                <a:latin typeface="Arial"/>
                <a:ea typeface="+mn-ea"/>
                <a:cs typeface="+mn-cs"/>
              </a:rPr>
              <a:t>Gestão do Consumo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spc="-1" dirty="0">
                <a:solidFill>
                  <a:srgbClr val="00B0F0"/>
                </a:solidFill>
                <a:latin typeface="Arial"/>
                <a:ea typeface="+mn-ea"/>
                <a:cs typeface="+mn-cs"/>
              </a:rPr>
              <a:t>Gestão das Perdas de Água</a:t>
            </a:r>
            <a:endParaRPr sz="30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720725" y="3973513"/>
            <a:ext cx="7631113" cy="7127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spc="-1" dirty="0">
                <a:solidFill>
                  <a:srgbClr val="99FFFF"/>
                </a:solidFill>
                <a:latin typeface="Arial"/>
                <a:ea typeface="+mn-ea"/>
                <a:cs typeface="+mn-cs"/>
              </a:rPr>
              <a:t>Eng. Cartógrafo Lúcio </a:t>
            </a:r>
            <a:r>
              <a:rPr lang="pt-BR" i="1" spc="-1" dirty="0" err="1" smtClean="0">
                <a:solidFill>
                  <a:srgbClr val="99FFFF"/>
                </a:solidFill>
                <a:latin typeface="Arial"/>
                <a:ea typeface="+mn-ea"/>
                <a:cs typeface="+mn-cs"/>
              </a:rPr>
              <a:t>Lucatelli</a:t>
            </a:r>
            <a:endParaRPr lang="pt-BR" i="1" spc="-1" dirty="0">
              <a:solidFill>
                <a:srgbClr val="99FFFF"/>
              </a:solid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spc="-1" dirty="0" smtClean="0">
                <a:solidFill>
                  <a:srgbClr val="99FFFF"/>
                </a:solidFill>
                <a:latin typeface="Arial"/>
                <a:ea typeface="+mn-ea"/>
                <a:cs typeface="+mn-cs"/>
              </a:rPr>
              <a:t>Eng. Civil João Batista Nunes</a:t>
            </a: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65746"/>
            <a:ext cx="5410944" cy="17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07" y="5861847"/>
            <a:ext cx="1361331" cy="51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Shape 1"/>
          <p:cNvSpPr txBox="1">
            <a:spLocks noChangeArrowheads="1"/>
          </p:cNvSpPr>
          <p:nvPr/>
        </p:nvSpPr>
        <p:spPr bwMode="auto">
          <a:xfrm>
            <a:off x="265113" y="5570538"/>
            <a:ext cx="77628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pt-BR"/>
            </a:defPPr>
            <a:lvl1pPr eaLnBrk="1" hangingPunct="1">
              <a:defRPr sz="1600" i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Incremento De Receita </a:t>
            </a:r>
            <a:r>
              <a:rPr lang="pt-BR" dirty="0" smtClean="0"/>
              <a:t> =  </a:t>
            </a:r>
            <a:r>
              <a:rPr lang="pt-BR" dirty="0"/>
              <a:t>Perdas Faturamento</a:t>
            </a:r>
          </a:p>
          <a:p>
            <a:r>
              <a:rPr lang="pt-BR" dirty="0"/>
              <a:t>Taxa de Retorno </a:t>
            </a:r>
            <a:r>
              <a:rPr lang="pt-BR" dirty="0" smtClean="0"/>
              <a:t> =  </a:t>
            </a:r>
            <a:r>
              <a:rPr lang="pt-BR" dirty="0" err="1" smtClean="0"/>
              <a:t>InvestimentoHD</a:t>
            </a:r>
            <a:r>
              <a:rPr lang="pt-BR" dirty="0" smtClean="0"/>
              <a:t>  /  Incremento </a:t>
            </a:r>
            <a:r>
              <a:rPr lang="pt-BR" dirty="0"/>
              <a:t>de </a:t>
            </a:r>
            <a:r>
              <a:rPr lang="pt-BR" dirty="0" smtClean="0"/>
              <a:t>Receita</a:t>
            </a:r>
            <a:endParaRPr lang="pt-BR" dirty="0"/>
          </a:p>
        </p:txBody>
      </p:sp>
      <p:sp>
        <p:nvSpPr>
          <p:cNvPr id="44" name="TextShape 2"/>
          <p:cNvSpPr txBox="1"/>
          <p:nvPr/>
        </p:nvSpPr>
        <p:spPr>
          <a:xfrm>
            <a:off x="265113" y="284163"/>
            <a:ext cx="2176462" cy="13446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4 - Avaliação com melhor retorno do investimento</a:t>
            </a:r>
            <a:endParaRPr sz="2000" dirty="0">
              <a:latin typeface="+mn-lt"/>
              <a:ea typeface="+mn-ea"/>
              <a:cs typeface="+mn-cs"/>
            </a:endParaRPr>
          </a:p>
        </p:txBody>
      </p:sp>
      <p:sp>
        <p:nvSpPr>
          <p:cNvPr id="21508" name="Retângulo 1"/>
          <p:cNvSpPr>
            <a:spLocks noChangeArrowheads="1"/>
          </p:cNvSpPr>
          <p:nvPr/>
        </p:nvSpPr>
        <p:spPr bwMode="auto">
          <a:xfrm>
            <a:off x="252413" y="2997200"/>
            <a:ext cx="20153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>45% HD com retorno até 12 meses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73050"/>
            <a:ext cx="6373813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/>
          <p:cNvSpPr txBox="1">
            <a:spLocks noChangeArrowheads="1"/>
          </p:cNvSpPr>
          <p:nvPr/>
        </p:nvSpPr>
        <p:spPr bwMode="auto">
          <a:xfrm>
            <a:off x="457200" y="1223963"/>
            <a:ext cx="8248650" cy="14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pt-BR" sz="2400" dirty="0"/>
              <a:t>Simulando </a:t>
            </a:r>
            <a:r>
              <a:rPr lang="pt-BR" sz="2400" dirty="0" smtClean="0"/>
              <a:t>investimento de R</a:t>
            </a:r>
            <a:r>
              <a:rPr lang="pt-BR" sz="2400" dirty="0"/>
              <a:t>$ 1.200.000 para </a:t>
            </a:r>
            <a:r>
              <a:rPr lang="pt-BR" sz="2400" dirty="0">
                <a:latin typeface="Arial Black" pitchFamily="34" charset="0"/>
              </a:rPr>
              <a:t>16.000 </a:t>
            </a:r>
            <a:r>
              <a:rPr lang="pt-BR" sz="2400" dirty="0" smtClean="0"/>
              <a:t>trocas:</a:t>
            </a:r>
            <a:endParaRPr lang="pt-BR" sz="2400" dirty="0"/>
          </a:p>
        </p:txBody>
      </p:sp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Resultados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0" y="3027735"/>
            <a:ext cx="8632038" cy="29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60564" y="1844824"/>
            <a:ext cx="5400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 Black" pitchFamily="34" charset="0"/>
              </a:rPr>
              <a:t>50% dos clientes da amostra </a:t>
            </a:r>
          </a:p>
          <a:p>
            <a:pPr algn="ctr"/>
            <a:r>
              <a:rPr lang="pt-BR" sz="2400" dirty="0">
                <a:latin typeface="Arial Black" pitchFamily="34" charset="0"/>
              </a:rPr>
              <a:t>37% do subsistema</a:t>
            </a:r>
          </a:p>
        </p:txBody>
      </p:sp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Shape 1"/>
          <p:cNvSpPr txBox="1">
            <a:spLocks noChangeArrowheads="1"/>
          </p:cNvSpPr>
          <p:nvPr/>
        </p:nvSpPr>
        <p:spPr bwMode="auto">
          <a:xfrm>
            <a:off x="323850" y="1223963"/>
            <a:ext cx="8424614" cy="23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pt-BR" sz="2400" dirty="0"/>
              <a:t>Critério 4</a:t>
            </a:r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 incrementa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328%</a:t>
            </a:r>
            <a:r>
              <a:rPr lang="pt-BR" sz="2400" dirty="0">
                <a:latin typeface="Arial Black" pitchFamily="34" charset="0"/>
              </a:rPr>
              <a:t> </a:t>
            </a:r>
            <a:r>
              <a:rPr lang="pt-BR" sz="2400" dirty="0"/>
              <a:t>mais </a:t>
            </a:r>
            <a:r>
              <a:rPr lang="pt-BR" sz="2400" dirty="0" smtClean="0"/>
              <a:t>receita;</a:t>
            </a:r>
          </a:p>
          <a:p>
            <a:pPr marL="342900" indent="-342900" eaLnBrk="1" hangingPunct="1">
              <a:buFontTx/>
              <a:buChar char="-"/>
            </a:pPr>
            <a:r>
              <a:rPr lang="pt-BR" sz="2400" dirty="0" smtClean="0">
                <a:latin typeface="Arial Black" pitchFamily="34" charset="0"/>
              </a:rPr>
              <a:t>SIG</a:t>
            </a:r>
            <a:r>
              <a:rPr lang="pt-BR" sz="2400" dirty="0" smtClean="0"/>
              <a:t> </a:t>
            </a:r>
            <a:r>
              <a:rPr lang="pt-BR" sz="2400" dirty="0"/>
              <a:t>torna a decisão mais </a:t>
            </a:r>
            <a:r>
              <a:rPr lang="pt-BR" sz="2400" dirty="0" smtClean="0">
                <a:latin typeface="Arial Black" pitchFamily="34" charset="0"/>
              </a:rPr>
              <a:t>qualificada</a:t>
            </a:r>
            <a:r>
              <a:rPr lang="pt-BR" sz="2400" dirty="0" smtClean="0"/>
              <a:t> com 11 códigos </a:t>
            </a:r>
            <a:r>
              <a:rPr lang="pt-BR" sz="2400" dirty="0"/>
              <a:t>em </a:t>
            </a:r>
            <a:r>
              <a:rPr lang="pt-BR" sz="2400" i="1" dirty="0" err="1" smtClean="0"/>
              <a:t>VBScript</a:t>
            </a:r>
            <a:r>
              <a:rPr lang="pt-BR" sz="2400" i="1" dirty="0" smtClean="0"/>
              <a:t>, </a:t>
            </a:r>
            <a:r>
              <a:rPr lang="pt-BR" sz="2400" dirty="0" smtClean="0"/>
              <a:t>possibilitando </a:t>
            </a:r>
            <a:r>
              <a:rPr lang="pt-BR" sz="2400" dirty="0" smtClean="0">
                <a:latin typeface="Arial Black" pitchFamily="34" charset="0"/>
              </a:rPr>
              <a:t>avaliações mensais;</a:t>
            </a:r>
          </a:p>
          <a:p>
            <a:pPr marL="342900" indent="-342900" eaLnBrk="1" hangingPunct="1">
              <a:buFontTx/>
              <a:buChar char="-"/>
            </a:pPr>
            <a:endParaRPr lang="pt-BR" sz="2400" dirty="0" smtClean="0">
              <a:latin typeface="Arial Black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pt-BR" sz="2400" dirty="0" smtClean="0"/>
              <a:t>Considerando </a:t>
            </a:r>
            <a:r>
              <a:rPr lang="pt-BR" sz="2400" dirty="0"/>
              <a:t>que o </a:t>
            </a:r>
            <a:r>
              <a:rPr lang="pt-BR" sz="2400" dirty="0" smtClean="0"/>
              <a:t>BH do </a:t>
            </a:r>
            <a:r>
              <a:rPr lang="pt-BR" sz="2400" dirty="0"/>
              <a:t>Subsistema indica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162.743m³</a:t>
            </a:r>
            <a:r>
              <a:rPr lang="pt-BR" sz="2400" dirty="0"/>
              <a:t> de perdas de água por </a:t>
            </a:r>
            <a:r>
              <a:rPr lang="pt-BR" sz="2400" dirty="0" smtClean="0"/>
              <a:t>mês:</a:t>
            </a:r>
            <a:endParaRPr lang="pt-BR" sz="2400" dirty="0"/>
          </a:p>
          <a:p>
            <a:pPr eaLnBrk="1" hangingPunct="1"/>
            <a:endParaRPr lang="pt-BR" sz="2400" dirty="0"/>
          </a:p>
        </p:txBody>
      </p:sp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Conclusão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8192260" cy="27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Shape 1"/>
          <p:cNvSpPr txBox="1">
            <a:spLocks noChangeArrowheads="1"/>
          </p:cNvSpPr>
          <p:nvPr/>
        </p:nvSpPr>
        <p:spPr bwMode="auto">
          <a:xfrm>
            <a:off x="2339752" y="1223963"/>
            <a:ext cx="634704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dirty="0" smtClean="0"/>
              <a:t>Implementar </a:t>
            </a:r>
            <a:r>
              <a:rPr lang="pt-BR" sz="2400" dirty="0"/>
              <a:t>algoritmo para </a:t>
            </a:r>
            <a:r>
              <a:rPr lang="pt-BR" sz="2400" b="1" dirty="0">
                <a:solidFill>
                  <a:srgbClr val="FF0000"/>
                </a:solidFill>
              </a:rPr>
              <a:t>cálculo semiautomático </a:t>
            </a:r>
            <a:r>
              <a:rPr lang="pt-BR" sz="2400" dirty="0"/>
              <a:t>no </a:t>
            </a:r>
            <a:r>
              <a:rPr lang="pt-BR" sz="2400" dirty="0" err="1"/>
              <a:t>ArcGIS</a:t>
            </a:r>
            <a:r>
              <a:rPr lang="pt-BR" sz="2400" dirty="0"/>
              <a:t> ou Excel;</a:t>
            </a:r>
          </a:p>
          <a:p>
            <a:pPr eaLnBrk="1" hangingPunct="1">
              <a:buFont typeface="Arial" charset="0"/>
              <a:buChar char="•"/>
            </a:pPr>
            <a:endParaRPr lang="pt-BR" sz="2400" dirty="0"/>
          </a:p>
          <a:p>
            <a:pPr eaLnBrk="1" hangingPunct="1">
              <a:buFont typeface="Arial" charset="0"/>
              <a:buChar char="•"/>
            </a:pPr>
            <a:r>
              <a:rPr lang="pt-BR" sz="2400" dirty="0"/>
              <a:t>Avaliar os resultados práticos do </a:t>
            </a:r>
            <a:r>
              <a:rPr lang="pt-BR" sz="2400" b="1" dirty="0">
                <a:solidFill>
                  <a:srgbClr val="FF0000"/>
                </a:solidFill>
              </a:rPr>
              <a:t>projeto piloto da GCON </a:t>
            </a:r>
            <a:r>
              <a:rPr lang="pt-BR" sz="2400" dirty="0"/>
              <a:t>que irá substituir </a:t>
            </a:r>
            <a:r>
              <a:rPr lang="pt-BR" sz="2400" b="1" dirty="0">
                <a:solidFill>
                  <a:srgbClr val="FF0000"/>
                </a:solidFill>
              </a:rPr>
              <a:t>6.000 </a:t>
            </a:r>
            <a:r>
              <a:rPr lang="pt-BR" sz="2400" b="1" dirty="0" smtClean="0">
                <a:solidFill>
                  <a:srgbClr val="FF0000"/>
                </a:solidFill>
              </a:rPr>
              <a:t>hidrômetros</a:t>
            </a:r>
            <a:r>
              <a:rPr lang="pt-BR" sz="2400" dirty="0" smtClean="0"/>
              <a:t>;</a:t>
            </a:r>
          </a:p>
          <a:p>
            <a:pPr eaLnBrk="1" hangingPunct="1">
              <a:buFont typeface="Arial" charset="0"/>
              <a:buChar char="•"/>
            </a:pPr>
            <a:endParaRPr lang="pt-BR" sz="2400" dirty="0"/>
          </a:p>
          <a:p>
            <a:pPr marL="0" indent="0" eaLnBrk="1" hangingPunct="1"/>
            <a:endParaRPr lang="pt-BR" sz="2400" dirty="0" smtClean="0"/>
          </a:p>
          <a:p>
            <a:pPr eaLnBrk="1" hangingPunct="1">
              <a:buFont typeface="Arial" charset="0"/>
              <a:buChar char="•"/>
            </a:pPr>
            <a:endParaRPr lang="pt-BR" sz="2400" dirty="0"/>
          </a:p>
          <a:p>
            <a:pPr eaLnBrk="1" hangingPunct="1">
              <a:buFont typeface="Arial" charset="0"/>
              <a:buChar char="•"/>
            </a:pPr>
            <a:r>
              <a:rPr lang="pt-BR" sz="2400" dirty="0" smtClean="0"/>
              <a:t>Usar </a:t>
            </a:r>
            <a:r>
              <a:rPr lang="pt-BR" sz="2400" dirty="0"/>
              <a:t>Cartografia Temática Digital para </a:t>
            </a:r>
            <a:r>
              <a:rPr lang="pt-BR" sz="2400" b="1" dirty="0">
                <a:solidFill>
                  <a:srgbClr val="FF0000"/>
                </a:solidFill>
              </a:rPr>
              <a:t>definição das rotas </a:t>
            </a:r>
            <a:r>
              <a:rPr lang="pt-BR" sz="2400" dirty="0" smtClean="0"/>
              <a:t>e aumento da produtividade.</a:t>
            </a:r>
            <a:endParaRPr lang="pt-BR" sz="2400" dirty="0"/>
          </a:p>
          <a:p>
            <a:pPr eaLnBrk="1" hangingPunct="1">
              <a:buFont typeface="Arial" charset="0"/>
              <a:buChar char="•"/>
            </a:pPr>
            <a:endParaRPr lang="pt-BR" sz="2400" dirty="0"/>
          </a:p>
        </p:txBody>
      </p:sp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Para </a:t>
            </a:r>
            <a:r>
              <a:rPr lang="pt-BR" sz="3000" spc="-1" dirty="0" smtClean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o </a:t>
            </a:r>
            <a:r>
              <a:rPr lang="pt-BR" sz="3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futuro...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452109" y="1223964"/>
            <a:ext cx="1671619" cy="4005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 smtClean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Curto &gt;&gt;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 smtClean="0">
              <a:solidFill>
                <a:srgbClr val="006699"/>
              </a:solidFill>
              <a:latin typeface="Arial"/>
              <a:ea typeface="+mn-ea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 smtClean="0">
              <a:solidFill>
                <a:srgbClr val="006699"/>
              </a:solidFill>
              <a:latin typeface="Arial"/>
              <a:ea typeface="+mn-ea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 smtClean="0">
                <a:solidFill>
                  <a:srgbClr val="006699"/>
                </a:solidFill>
                <a:latin typeface="Arial"/>
              </a:rPr>
              <a:t>Médio &gt;&gt;</a:t>
            </a:r>
            <a:endParaRPr lang="pt-BR" sz="2400" b="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 smtClean="0">
              <a:solidFill>
                <a:srgbClr val="006699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>
              <a:solidFill>
                <a:srgbClr val="006699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 smtClean="0">
              <a:solidFill>
                <a:srgbClr val="006699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 smtClean="0">
              <a:solidFill>
                <a:srgbClr val="006699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" dirty="0">
              <a:solidFill>
                <a:srgbClr val="006699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 smtClean="0">
                <a:solidFill>
                  <a:srgbClr val="006699"/>
                </a:solidFill>
                <a:latin typeface="Arial"/>
              </a:rPr>
              <a:t>Longo &gt;&gt;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27784" y="3717032"/>
            <a:ext cx="576064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11% HD 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= 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49% Perdas por </a:t>
            </a:r>
            <a:r>
              <a:rPr lang="pt-BR" sz="2000" dirty="0" err="1">
                <a:solidFill>
                  <a:schemeClr val="bg1"/>
                </a:solidFill>
                <a:latin typeface="Arial Black" pitchFamily="34" charset="0"/>
              </a:rPr>
              <a:t>submedição</a:t>
            </a:r>
            <a:endParaRPr lang="pt-B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2"/>
          <p:cNvSpPr txBox="1"/>
          <p:nvPr/>
        </p:nvSpPr>
        <p:spPr>
          <a:xfrm>
            <a:off x="457200" y="273050"/>
            <a:ext cx="8229600" cy="52441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 smtClean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Obrigado pela atenção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spc="-1" dirty="0">
              <a:solidFill>
                <a:srgbClr val="006699"/>
              </a:solid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 smtClean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lmlucatelli@dmae.prefpoa.com.br</a:t>
            </a:r>
            <a:endParaRPr sz="20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72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 smtClean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DMAE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sp>
        <p:nvSpPr>
          <p:cNvPr id="15364" name="TextShape 1"/>
          <p:cNvSpPr txBox="1">
            <a:spLocks noChangeArrowheads="1"/>
          </p:cNvSpPr>
          <p:nvPr/>
        </p:nvSpPr>
        <p:spPr bwMode="auto">
          <a:xfrm>
            <a:off x="4499992" y="1268414"/>
            <a:ext cx="4393183" cy="24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pt-BR" sz="2400" dirty="0" smtClean="0"/>
              <a:t>Autarquia do município de Porto Alegre</a:t>
            </a:r>
          </a:p>
          <a:p>
            <a:pPr marL="342900" indent="-342900" eaLnBrk="1" hangingPunct="1">
              <a:buFontTx/>
              <a:buChar char="-"/>
            </a:pPr>
            <a:endParaRPr lang="pt-BR" sz="2400" dirty="0" smtClean="0"/>
          </a:p>
          <a:p>
            <a:pPr marL="342900" indent="-342900" eaLnBrk="1" hangingPunct="1">
              <a:buFontTx/>
              <a:buChar char="-"/>
            </a:pPr>
            <a:r>
              <a:rPr lang="pt-BR" sz="2400" dirty="0" smtClean="0"/>
              <a:t>População de </a:t>
            </a:r>
            <a:r>
              <a:rPr lang="pt-BR" sz="2400" b="1" dirty="0" smtClean="0"/>
              <a:t>1.484.941</a:t>
            </a:r>
          </a:p>
          <a:p>
            <a:pPr marL="342900" indent="-342900" eaLnBrk="1" hangingPunct="1">
              <a:buFontTx/>
              <a:buChar char="-"/>
            </a:pPr>
            <a:r>
              <a:rPr lang="pt-BR" sz="2400" dirty="0" smtClean="0"/>
              <a:t>298.000 ramais</a:t>
            </a:r>
          </a:p>
          <a:p>
            <a:pPr marL="342900" indent="-342900" eaLnBrk="1" hangingPunct="1">
              <a:buFontTx/>
              <a:buChar char="-"/>
            </a:pPr>
            <a:r>
              <a:rPr lang="pt-BR" sz="2400" b="1" dirty="0" smtClean="0"/>
              <a:t>100%</a:t>
            </a:r>
            <a:r>
              <a:rPr lang="pt-BR" sz="2400" dirty="0" smtClean="0"/>
              <a:t> abastecimento de água</a:t>
            </a:r>
          </a:p>
          <a:p>
            <a:pPr marL="342900" indent="-342900" eaLnBrk="1" hangingPunct="1">
              <a:buFontTx/>
              <a:buChar char="-"/>
            </a:pPr>
            <a:r>
              <a:rPr lang="pt-BR" sz="2400" b="1" dirty="0"/>
              <a:t>87,7%</a:t>
            </a:r>
            <a:r>
              <a:rPr lang="pt-BR" sz="2400" dirty="0"/>
              <a:t> </a:t>
            </a:r>
            <a:r>
              <a:rPr lang="pt-BR" sz="2400" dirty="0" smtClean="0"/>
              <a:t>de coleta de esgoto</a:t>
            </a:r>
          </a:p>
          <a:p>
            <a:pPr marL="342900" indent="-342900" eaLnBrk="1" hangingPunct="1">
              <a:buFontTx/>
              <a:buChar char="-"/>
            </a:pP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2" y="1014509"/>
            <a:ext cx="4041013" cy="522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>
                <a:solidFill>
                  <a:srgbClr val="006699"/>
                </a:solidFill>
                <a:latin typeface="+mj-lt"/>
                <a:ea typeface="+mn-ea"/>
                <a:cs typeface="+mn-cs"/>
              </a:rPr>
              <a:t>Área de estudo</a:t>
            </a:r>
            <a:endParaRPr sz="3000" dirty="0">
              <a:latin typeface="+mj-lt"/>
              <a:ea typeface="+mn-ea"/>
              <a:cs typeface="+mn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122988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Shape 1"/>
          <p:cNvSpPr txBox="1">
            <a:spLocks noChangeArrowheads="1"/>
          </p:cNvSpPr>
          <p:nvPr/>
        </p:nvSpPr>
        <p:spPr bwMode="auto">
          <a:xfrm>
            <a:off x="6588125" y="1268413"/>
            <a:ext cx="230505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pt-BR" sz="2400" dirty="0"/>
              <a:t>- Área atendida pela  </a:t>
            </a:r>
            <a:r>
              <a:rPr lang="pt-BR" sz="2400" dirty="0">
                <a:latin typeface="Arial Black" pitchFamily="34" charset="0"/>
              </a:rPr>
              <a:t>EBAT São Manoel</a:t>
            </a:r>
            <a:r>
              <a:rPr lang="pt-BR" sz="2400" dirty="0"/>
              <a:t>, </a:t>
            </a:r>
            <a:r>
              <a:rPr lang="pt-BR" sz="2400" dirty="0" smtClean="0"/>
              <a:t>agrega </a:t>
            </a:r>
            <a:r>
              <a:rPr lang="pt-BR" sz="2400" dirty="0">
                <a:latin typeface="Arial Black" pitchFamily="34" charset="0"/>
              </a:rPr>
              <a:t>23</a:t>
            </a:r>
          </a:p>
          <a:p>
            <a:pPr eaLnBrk="1" hangingPunct="1"/>
            <a:r>
              <a:rPr lang="pt-BR" sz="2400" dirty="0"/>
              <a:t>subsistemas e atende mais de </a:t>
            </a:r>
            <a:r>
              <a:rPr lang="pt-BR" sz="2400" dirty="0">
                <a:latin typeface="Arial Black" pitchFamily="34" charset="0"/>
              </a:rPr>
              <a:t>43.000</a:t>
            </a:r>
            <a:r>
              <a:rPr lang="pt-BR" sz="2400" dirty="0"/>
              <a:t> </a:t>
            </a:r>
            <a:r>
              <a:rPr lang="pt-BR" sz="2400" dirty="0" smtClean="0"/>
              <a:t>ramais (clientes) </a:t>
            </a:r>
            <a:r>
              <a:rPr lang="pt-BR" sz="2400" dirty="0"/>
              <a:t>de </a:t>
            </a:r>
            <a:r>
              <a:rPr lang="pt-BR" sz="2400" dirty="0">
                <a:latin typeface="Arial Black" pitchFamily="34" charset="0"/>
              </a:rPr>
              <a:t>18</a:t>
            </a:r>
            <a:r>
              <a:rPr lang="pt-BR" sz="2400" dirty="0"/>
              <a:t> bairros.</a:t>
            </a:r>
          </a:p>
          <a:p>
            <a:pPr eaLnBrk="1" hangingPunct="1"/>
            <a:endParaRPr lang="pt-BR" sz="2400" dirty="0"/>
          </a:p>
        </p:txBody>
      </p:sp>
      <p:sp>
        <p:nvSpPr>
          <p:cNvPr id="15365" name="Retângulo 1"/>
          <p:cNvSpPr>
            <a:spLocks noChangeArrowheads="1"/>
          </p:cNvSpPr>
          <p:nvPr/>
        </p:nvSpPr>
        <p:spPr bwMode="auto">
          <a:xfrm>
            <a:off x="425451" y="4918075"/>
            <a:ext cx="587474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i="1" dirty="0"/>
              <a:t>* Selecionada pelo GT Perdas do DMAE </a:t>
            </a:r>
            <a:r>
              <a:rPr lang="pt-BR" i="1" dirty="0" smtClean="0"/>
              <a:t>para investimento </a:t>
            </a:r>
            <a:r>
              <a:rPr lang="pt-BR" i="1" dirty="0"/>
              <a:t>em gestão das perdas de água e no uso eficiente de energia elétrica.</a:t>
            </a:r>
          </a:p>
        </p:txBody>
      </p:sp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330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Shape 1"/>
          <p:cNvSpPr txBox="1">
            <a:spLocks noChangeArrowheads="1"/>
          </p:cNvSpPr>
          <p:nvPr/>
        </p:nvSpPr>
        <p:spPr bwMode="auto">
          <a:xfrm>
            <a:off x="457200" y="1223963"/>
            <a:ext cx="8248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pt-BR" sz="2400" dirty="0"/>
              <a:t>Avaliação do </a:t>
            </a:r>
            <a:r>
              <a:rPr lang="pt-BR" sz="2400" b="1" dirty="0">
                <a:latin typeface="Arial Black" pitchFamily="34" charset="0"/>
              </a:rPr>
              <a:t>tempo de uso </a:t>
            </a:r>
            <a:r>
              <a:rPr lang="pt-BR" sz="2400" dirty="0"/>
              <a:t>dos hidrômetros (HD) para calcular o Índice de Desempenho da Medição (</a:t>
            </a:r>
            <a:r>
              <a:rPr lang="pt-BR" sz="2400" b="1" dirty="0">
                <a:latin typeface="Arial Black" pitchFamily="34" charset="0"/>
              </a:rPr>
              <a:t>IDM</a:t>
            </a:r>
            <a:r>
              <a:rPr lang="pt-BR" sz="2400" dirty="0"/>
              <a:t>) e para compor o balanço hídrico (BH).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Introdução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sp>
        <p:nvSpPr>
          <p:cNvPr id="16390" name="TextShape 1"/>
          <p:cNvSpPr txBox="1">
            <a:spLocks noChangeArrowheads="1"/>
          </p:cNvSpPr>
          <p:nvPr/>
        </p:nvSpPr>
        <p:spPr bwMode="auto">
          <a:xfrm>
            <a:off x="1259632" y="2852936"/>
            <a:ext cx="6186803" cy="23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pt-BR" sz="2400" dirty="0" smtClean="0"/>
              <a:t>Taxa </a:t>
            </a:r>
            <a:r>
              <a:rPr lang="pt-BR" sz="2400" dirty="0"/>
              <a:t>fixa: IDM = -0,01 x </a:t>
            </a:r>
            <a:r>
              <a:rPr lang="pt-BR" sz="2400" dirty="0" err="1"/>
              <a:t>IdadeDoHD</a:t>
            </a:r>
            <a:r>
              <a:rPr lang="pt-BR" sz="2400" dirty="0"/>
              <a:t> + 0,94</a:t>
            </a:r>
          </a:p>
          <a:p>
            <a:pPr algn="ctr" eaLnBrk="1" hangingPunct="1"/>
            <a:endParaRPr lang="pt-BR" sz="2400" b="1" dirty="0" smtClean="0">
              <a:latin typeface="Arial Black" pitchFamily="34" charset="0"/>
            </a:endParaRPr>
          </a:p>
          <a:p>
            <a:pPr algn="ctr" eaLnBrk="1" hangingPunct="1"/>
            <a:r>
              <a:rPr lang="pt-BR" sz="2400" b="1" dirty="0" err="1" smtClean="0">
                <a:latin typeface="Arial Black" pitchFamily="34" charset="0"/>
              </a:rPr>
              <a:t>Submedição</a:t>
            </a:r>
            <a:r>
              <a:rPr lang="pt-BR" sz="2400" b="1" dirty="0" smtClean="0">
                <a:latin typeface="Arial Black" pitchFamily="34" charset="0"/>
              </a:rPr>
              <a:t> </a:t>
            </a:r>
            <a:r>
              <a:rPr lang="pt-BR" sz="2400" b="1" dirty="0">
                <a:latin typeface="Arial Black" pitchFamily="34" charset="0"/>
              </a:rPr>
              <a:t>= 1 - IDM</a:t>
            </a:r>
          </a:p>
          <a:p>
            <a:pPr algn="ctr" eaLnBrk="1" hangingPunct="1"/>
            <a:endParaRPr lang="pt-BR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/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12% do consumo </a:t>
            </a:r>
            <a:r>
              <a:rPr lang="pt-BR" sz="2400" dirty="0" err="1" smtClean="0">
                <a:solidFill>
                  <a:srgbClr val="FF0000"/>
                </a:solidFill>
                <a:latin typeface="Arial Black" pitchFamily="34" charset="0"/>
              </a:rPr>
              <a:t>micromedido</a:t>
            </a:r>
            <a:endParaRPr lang="pt-BR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/>
            <a:endParaRPr lang="pt-BR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/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38% das perdas aparentes</a:t>
            </a:r>
            <a:endParaRPr lang="pt-B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Shape 1"/>
          <p:cNvSpPr txBox="1">
            <a:spLocks noChangeArrowheads="1"/>
          </p:cNvSpPr>
          <p:nvPr/>
        </p:nvSpPr>
        <p:spPr bwMode="auto">
          <a:xfrm>
            <a:off x="457200" y="1223963"/>
            <a:ext cx="8248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pt-BR" sz="2400" dirty="0"/>
              <a:t>Diante do universo de mais de </a:t>
            </a:r>
            <a:r>
              <a:rPr lang="pt-BR" sz="2400" dirty="0">
                <a:latin typeface="Arial Black" pitchFamily="34" charset="0"/>
              </a:rPr>
              <a:t>43.000</a:t>
            </a:r>
            <a:r>
              <a:rPr lang="pt-BR" sz="2400" dirty="0"/>
              <a:t> clientes contidos no Subsistema, para seleção da amostra </a:t>
            </a:r>
            <a:r>
              <a:rPr lang="pt-BR" sz="2400" dirty="0" smtClean="0"/>
              <a:t>foram filtrados:</a:t>
            </a:r>
            <a:endParaRPr lang="pt-BR" sz="2400" dirty="0"/>
          </a:p>
        </p:txBody>
      </p:sp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 smtClean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Seleção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Shape 1"/>
          <p:cNvSpPr txBox="1">
            <a:spLocks noChangeArrowheads="1"/>
          </p:cNvSpPr>
          <p:nvPr/>
        </p:nvSpPr>
        <p:spPr bwMode="auto">
          <a:xfrm>
            <a:off x="457200" y="2564903"/>
            <a:ext cx="8229600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pt-BR" sz="2400" dirty="0" smtClean="0">
                <a:latin typeface="+mj-lt"/>
              </a:rPr>
              <a:t>clientes </a:t>
            </a:r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adimplentes</a:t>
            </a:r>
            <a:r>
              <a:rPr lang="pt-BR" sz="2400" dirty="0" smtClean="0">
                <a:latin typeface="+mj-lt"/>
              </a:rPr>
              <a:t> com</a:t>
            </a:r>
          </a:p>
          <a:p>
            <a:pPr algn="ctr" eaLnBrk="1" hangingPunct="1"/>
            <a:r>
              <a:rPr lang="pt-BR" sz="2400" dirty="0" smtClean="0">
                <a:latin typeface="+mj-lt"/>
              </a:rPr>
              <a:t>potencial de consumo e arrecadação;</a:t>
            </a:r>
          </a:p>
          <a:p>
            <a:pPr algn="ctr" eaLnBrk="1" hangingPunct="1"/>
            <a:endParaRPr lang="pt-BR" sz="2400" dirty="0" smtClean="0">
              <a:latin typeface="+mj-lt"/>
            </a:endParaRPr>
          </a:p>
          <a:p>
            <a:pPr algn="ctr" eaLnBrk="1" hangingPunct="1"/>
            <a:r>
              <a:rPr lang="pt-BR" sz="2400" dirty="0">
                <a:latin typeface="+mj-lt"/>
              </a:rPr>
              <a:t>hidrômetros com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medidores</a:t>
            </a:r>
            <a:r>
              <a:rPr lang="pt-BR" sz="2400" dirty="0">
                <a:latin typeface="+mj-lt"/>
              </a:rPr>
              <a:t> de vazão de até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2,5 m³/h</a:t>
            </a:r>
            <a:r>
              <a:rPr lang="pt-BR" sz="2400" dirty="0">
                <a:latin typeface="+mj-lt"/>
              </a:rPr>
              <a:t>, para aplicação da fórmula de IDM.</a:t>
            </a:r>
          </a:p>
          <a:p>
            <a:pPr algn="ctr" eaLnBrk="1" hangingPunct="1"/>
            <a:endParaRPr lang="pt-BR" sz="2400" dirty="0">
              <a:latin typeface="+mj-lt"/>
            </a:endParaRPr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3851920" y="4869160"/>
            <a:ext cx="3240360" cy="8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32.000 clientes </a:t>
            </a:r>
          </a:p>
          <a:p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73% do subsistema</a:t>
            </a:r>
            <a:endParaRPr lang="pt-B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91680" y="5098120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Amostra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24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Shape 1"/>
          <p:cNvSpPr txBox="1">
            <a:spLocks noChangeArrowheads="1"/>
          </p:cNvSpPr>
          <p:nvPr/>
        </p:nvSpPr>
        <p:spPr bwMode="auto">
          <a:xfrm>
            <a:off x="457200" y="1223963"/>
            <a:ext cx="8248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pt-BR" sz="2400" dirty="0"/>
              <a:t>Análise geográfica </a:t>
            </a:r>
            <a:r>
              <a:rPr lang="pt-BR" sz="2400" dirty="0" err="1">
                <a:latin typeface="Arial Black" pitchFamily="34" charset="0"/>
              </a:rPr>
              <a:t>multicriterial</a:t>
            </a:r>
            <a:r>
              <a:rPr lang="pt-BR" sz="2400" dirty="0"/>
              <a:t>, usando SIG e Cartografia Temática</a:t>
            </a:r>
            <a:r>
              <a:rPr lang="pt-BR" sz="2400" dirty="0" smtClean="0"/>
              <a:t>. Implementação dos cálculos em </a:t>
            </a:r>
            <a:r>
              <a:rPr lang="pt-BR" sz="2400" b="1" dirty="0" err="1" smtClean="0">
                <a:latin typeface="Arial Black" pitchFamily="34" charset="0"/>
              </a:rPr>
              <a:t>VBScript</a:t>
            </a:r>
            <a:r>
              <a:rPr lang="pt-BR" sz="2400" dirty="0" smtClean="0"/>
              <a:t> para </a:t>
            </a:r>
            <a:r>
              <a:rPr lang="pt-BR" sz="2400" dirty="0" err="1" smtClean="0"/>
              <a:t>ArcGIS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4" name="TextShape 2"/>
          <p:cNvSpPr txBox="1"/>
          <p:nvPr/>
        </p:nvSpPr>
        <p:spPr>
          <a:xfrm>
            <a:off x="457200" y="273050"/>
            <a:ext cx="8229600" cy="73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Metodologia</a:t>
            </a:r>
            <a:endParaRPr sz="3000" dirty="0"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57200" y="3068960"/>
            <a:ext cx="8043863" cy="2582863"/>
            <a:chOff x="457200" y="2495550"/>
            <a:chExt cx="8043863" cy="2582863"/>
          </a:xfrm>
        </p:grpSpPr>
        <p:sp>
          <p:nvSpPr>
            <p:cNvPr id="17412" name="TextShape 1"/>
            <p:cNvSpPr txBox="1">
              <a:spLocks noChangeArrowheads="1"/>
            </p:cNvSpPr>
            <p:nvPr/>
          </p:nvSpPr>
          <p:spPr bwMode="auto">
            <a:xfrm>
              <a:off x="457200" y="2495550"/>
              <a:ext cx="44021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pt-BR" sz="2200" dirty="0">
                  <a:solidFill>
                    <a:srgbClr val="FF0000"/>
                  </a:solidFill>
                  <a:latin typeface="Arial Black" pitchFamily="34" charset="0"/>
                </a:rPr>
                <a:t>1 </a:t>
              </a:r>
              <a:r>
                <a:rPr lang="pt-BR" sz="2200" dirty="0" smtClean="0">
                  <a:solidFill>
                    <a:srgbClr val="FF0000"/>
                  </a:solidFill>
                  <a:latin typeface="Arial Black" pitchFamily="34" charset="0"/>
                </a:rPr>
                <a:t>– Idade do HD</a:t>
              </a:r>
              <a:endParaRPr lang="pt-BR" sz="2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7413" name="TextShape 1"/>
            <p:cNvSpPr txBox="1">
              <a:spLocks noChangeArrowheads="1"/>
            </p:cNvSpPr>
            <p:nvPr/>
          </p:nvSpPr>
          <p:spPr bwMode="auto">
            <a:xfrm>
              <a:off x="457200" y="3163888"/>
              <a:ext cx="4402138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pt-BR" sz="2200" dirty="0">
                  <a:solidFill>
                    <a:srgbClr val="FF0000"/>
                  </a:solidFill>
                  <a:latin typeface="Arial Black" pitchFamily="34" charset="0"/>
                </a:rPr>
                <a:t>2 - Consumo</a:t>
              </a:r>
            </a:p>
          </p:txBody>
        </p:sp>
        <p:sp>
          <p:nvSpPr>
            <p:cNvPr id="17414" name="TextShape 1"/>
            <p:cNvSpPr txBox="1">
              <a:spLocks noChangeArrowheads="1"/>
            </p:cNvSpPr>
            <p:nvPr/>
          </p:nvSpPr>
          <p:spPr bwMode="auto">
            <a:xfrm>
              <a:off x="457200" y="3830638"/>
              <a:ext cx="44021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pt-BR" sz="2200">
                  <a:solidFill>
                    <a:srgbClr val="FF0000"/>
                  </a:solidFill>
                  <a:latin typeface="Arial Black" pitchFamily="34" charset="0"/>
                </a:rPr>
                <a:t>3 - Tarifa</a:t>
              </a:r>
            </a:p>
          </p:txBody>
        </p:sp>
        <p:sp>
          <p:nvSpPr>
            <p:cNvPr id="17415" name="TextShape 1"/>
            <p:cNvSpPr txBox="1">
              <a:spLocks noChangeArrowheads="1"/>
            </p:cNvSpPr>
            <p:nvPr/>
          </p:nvSpPr>
          <p:spPr bwMode="auto">
            <a:xfrm>
              <a:off x="457200" y="4498975"/>
              <a:ext cx="440213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pt-BR" sz="2200">
                  <a:solidFill>
                    <a:srgbClr val="FF0000"/>
                  </a:solidFill>
                  <a:latin typeface="Arial Black" pitchFamily="34" charset="0"/>
                </a:rPr>
                <a:t>4 – Custo da troca do HD</a:t>
              </a:r>
            </a:p>
          </p:txBody>
        </p:sp>
        <p:sp>
          <p:nvSpPr>
            <p:cNvPr id="22" name="TextShape 1"/>
            <p:cNvSpPr txBox="1"/>
            <p:nvPr/>
          </p:nvSpPr>
          <p:spPr>
            <a:xfrm>
              <a:off x="5219700" y="2495550"/>
              <a:ext cx="3281363" cy="5810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r">
                <a:defRPr/>
              </a:pPr>
              <a:r>
                <a:rPr lang="pt-BR" sz="2000" dirty="0" err="1">
                  <a:latin typeface="+mn-lt"/>
                </a:rPr>
                <a:t>Submedição</a:t>
              </a:r>
              <a:r>
                <a:rPr lang="pt-BR" sz="2000" dirty="0">
                  <a:latin typeface="+mn-lt"/>
                </a:rPr>
                <a:t> </a:t>
              </a:r>
            </a:p>
          </p:txBody>
        </p:sp>
        <p:sp>
          <p:nvSpPr>
            <p:cNvPr id="23" name="TextShape 1"/>
            <p:cNvSpPr txBox="1"/>
            <p:nvPr/>
          </p:nvSpPr>
          <p:spPr>
            <a:xfrm>
              <a:off x="5219700" y="3163888"/>
              <a:ext cx="3281363" cy="5794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r">
                <a:defRPr/>
              </a:pPr>
              <a:r>
                <a:rPr lang="pt-BR" sz="2000" dirty="0">
                  <a:latin typeface="+mn-lt"/>
                </a:rPr>
                <a:t>Perdas de água</a:t>
              </a:r>
            </a:p>
          </p:txBody>
        </p:sp>
        <p:sp>
          <p:nvSpPr>
            <p:cNvPr id="24" name="TextShape 1"/>
            <p:cNvSpPr txBox="1"/>
            <p:nvPr/>
          </p:nvSpPr>
          <p:spPr>
            <a:xfrm>
              <a:off x="5219700" y="3830638"/>
              <a:ext cx="3281363" cy="5810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r">
                <a:defRPr/>
              </a:pPr>
              <a:r>
                <a:rPr lang="pt-BR" sz="2000" dirty="0">
                  <a:latin typeface="+mn-lt"/>
                </a:rPr>
                <a:t>Perdas de faturamento</a:t>
              </a:r>
            </a:p>
          </p:txBody>
        </p:sp>
        <p:sp>
          <p:nvSpPr>
            <p:cNvPr id="25" name="TextShape 1"/>
            <p:cNvSpPr txBox="1"/>
            <p:nvPr/>
          </p:nvSpPr>
          <p:spPr>
            <a:xfrm>
              <a:off x="5219700" y="4498975"/>
              <a:ext cx="3281363" cy="57943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r">
                <a:defRPr/>
              </a:pPr>
              <a:r>
                <a:rPr lang="pt-BR" sz="2000" dirty="0">
                  <a:latin typeface="+mn-lt"/>
                </a:rPr>
                <a:t>Retorno do Investimento</a:t>
              </a:r>
            </a:p>
          </p:txBody>
        </p:sp>
        <p:cxnSp>
          <p:nvCxnSpPr>
            <p:cNvPr id="21" name="Conector de seta reta 20"/>
            <p:cNvCxnSpPr/>
            <p:nvPr/>
          </p:nvCxnSpPr>
          <p:spPr>
            <a:xfrm>
              <a:off x="3347864" y="2636838"/>
              <a:ext cx="3313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2757488" y="3313113"/>
              <a:ext cx="3311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>
              <a:off x="2232025" y="4005263"/>
              <a:ext cx="3311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4581525" y="4652963"/>
              <a:ext cx="9620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Shape 1"/>
          <p:cNvSpPr txBox="1">
            <a:spLocks noChangeArrowheads="1"/>
          </p:cNvSpPr>
          <p:nvPr/>
        </p:nvSpPr>
        <p:spPr bwMode="auto">
          <a:xfrm>
            <a:off x="265113" y="5733256"/>
            <a:ext cx="47529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pt-BR" sz="1600" i="1" dirty="0" err="1" smtClean="0"/>
              <a:t>Submedicao</a:t>
            </a:r>
            <a:r>
              <a:rPr lang="pt-BR" sz="1600" i="1" dirty="0" smtClean="0"/>
              <a:t> </a:t>
            </a:r>
            <a:r>
              <a:rPr lang="pt-BR" sz="1600" i="1" dirty="0"/>
              <a:t>= (1-(-</a:t>
            </a:r>
            <a:r>
              <a:rPr lang="pt-BR" sz="1600" i="1" dirty="0" smtClean="0"/>
              <a:t>0.01</a:t>
            </a:r>
            <a:r>
              <a:rPr lang="pt-BR" sz="1600" i="1" dirty="0"/>
              <a:t>*[</a:t>
            </a:r>
            <a:r>
              <a:rPr lang="pt-BR" sz="1600" i="1" dirty="0" err="1" smtClean="0"/>
              <a:t>IdadeDoHD</a:t>
            </a:r>
            <a:r>
              <a:rPr lang="pt-BR" sz="1600" i="1" dirty="0" smtClean="0"/>
              <a:t>]+</a:t>
            </a:r>
            <a:r>
              <a:rPr lang="pt-BR" sz="1600" i="1" dirty="0"/>
              <a:t>0.94))*100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265113" y="284162"/>
            <a:ext cx="2387600" cy="12726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1 - Avaliação por </a:t>
            </a:r>
            <a:r>
              <a:rPr lang="pt-BR" sz="2000" spc="-1" dirty="0" err="1">
                <a:solidFill>
                  <a:srgbClr val="006699"/>
                </a:solidFill>
                <a:latin typeface="Arial"/>
                <a:ea typeface="+mn-ea"/>
                <a:cs typeface="+mn-cs"/>
              </a:rPr>
              <a:t>Submedição</a:t>
            </a:r>
            <a:r>
              <a:rPr lang="pt-BR" sz="2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 (%)</a:t>
            </a:r>
            <a:endParaRPr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73050"/>
            <a:ext cx="6415088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tângulo 1"/>
          <p:cNvSpPr>
            <a:spLocks noChangeArrowheads="1"/>
          </p:cNvSpPr>
          <p:nvPr/>
        </p:nvSpPr>
        <p:spPr bwMode="auto">
          <a:xfrm>
            <a:off x="265113" y="2997200"/>
            <a:ext cx="17866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71% HD tem 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 Black" pitchFamily="34" charset="0"/>
              </a:rPr>
              <a:t>Submedição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maior que 10%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Shape 1"/>
          <p:cNvSpPr txBox="1">
            <a:spLocks noChangeArrowheads="1"/>
          </p:cNvSpPr>
          <p:nvPr/>
        </p:nvSpPr>
        <p:spPr bwMode="auto">
          <a:xfrm>
            <a:off x="265113" y="5714454"/>
            <a:ext cx="47529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pt-BR"/>
            </a:defPPr>
            <a:lvl1pPr eaLnBrk="1" hangingPunct="1">
              <a:defRPr sz="1600" i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Perdas m³</a:t>
            </a:r>
            <a:r>
              <a:rPr lang="pt-BR" dirty="0"/>
              <a:t> </a:t>
            </a:r>
            <a:r>
              <a:rPr lang="pt-BR" dirty="0" smtClean="0"/>
              <a:t>= Media12  *  </a:t>
            </a:r>
            <a:r>
              <a:rPr lang="pt-BR" dirty="0" err="1" smtClean="0"/>
              <a:t>Submedicao</a:t>
            </a:r>
            <a:endParaRPr lang="pt-BR" dirty="0"/>
          </a:p>
        </p:txBody>
      </p:sp>
      <p:sp>
        <p:nvSpPr>
          <p:cNvPr id="44" name="TextShape 2"/>
          <p:cNvSpPr txBox="1"/>
          <p:nvPr/>
        </p:nvSpPr>
        <p:spPr>
          <a:xfrm>
            <a:off x="265113" y="282575"/>
            <a:ext cx="2176462" cy="985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2 - Avaliação por perdas de água (m³)</a:t>
            </a:r>
            <a:endParaRPr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9460" name="Retângulo 1"/>
          <p:cNvSpPr>
            <a:spLocks noChangeArrowheads="1"/>
          </p:cNvSpPr>
          <p:nvPr/>
        </p:nvSpPr>
        <p:spPr bwMode="auto">
          <a:xfrm>
            <a:off x="252413" y="2997200"/>
            <a:ext cx="20153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>Deslocamento das</a:t>
            </a:r>
          </a:p>
          <a:p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>prioridades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82575"/>
            <a:ext cx="645001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Shape 1"/>
          <p:cNvSpPr txBox="1">
            <a:spLocks noChangeArrowheads="1"/>
          </p:cNvSpPr>
          <p:nvPr/>
        </p:nvSpPr>
        <p:spPr bwMode="auto">
          <a:xfrm>
            <a:off x="265113" y="5589141"/>
            <a:ext cx="7762875" cy="10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pt-BR"/>
            </a:defPPr>
            <a:lvl1pPr eaLnBrk="1" hangingPunct="1">
              <a:defRPr sz="1600" i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err="1"/>
              <a:t>Consumo_Futuro</a:t>
            </a:r>
            <a:r>
              <a:rPr lang="pt-BR" dirty="0"/>
              <a:t> = Consumo + </a:t>
            </a:r>
            <a:r>
              <a:rPr lang="pt-BR" dirty="0" smtClean="0"/>
              <a:t>Perdas M³</a:t>
            </a:r>
            <a:endParaRPr lang="pt-BR" dirty="0"/>
          </a:p>
          <a:p>
            <a:r>
              <a:rPr lang="pt-BR" dirty="0" err="1"/>
              <a:t>Perdas_Faturamento</a:t>
            </a:r>
            <a:r>
              <a:rPr lang="pt-BR" dirty="0"/>
              <a:t> </a:t>
            </a:r>
            <a:r>
              <a:rPr lang="pt-BR" dirty="0" smtClean="0"/>
              <a:t>=</a:t>
            </a:r>
          </a:p>
          <a:p>
            <a:r>
              <a:rPr lang="pt-BR" dirty="0" smtClean="0"/>
              <a:t>(</a:t>
            </a:r>
            <a:r>
              <a:rPr lang="pt-BR" dirty="0" err="1"/>
              <a:t>Tar_Futura_Agua</a:t>
            </a:r>
            <a:r>
              <a:rPr lang="pt-BR" dirty="0"/>
              <a:t> + </a:t>
            </a:r>
            <a:r>
              <a:rPr lang="pt-BR" dirty="0" err="1"/>
              <a:t>Tar_Futura_Esgoto</a:t>
            </a:r>
            <a:r>
              <a:rPr lang="pt-BR" dirty="0"/>
              <a:t>) –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err="1"/>
              <a:t>Tarifa_Água</a:t>
            </a:r>
            <a:r>
              <a:rPr lang="pt-BR" dirty="0"/>
              <a:t> + </a:t>
            </a:r>
            <a:r>
              <a:rPr lang="pt-BR" dirty="0" err="1"/>
              <a:t>Tarifa_Esgoto</a:t>
            </a:r>
            <a:r>
              <a:rPr lang="pt-BR" dirty="0"/>
              <a:t>)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265113" y="284163"/>
            <a:ext cx="2176462" cy="13446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6699"/>
                </a:solidFill>
                <a:latin typeface="Arial"/>
                <a:ea typeface="+mn-ea"/>
                <a:cs typeface="+mn-cs"/>
              </a:rPr>
              <a:t>3 - Avaliação por perda de faturamento de água e esgoto</a:t>
            </a:r>
            <a:endParaRPr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73050"/>
            <a:ext cx="64643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0" y="6718006"/>
            <a:ext cx="1475656" cy="139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&gt;&gt;&gt;&gt;&gt;&gt;&gt;</a:t>
            </a:r>
            <a:r>
              <a:rPr lang="pt-BR" sz="1200" spc="-1" dirty="0">
                <a:solidFill>
                  <a:schemeClr val="bg1"/>
                </a:solidFill>
                <a:latin typeface="Arial Black" pitchFamily="34" charset="0"/>
              </a:rPr>
              <a:t>&gt;</a:t>
            </a:r>
            <a:r>
              <a:rPr lang="pt-BR" sz="1200" spc="-1" dirty="0" smtClean="0">
                <a:solidFill>
                  <a:srgbClr val="00B0F0"/>
                </a:solidFill>
                <a:latin typeface="Arial Black" pitchFamily="34" charset="0"/>
                <a:ea typeface="+mn-ea"/>
                <a:cs typeface="+mn-cs"/>
              </a:rPr>
              <a:t>&gt;&gt;&gt;&gt;&gt;</a:t>
            </a:r>
            <a:endParaRPr sz="1200" dirty="0">
              <a:solidFill>
                <a:srgbClr val="00B0F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497</Words>
  <Application>Microsoft Office PowerPoint</Application>
  <PresentationFormat>Apresentação na tela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Madeira</dc:creator>
  <cp:lastModifiedBy>DMAE</cp:lastModifiedBy>
  <cp:revision>52</cp:revision>
  <cp:lastPrinted>2018-05-25T19:58:04Z</cp:lastPrinted>
  <dcterms:created xsi:type="dcterms:W3CDTF">2016-10-17T15:08:59Z</dcterms:created>
  <dcterms:modified xsi:type="dcterms:W3CDTF">2018-05-25T19:59:51Z</dcterms:modified>
  <dc:language>pt-BR</dc:language>
</cp:coreProperties>
</file>