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</p:sldMasterIdLst>
  <p:handoutMasterIdLst>
    <p:handoutMasterId r:id="rId57"/>
  </p:handout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316" r:id="rId9"/>
    <p:sldId id="267" r:id="rId10"/>
    <p:sldId id="268" r:id="rId11"/>
    <p:sldId id="271" r:id="rId12"/>
    <p:sldId id="269" r:id="rId13"/>
    <p:sldId id="317" r:id="rId14"/>
    <p:sldId id="270" r:id="rId15"/>
    <p:sldId id="272" r:id="rId16"/>
    <p:sldId id="274" r:id="rId17"/>
    <p:sldId id="276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301" r:id="rId42"/>
    <p:sldId id="303" r:id="rId43"/>
    <p:sldId id="302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04" r:id="rId53"/>
    <p:sldId id="305" r:id="rId54"/>
    <p:sldId id="306" r:id="rId55"/>
    <p:sldId id="307" r:id="rId5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50" autoAdjust="0"/>
    <p:restoredTop sz="94660"/>
  </p:normalViewPr>
  <p:slideViewPr>
    <p:cSldViewPr>
      <p:cViewPr>
        <p:scale>
          <a:sx n="70" d="100"/>
          <a:sy n="70" d="100"/>
        </p:scale>
        <p:origin x="-115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pPr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285720" y="3429000"/>
            <a:ext cx="8429684" cy="21431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2800" b="1" dirty="0" smtClean="0"/>
              <a:t>Elaine </a:t>
            </a:r>
            <a:r>
              <a:rPr lang="pt-BR" sz="2800" b="1" dirty="0" err="1" smtClean="0"/>
              <a:t>Franciely</a:t>
            </a:r>
            <a:r>
              <a:rPr lang="pt-BR" sz="2800" b="1" dirty="0" smtClean="0"/>
              <a:t> dos S. Barros</a:t>
            </a:r>
          </a:p>
          <a:p>
            <a:pPr algn="ctr">
              <a:buNone/>
            </a:pPr>
            <a:r>
              <a:rPr lang="pt-BR" sz="1800" dirty="0" smtClean="0"/>
              <a:t>Bióloga; Esp. Recursos Hídricos </a:t>
            </a:r>
          </a:p>
          <a:p>
            <a:pPr algn="ctr">
              <a:buNone/>
            </a:pPr>
            <a:r>
              <a:rPr lang="pt-BR" sz="1800" dirty="0" smtClean="0"/>
              <a:t>Ma Engenharia do Meio Ambiente</a:t>
            </a:r>
            <a:r>
              <a:rPr lang="pt-BR" sz="1800" b="1" dirty="0" smtClean="0"/>
              <a:t> </a:t>
            </a:r>
          </a:p>
          <a:p>
            <a:pPr algn="ctr">
              <a:buNone/>
            </a:pPr>
            <a:r>
              <a:rPr lang="pt-BR" sz="2800" b="1" dirty="0" smtClean="0"/>
              <a:t>Prof. Paulo </a:t>
            </a:r>
            <a:r>
              <a:rPr lang="pt-BR" sz="2800" b="1" dirty="0" err="1" smtClean="0"/>
              <a:t>Scalize</a:t>
            </a:r>
            <a:r>
              <a:rPr lang="pt-BR" sz="2800" b="1" dirty="0" smtClean="0"/>
              <a:t> </a:t>
            </a:r>
          </a:p>
          <a:p>
            <a:pPr algn="ctr">
              <a:buNone/>
            </a:pPr>
            <a:r>
              <a:rPr lang="pt-BR" sz="2800" b="1" dirty="0" smtClean="0"/>
              <a:t>Prof. Luis Rodrigo </a:t>
            </a:r>
            <a:r>
              <a:rPr lang="pt-BR" sz="2800" b="1" dirty="0" err="1" smtClean="0"/>
              <a:t>Baumman</a:t>
            </a:r>
            <a:endParaRPr lang="pt-BR" sz="2800" b="1" dirty="0" smtClean="0"/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428596" y="571480"/>
            <a:ext cx="8429684" cy="2590008"/>
          </a:xfrm>
        </p:spPr>
        <p:txBody>
          <a:bodyPr anchor="ctr" anchorCtr="0">
            <a:noAutofit/>
          </a:bodyPr>
          <a:lstStyle/>
          <a:p>
            <a:r>
              <a:rPr lang="pt-BR" sz="4200" b="1" dirty="0" smtClean="0">
                <a:solidFill>
                  <a:schemeClr val="tx2">
                    <a:lumMod val="75000"/>
                  </a:schemeClr>
                </a:solidFill>
              </a:rPr>
              <a:t>UTILIZAÇÃO DO MÉTODO AHP NA AVALIAÇÃO DO SANEAMENTO EM ÁREAS RURAIS E GESTÃO EM RECURSOS</a:t>
            </a:r>
            <a:endParaRPr lang="pt-BR" sz="4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85794"/>
            <a:ext cx="8329642" cy="380160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dirty="0" err="1" smtClean="0"/>
              <a:t>Frasson</a:t>
            </a:r>
            <a:r>
              <a:rPr lang="pt-BR" dirty="0" smtClean="0"/>
              <a:t> (2011) menciona que o fato principal que tem levado as aplicações com o AHP a terem sucesso é o poder de incluir e medir fatores qualitativos e/ou quantitativos seja eles tangíveis ou não, e a facilidade de uso, </a:t>
            </a:r>
            <a:r>
              <a:rPr lang="pt-BR" dirty="0" smtClean="0"/>
              <a:t>pois não apresenta </a:t>
            </a:r>
            <a:r>
              <a:rPr lang="pt-BR" dirty="0" smtClean="0"/>
              <a:t>uma </a:t>
            </a:r>
            <a:r>
              <a:rPr lang="pt-BR" dirty="0" smtClean="0"/>
              <a:t>matemática muito </a:t>
            </a:r>
            <a:r>
              <a:rPr lang="pt-BR" dirty="0" smtClean="0"/>
              <a:t>complexa. Outra característica importante é a capacidade de monitorar a consistência com a qual os tomadores de decisão fazem seus julgamentos.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428604"/>
            <a:ext cx="8329642" cy="464347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	Essa </a:t>
            </a:r>
            <a:r>
              <a:rPr lang="pt-BR" dirty="0" smtClean="0"/>
              <a:t>metodologia segue quatro etapas </a:t>
            </a:r>
            <a:r>
              <a:rPr lang="pt-BR" dirty="0" smtClean="0"/>
              <a:t>básicas (Figura </a:t>
            </a:r>
            <a:r>
              <a:rPr lang="pt-BR" dirty="0" smtClean="0"/>
              <a:t>2): </a:t>
            </a: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estruturação </a:t>
            </a:r>
            <a:r>
              <a:rPr lang="pt-BR" dirty="0" smtClean="0"/>
              <a:t>hierárquica, </a:t>
            </a:r>
            <a:endParaRPr lang="pt-BR" dirty="0" smtClean="0"/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comparações </a:t>
            </a:r>
            <a:r>
              <a:rPr lang="pt-BR" dirty="0" smtClean="0"/>
              <a:t>paritárias dos elementos em cada nível do sistema, </a:t>
            </a:r>
            <a:endParaRPr lang="pt-BR" dirty="0" smtClean="0"/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princípio </a:t>
            </a:r>
            <a:r>
              <a:rPr lang="pt-BR" dirty="0" smtClean="0"/>
              <a:t>da priorização e </a:t>
            </a:r>
            <a:endParaRPr lang="pt-BR" dirty="0" smtClean="0"/>
          </a:p>
          <a:p>
            <a:pPr algn="just">
              <a:buFont typeface="Wingdings" pitchFamily="2" charset="2"/>
              <a:buChar char="§"/>
            </a:pPr>
            <a:r>
              <a:rPr lang="pt-BR" dirty="0" err="1" smtClean="0"/>
              <a:t>sintetização</a:t>
            </a:r>
            <a:r>
              <a:rPr lang="pt-BR" dirty="0" smtClean="0"/>
              <a:t> </a:t>
            </a:r>
            <a:r>
              <a:rPr lang="pt-BR" dirty="0" smtClean="0"/>
              <a:t>das prioridades (LUCENA, 1999).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628654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28662" y="0"/>
            <a:ext cx="73580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 bmk="_Toc37938826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2. Fluxograma geral do funcionamento do método de análise hierárquica de processo (AHP).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262" y="642918"/>
            <a:ext cx="7134304" cy="44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428604"/>
            <a:ext cx="8329642" cy="492922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dirty="0" smtClean="0"/>
              <a:t> A organização do método AHP para avaliação do saneamento rural partiu da  </a:t>
            </a:r>
            <a:r>
              <a:rPr lang="pt-BR" u="sng" dirty="0" smtClean="0"/>
              <a:t>estruturação hierárquica </a:t>
            </a:r>
            <a:r>
              <a:rPr lang="pt-BR" dirty="0" smtClean="0"/>
              <a:t>em consonância com o objetivo do estudo (avaliação das condições de saneamento em áreas rurais), </a:t>
            </a:r>
            <a:r>
              <a:rPr lang="pt-BR" u="sng" dirty="0" smtClean="0"/>
              <a:t>comparação paritária e priorização das alternativas</a:t>
            </a:r>
            <a:r>
              <a:rPr lang="pt-BR" dirty="0" smtClean="0"/>
              <a:t>, seguindo a metodologia do próprio método. 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 smtClean="0"/>
              <a:t>Como forma de garantir uma ponderação adequada dos critérios selecionados foi realizada uma consulta a especialistas da área de saneamento, por meio da aplicação de um questionário estruturado, levando em consideração o grau de importância e implicações sobre as condições de saneamento ambiental no meio rural.</a:t>
            </a:r>
          </a:p>
          <a:p>
            <a:pPr algn="just">
              <a:buFont typeface="Wingdings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RESULTADOS/DISCUSSÃO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380160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O </a:t>
            </a:r>
            <a:r>
              <a:rPr lang="pt-BR" dirty="0" smtClean="0"/>
              <a:t>método foi construído seguindo as seguintes etapas: 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b="1" i="1" dirty="0" smtClean="0"/>
              <a:t>Estruturação hierárquica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380160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A decomposição do problema em vários níveis hierárquicos serve para auxiliar na análise do problema, comparar a importância relativa dos elementos de um determinado nível e identificar a melhor opção entre as várias alternativas.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A análise contemplou como critérios de análise, os serviços de saneamento e as condições socioeconômicas (Figura 3), bem como os </a:t>
            </a:r>
            <a:r>
              <a:rPr lang="pt-BR" dirty="0" err="1" smtClean="0"/>
              <a:t>subcritérios</a:t>
            </a:r>
            <a:r>
              <a:rPr lang="pt-BR" dirty="0" smtClean="0"/>
              <a:t> e níveis dos </a:t>
            </a:r>
            <a:r>
              <a:rPr lang="pt-BR" dirty="0" err="1" smtClean="0"/>
              <a:t>subcritérios</a:t>
            </a:r>
            <a:r>
              <a:rPr lang="pt-BR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928670"/>
            <a:ext cx="8329642" cy="3801605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A estruturação hierárquica foi composta por dois critérios, serviços de saneamento e socioeconômico, sendo estes divididos em </a:t>
            </a:r>
            <a:r>
              <a:rPr lang="pt-BR" dirty="0" err="1" smtClean="0"/>
              <a:t>subcritérios</a:t>
            </a:r>
            <a:r>
              <a:rPr lang="pt-BR" dirty="0" smtClean="0"/>
              <a:t>, que contemplaram outros níveis (níveis dos </a:t>
            </a:r>
            <a:r>
              <a:rPr lang="pt-BR" dirty="0" err="1" smtClean="0"/>
              <a:t>subcritérios</a:t>
            </a:r>
            <a:r>
              <a:rPr lang="pt-BR" dirty="0" smtClean="0"/>
              <a:t>).</a:t>
            </a:r>
          </a:p>
          <a:p>
            <a:pPr algn="just">
              <a:buFont typeface="Wingdings" pitchFamily="2" charset="2"/>
              <a:buChar char="Ø"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 Proposição de alternativas para o atendimento dos objetivos.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59522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7158" y="642918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Figura 3 - Representação simplificada da estrutura hierárquica para avaliação do saneamento em áreas rurais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t-BR" b="1" dirty="0" smtClean="0"/>
              <a:t>Critério de análise 1: Serviços de saneamento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329642" cy="358729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Esse critério de análise englobou como </a:t>
            </a:r>
            <a:r>
              <a:rPr lang="pt-BR" dirty="0" err="1" smtClean="0"/>
              <a:t>subcritério</a:t>
            </a:r>
            <a:r>
              <a:rPr lang="pt-BR" dirty="0" smtClean="0"/>
              <a:t> os três componentes do saneamento (abastecimento de água, esgotamento sanitário e resíduos sólidos), onde cada um teve sua estrutura hierárquica própria devido às diversas variáveis possíveis de análises. 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pt-BR" sz="4200" b="1" dirty="0" smtClean="0">
                <a:solidFill>
                  <a:schemeClr val="accent1">
                    <a:lumMod val="75000"/>
                  </a:schemeClr>
                </a:solidFill>
              </a:rPr>
              <a:t>INTRODUÇÃO</a:t>
            </a:r>
            <a:endParaRPr lang="pt-BR" sz="4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08735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O saneamento esta relacionado ao estado de salubridade ambiental, alcançado por meio de um conjunto de medidas socioeconômicas, o qual busca a promoção e proteção à saúde e às melhores condições de vida aos moradores;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falta desse serviço é um fator preocupante por se tratar de constante lançamento de poluentes ao meio ambiente e por colocar em risco a saúde da população.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14356"/>
            <a:ext cx="8329642" cy="4515985"/>
          </a:xfrm>
        </p:spPr>
        <p:txBody>
          <a:bodyPr>
            <a:normAutofit/>
          </a:bodyPr>
          <a:lstStyle/>
          <a:p>
            <a:pPr lvl="0" algn="just"/>
            <a:r>
              <a:rPr lang="pt-BR" dirty="0" err="1" smtClean="0"/>
              <a:t>Subcritério</a:t>
            </a:r>
            <a:r>
              <a:rPr lang="pt-BR" dirty="0" smtClean="0"/>
              <a:t> 1 (Sb1): </a:t>
            </a:r>
          </a:p>
          <a:p>
            <a:pPr lvl="0" algn="just">
              <a:buNone/>
            </a:pPr>
            <a:r>
              <a:rPr lang="pt-BR" dirty="0" smtClean="0"/>
              <a:t>    </a:t>
            </a:r>
            <a:r>
              <a:rPr lang="pt-BR" u="sng" dirty="0" smtClean="0"/>
              <a:t>Abastecimento de água </a:t>
            </a:r>
            <a:r>
              <a:rPr lang="pt-BR" dirty="0" smtClean="0"/>
              <a:t>- Para esse </a:t>
            </a:r>
            <a:r>
              <a:rPr lang="pt-BR" dirty="0" err="1" smtClean="0"/>
              <a:t>subcritério</a:t>
            </a:r>
            <a:r>
              <a:rPr lang="pt-BR" dirty="0" smtClean="0"/>
              <a:t> foram analisados os seguintes itens, considerados como níveis do </a:t>
            </a:r>
            <a:r>
              <a:rPr lang="pt-BR" dirty="0" err="1" smtClean="0"/>
              <a:t>subcritério</a:t>
            </a:r>
            <a:r>
              <a:rPr lang="pt-BR" dirty="0" smtClean="0"/>
              <a:t>: fonte de abastecimento, proteção da fonte de abastecimento, formas de captação, armazenamento e distribuição e controle de qualidade.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571480"/>
            <a:ext cx="87868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14356"/>
            <a:ext cx="8329642" cy="4515985"/>
          </a:xfrm>
        </p:spPr>
        <p:txBody>
          <a:bodyPr>
            <a:normAutofit/>
          </a:bodyPr>
          <a:lstStyle/>
          <a:p>
            <a:pPr lvl="0"/>
            <a:r>
              <a:rPr lang="pt-BR" dirty="0" err="1" smtClean="0"/>
              <a:t>Subcritério</a:t>
            </a:r>
            <a:r>
              <a:rPr lang="pt-BR" dirty="0" smtClean="0"/>
              <a:t> 2 (Sb2): </a:t>
            </a:r>
          </a:p>
          <a:p>
            <a:pPr lvl="0">
              <a:buNone/>
            </a:pPr>
            <a:r>
              <a:rPr lang="pt-BR" dirty="0" smtClean="0"/>
              <a:t>	</a:t>
            </a:r>
            <a:r>
              <a:rPr lang="pt-BR" u="sng" dirty="0" smtClean="0"/>
              <a:t>Esgotamento Sanitário </a:t>
            </a:r>
            <a:r>
              <a:rPr lang="pt-BR" dirty="0" smtClean="0"/>
              <a:t>- A estrutura foi subdividida quanto à destinação das águas negras e águas cinzas.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486401" cy="526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714356"/>
            <a:ext cx="8329642" cy="4515985"/>
          </a:xfrm>
        </p:spPr>
        <p:txBody>
          <a:bodyPr>
            <a:normAutofit/>
          </a:bodyPr>
          <a:lstStyle/>
          <a:p>
            <a:pPr lvl="0"/>
            <a:r>
              <a:rPr lang="pt-BR" dirty="0" err="1" smtClean="0"/>
              <a:t>Subcritério</a:t>
            </a:r>
            <a:r>
              <a:rPr lang="pt-BR" dirty="0" smtClean="0"/>
              <a:t> 3: </a:t>
            </a:r>
          </a:p>
          <a:p>
            <a:pPr lvl="0" algn="just">
              <a:buNone/>
            </a:pPr>
            <a:r>
              <a:rPr lang="pt-BR" dirty="0" smtClean="0"/>
              <a:t>   </a:t>
            </a:r>
            <a:r>
              <a:rPr lang="pt-BR" u="sng" dirty="0" smtClean="0"/>
              <a:t>Resíduos Sólidos </a:t>
            </a:r>
            <a:r>
              <a:rPr lang="pt-BR" dirty="0" smtClean="0"/>
              <a:t>- considerou-se para a análise dos resíduos sólidos a forma de armazenamento e a destinação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523557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t-BR" b="1" dirty="0" smtClean="0"/>
              <a:t>Critério de análise 2: Socioeconômico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329642" cy="3587291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Esse critério de análise considerou como </a:t>
            </a:r>
            <a:r>
              <a:rPr lang="pt-BR" dirty="0" err="1" smtClean="0"/>
              <a:t>subcritérios</a:t>
            </a:r>
            <a:r>
              <a:rPr lang="pt-BR" dirty="0" smtClean="0"/>
              <a:t> o nível de escolaridade, o acesso aos créditos do governo, as condições de moradia e a renda familiar.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518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pt-BR" b="1" i="1" dirty="0" smtClean="0"/>
              <a:t>Pesos dos critérios analisados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43577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Os pesos de cada critério analisado foi determinado a partir da consulta com especialistas na área (total de 19 questionários respondidos). </a:t>
            </a:r>
          </a:p>
          <a:p>
            <a:pPr algn="just"/>
            <a:r>
              <a:rPr lang="pt-BR" dirty="0" smtClean="0"/>
              <a:t>De posse as respostas, foram calculadas a mediana de cada variável analisada, sendo esses os pesos utilizados para compor o formulário de coleta de dados, que pode ser aplicado em áreas/comunidades que se deseja avaliar as condições de saneamento.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42852"/>
            <a:ext cx="866134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NSb1. Fonte de abastecimento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pt-BR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NSb1 - 1: Solução Coletiva: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180975" algn="l"/>
              </a:tabLst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Distribuição de água por caminhão pipa que atende a demanda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180975" algn="l"/>
              </a:tabLst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Distribuição de água por caminhão pipa que não atende a demanda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180975" algn="l"/>
              </a:tabLst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Manancial superficial com quantidade de água suficiente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180975" algn="l"/>
              </a:tabLst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Manancial superficial com quantidade de água insuficiente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180975" algn="l"/>
              </a:tabLst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Manancial subterrâneo: poço artesiano com quantidade de água suficiente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180975" algn="l"/>
              </a:tabLst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Manancial subterrâneo: poço artesiano com quantidade de água insuficiente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180975" algn="l"/>
              </a:tabLst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Manancial subterrâneo: nascente com quantidade de água suficiente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180975" algn="l"/>
              </a:tabLst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Manancial subterrâneo: nascente com quantidade de água insuficiente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180975" algn="l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pt-BR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NSb1 - 2: Solução Individual: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a)</a:t>
            </a:r>
            <a:r>
              <a:rPr kumimoji="0" lang="pt-B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Manancial superficial com quantidade de água suficiente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b) 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Manancial superficial com quantidade de água insuficiente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c) Cisternas (água da chuva)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d) Manancial subterrâneo: nascente com quantidade de água suficiente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e) Manancial subterrâneo: nascente com quantidade de água insuficiente </a:t>
            </a:r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08735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De acordo com as estatísticas apresentadas no relatório de monitoramento do conjunto WHO e UNICEF (IPEA, 2010) e pelo IBGE (IBGE, 2011), tanto a nível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mundial</a:t>
            </a:r>
            <a:r>
              <a:rPr lang="pt-BR" dirty="0" smtClean="0"/>
              <a:t>, como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nacional</a:t>
            </a:r>
            <a:r>
              <a:rPr lang="pt-BR" dirty="0" smtClean="0"/>
              <a:t>, são observadas </a:t>
            </a:r>
            <a:r>
              <a:rPr lang="pt-BR" dirty="0" smtClean="0">
                <a:solidFill>
                  <a:srgbClr val="FF0000"/>
                </a:solidFill>
              </a:rPr>
              <a:t>disparidades entre regiões </a:t>
            </a:r>
            <a:r>
              <a:rPr lang="pt-BR" dirty="0" smtClean="0"/>
              <a:t>e, principalmente, entre as </a:t>
            </a:r>
            <a:r>
              <a:rPr lang="pt-BR" dirty="0" smtClean="0">
                <a:solidFill>
                  <a:srgbClr val="FF0000"/>
                </a:solidFill>
              </a:rPr>
              <a:t>áreas urbanas e rurais</a:t>
            </a:r>
            <a:r>
              <a:rPr lang="pt-BR" dirty="0" smtClean="0"/>
              <a:t>, sendo mais penalizadas pela falta de saneamento ambiental as populações de baixa renda e residentes em áreas rurais.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857224" y="1500174"/>
          <a:ext cx="7476293" cy="1500198"/>
        </p:xfrm>
        <a:graphic>
          <a:graphicData uri="http://schemas.openxmlformats.org/drawingml/2006/table">
            <a:tbl>
              <a:tblPr/>
              <a:tblGrid>
                <a:gridCol w="2825750"/>
                <a:gridCol w="549818"/>
                <a:gridCol w="589908"/>
                <a:gridCol w="549818"/>
                <a:gridCol w="549818"/>
                <a:gridCol w="583363"/>
                <a:gridCol w="482727"/>
                <a:gridCol w="796091"/>
                <a:gridCol w="549000"/>
              </a:tblGrid>
              <a:tr h="750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NSb1 - 1: Solução Coletiva</a:t>
                      </a:r>
                      <a:endParaRPr lang="pt-B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 7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b. 3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c. 9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d. 5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e. 10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f. 5</a:t>
                      </a:r>
                      <a:endParaRPr lang="pt-B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g. 9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h. 5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NSb1 - 2: Solução Individual</a:t>
                      </a:r>
                      <a:endParaRPr lang="pt-B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 7</a:t>
                      </a:r>
                      <a:endParaRPr lang="pt-B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b. 4</a:t>
                      </a:r>
                      <a:endParaRPr lang="pt-B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c. 7</a:t>
                      </a:r>
                      <a:endParaRPr lang="pt-B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d. 8</a:t>
                      </a:r>
                      <a:endParaRPr lang="pt-B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e. 4</a:t>
                      </a:r>
                      <a:endParaRPr lang="pt-B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8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57224" y="214290"/>
            <a:ext cx="432067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Subcritério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Abastecimento de Água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NSb1. Fonte de abastecimento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428604"/>
            <a:ext cx="857256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/>
              <a:t>NSb5. Controle de qualidade da água</a:t>
            </a:r>
            <a:endParaRPr lang="pt-BR" sz="2400" dirty="0" smtClean="0"/>
          </a:p>
          <a:p>
            <a:r>
              <a:rPr lang="pt-BR" sz="2400" u="sng" dirty="0" smtClean="0"/>
              <a:t>NSb5 – 1: Solução Coletiva</a:t>
            </a:r>
            <a:endParaRPr lang="pt-BR" sz="2400" dirty="0" smtClean="0"/>
          </a:p>
          <a:p>
            <a:pPr lvl="0"/>
            <a:r>
              <a:rPr lang="pt-BR" sz="2400" dirty="0" smtClean="0"/>
              <a:t>a) Atende totalmente a Portaria vigente </a:t>
            </a:r>
          </a:p>
          <a:p>
            <a:pPr lvl="0"/>
            <a:r>
              <a:rPr lang="pt-BR" sz="2400" dirty="0" smtClean="0"/>
              <a:t>b) Atende parcialmente a Portaria vigente </a:t>
            </a:r>
          </a:p>
          <a:p>
            <a:pPr lvl="0"/>
            <a:r>
              <a:rPr lang="pt-BR" sz="2400" dirty="0" smtClean="0"/>
              <a:t>c) Não cumpre a Portaria vigente</a:t>
            </a:r>
          </a:p>
          <a:p>
            <a:pPr lvl="0"/>
            <a:endParaRPr lang="pt-BR" sz="2400" dirty="0" smtClean="0"/>
          </a:p>
          <a:p>
            <a:r>
              <a:rPr lang="pt-BR" sz="2400" b="1" u="sng" dirty="0" smtClean="0"/>
              <a:t>NSb5 – 2: Quando realizada de forma individual, em ambas as soluções:</a:t>
            </a:r>
            <a:endParaRPr lang="pt-BR" sz="2400" b="1" dirty="0" smtClean="0"/>
          </a:p>
          <a:p>
            <a:pPr lvl="0"/>
            <a:r>
              <a:rPr lang="pt-BR" sz="2400" dirty="0" smtClean="0"/>
              <a:t>a) Filtro de pano   </a:t>
            </a:r>
          </a:p>
          <a:p>
            <a:pPr lvl="0"/>
            <a:r>
              <a:rPr lang="pt-BR" sz="2400" dirty="0" smtClean="0"/>
              <a:t>b) Filtro de barro  </a:t>
            </a:r>
          </a:p>
          <a:p>
            <a:pPr lvl="0"/>
            <a:r>
              <a:rPr lang="pt-BR" sz="2400" dirty="0" smtClean="0"/>
              <a:t>c) Fervura  </a:t>
            </a:r>
          </a:p>
          <a:p>
            <a:pPr lvl="0"/>
            <a:r>
              <a:rPr lang="pt-BR" sz="2400" dirty="0" smtClean="0"/>
              <a:t>d) Desinfecção com cloro</a:t>
            </a:r>
          </a:p>
          <a:p>
            <a:pPr lvl="0"/>
            <a:r>
              <a:rPr lang="pt-BR" sz="2400" dirty="0" smtClean="0"/>
              <a:t>e) Não é feita nenhuma ação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20" y="2357430"/>
          <a:ext cx="8501090" cy="1097280"/>
        </p:xfrm>
        <a:graphic>
          <a:graphicData uri="http://schemas.openxmlformats.org/drawingml/2006/table">
            <a:tbl>
              <a:tblPr/>
              <a:tblGrid>
                <a:gridCol w="5051447"/>
                <a:gridCol w="749701"/>
                <a:gridCol w="616107"/>
                <a:gridCol w="598818"/>
                <a:gridCol w="766990"/>
                <a:gridCol w="718027"/>
              </a:tblGrid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NSb5 - 1: Solução Coletiva</a:t>
                      </a:r>
                      <a:endParaRPr lang="pt-BR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 10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b. 6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c. 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NSb5 - 2: Realizada de forma individual</a:t>
                      </a:r>
                      <a:endParaRPr lang="pt-BR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 5</a:t>
                      </a:r>
                      <a:endParaRPr lang="pt-BR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b. 8</a:t>
                      </a:r>
                      <a:endParaRPr lang="pt-BR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c. 8</a:t>
                      </a:r>
                      <a:endParaRPr lang="pt-BR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d. 10</a:t>
                      </a:r>
                      <a:endParaRPr lang="pt-BR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e. 0</a:t>
                      </a:r>
                      <a:endParaRPr lang="pt-BR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00034" y="1571612"/>
            <a:ext cx="55435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NSb5. Controle de qualidade da água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928670"/>
            <a:ext cx="8572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400" b="1" u="sng" dirty="0" err="1" smtClean="0"/>
              <a:t>Subcritério</a:t>
            </a:r>
            <a:r>
              <a:rPr lang="pt-BR" sz="2400" b="1" u="sng" dirty="0" smtClean="0"/>
              <a:t> 2. Esgotamento Sanitário</a:t>
            </a:r>
            <a:endParaRPr lang="pt-BR" sz="2400" dirty="0" smtClean="0"/>
          </a:p>
          <a:p>
            <a:r>
              <a:rPr lang="pt-BR" sz="2400" dirty="0" smtClean="0"/>
              <a:t> </a:t>
            </a:r>
          </a:p>
          <a:p>
            <a:r>
              <a:rPr lang="pt-BR" sz="2400" b="1" dirty="0" smtClean="0"/>
              <a:t>NSb1. Águas negras</a:t>
            </a:r>
            <a:endParaRPr lang="pt-BR" sz="2400" dirty="0" smtClean="0"/>
          </a:p>
          <a:p>
            <a:r>
              <a:rPr lang="pt-BR" sz="2400" u="sng" dirty="0" smtClean="0"/>
              <a:t>NSb1 -1: Solução Coletiva</a:t>
            </a:r>
            <a:endParaRPr lang="pt-BR" sz="2400" dirty="0" smtClean="0"/>
          </a:p>
          <a:p>
            <a:pPr lvl="0"/>
            <a:r>
              <a:rPr lang="pt-BR" sz="2400" dirty="0" smtClean="0"/>
              <a:t>a) Com tratamento que atente os padrões de lançamento </a:t>
            </a:r>
          </a:p>
          <a:p>
            <a:pPr lvl="0"/>
            <a:r>
              <a:rPr lang="pt-BR" sz="2400" dirty="0" smtClean="0"/>
              <a:t>b) Com tratamento que não atende os padrões de lançamento </a:t>
            </a:r>
          </a:p>
          <a:p>
            <a:pPr lvl="0"/>
            <a:r>
              <a:rPr lang="pt-BR" sz="2400" dirty="0" smtClean="0"/>
              <a:t>c) Sem tratamento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357166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400" b="1" u="sng" dirty="0" err="1" smtClean="0"/>
              <a:t>Subcritério</a:t>
            </a:r>
            <a:r>
              <a:rPr lang="pt-BR" sz="2400" b="1" u="sng" dirty="0" smtClean="0"/>
              <a:t> 2. Esgotamento Sanitário</a:t>
            </a:r>
            <a:endParaRPr lang="pt-BR" sz="2400" dirty="0" smtClean="0"/>
          </a:p>
          <a:p>
            <a:r>
              <a:rPr lang="pt-BR" sz="2400" dirty="0" smtClean="0"/>
              <a:t> </a:t>
            </a:r>
          </a:p>
          <a:p>
            <a:r>
              <a:rPr lang="pt-BR" sz="2400" u="sng" dirty="0" smtClean="0"/>
              <a:t>NSb1 -2: Solução Individual</a:t>
            </a:r>
            <a:endParaRPr lang="pt-BR" sz="2400" dirty="0" smtClean="0"/>
          </a:p>
          <a:p>
            <a:pPr lvl="0"/>
            <a:r>
              <a:rPr lang="pt-BR" sz="2400" dirty="0" smtClean="0"/>
              <a:t>a) Privada com fossa seca com revestimento na escavação</a:t>
            </a:r>
          </a:p>
          <a:p>
            <a:pPr lvl="0"/>
            <a:r>
              <a:rPr lang="pt-BR" sz="2400" dirty="0" smtClean="0"/>
              <a:t>b) Privada com fossa seca sem revestimento na escavação</a:t>
            </a:r>
          </a:p>
          <a:p>
            <a:pPr lvl="0"/>
            <a:r>
              <a:rPr lang="pt-BR" sz="2400" dirty="0" smtClean="0"/>
              <a:t>c) Privada com fossa estanque </a:t>
            </a:r>
          </a:p>
          <a:p>
            <a:pPr lvl="0"/>
            <a:r>
              <a:rPr lang="pt-BR" sz="2400" dirty="0" smtClean="0"/>
              <a:t>d) Privada com fossa de fermentação </a:t>
            </a:r>
          </a:p>
          <a:p>
            <a:pPr lvl="0"/>
            <a:r>
              <a:rPr lang="pt-BR" sz="2400" dirty="0" smtClean="0"/>
              <a:t>e) Poço absorvente/rudimentar </a:t>
            </a:r>
          </a:p>
          <a:p>
            <a:pPr lvl="0"/>
            <a:r>
              <a:rPr lang="pt-BR" sz="2400" dirty="0" smtClean="0"/>
              <a:t>f) Tanque séptico</a:t>
            </a:r>
          </a:p>
          <a:p>
            <a:pPr lvl="0"/>
            <a:r>
              <a:rPr lang="pt-BR" sz="2400" dirty="0" smtClean="0"/>
              <a:t>g) Tanque séptico e vala de infiltração </a:t>
            </a:r>
          </a:p>
          <a:p>
            <a:pPr lvl="0"/>
            <a:r>
              <a:rPr lang="pt-BR" sz="2400" dirty="0" smtClean="0"/>
              <a:t>h) Sistema zona de raízes </a:t>
            </a:r>
          </a:p>
          <a:p>
            <a:pPr lvl="0"/>
            <a:r>
              <a:rPr lang="pt-BR" sz="2400" dirty="0" smtClean="0"/>
              <a:t>i) Do banheiro é lançado diretamente no terreno </a:t>
            </a:r>
          </a:p>
          <a:p>
            <a:pPr lvl="0"/>
            <a:r>
              <a:rPr lang="pt-BR" sz="2400" dirty="0" smtClean="0"/>
              <a:t>j)Defecação a céu aberto </a:t>
            </a:r>
          </a:p>
          <a:p>
            <a:pPr lvl="0"/>
            <a:r>
              <a:rPr lang="pt-BR" sz="2400" dirty="0" smtClean="0"/>
              <a:t>k) Canalizado diretamente para o corpo hídrico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4" y="3017520"/>
          <a:ext cx="8283103" cy="822960"/>
        </p:xfrm>
        <a:graphic>
          <a:graphicData uri="http://schemas.openxmlformats.org/drawingml/2006/table">
            <a:tbl>
              <a:tblPr/>
              <a:tblGrid>
                <a:gridCol w="2822254"/>
                <a:gridCol w="587054"/>
                <a:gridCol w="485454"/>
                <a:gridCol w="472754"/>
                <a:gridCol w="485454"/>
                <a:gridCol w="509769"/>
                <a:gridCol w="447354"/>
                <a:gridCol w="509049"/>
                <a:gridCol w="509769"/>
                <a:gridCol w="509769"/>
                <a:gridCol w="434654"/>
                <a:gridCol w="509769"/>
              </a:tblGrid>
              <a:tr h="2635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NSb1 - 1: Solução Coletiva</a:t>
                      </a:r>
                      <a:endParaRPr lang="pt-B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 10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b. 6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c. 0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NSb1 - 2: Solução Individual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 8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b. 5</a:t>
                      </a:r>
                      <a:endParaRPr lang="pt-B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c. 6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d. 7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e. 4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f. 8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g. 9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h. 8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i. 1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j. 0</a:t>
                      </a:r>
                      <a:endParaRPr lang="pt-BR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k. 0</a:t>
                      </a:r>
                      <a:endParaRPr lang="pt-B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702" marR="427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42910" y="1785926"/>
            <a:ext cx="354937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NSb1. Águas negras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pt-BR" b="1" i="1" dirty="0" smtClean="0"/>
              <a:t/>
            </a:r>
            <a:br>
              <a:rPr lang="pt-BR" b="1" i="1" dirty="0" smtClean="0"/>
            </a:br>
            <a:r>
              <a:rPr lang="pt-BR" b="1" i="1" dirty="0" smtClean="0"/>
              <a:t>Tratamento dos dados e aplicação do AHP</a:t>
            </a:r>
            <a:br>
              <a:rPr lang="pt-BR" b="1" i="1" dirty="0" smtClean="0"/>
            </a:br>
            <a:endParaRPr lang="pt-BR" b="1" i="1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329642" cy="342902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Após a coleta de dados em residências em áreas rurais, os resultados são tabulados em planilhas de Excel, obtendo-se assim os resultados com os respectivos pesos de cada </a:t>
            </a:r>
            <a:r>
              <a:rPr lang="pt-BR" dirty="0" err="1" smtClean="0"/>
              <a:t>subcritério</a:t>
            </a:r>
            <a:r>
              <a:rPr lang="pt-BR" dirty="0" smtClean="0"/>
              <a:t> e níveis do </a:t>
            </a:r>
            <a:r>
              <a:rPr lang="pt-BR" dirty="0" err="1" smtClean="0"/>
              <a:t>subcritério</a:t>
            </a:r>
            <a:r>
              <a:rPr lang="pt-BR" dirty="0" smtClean="0"/>
              <a:t> de um determinado critério de análise, referente a cada lote visitado. 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pt-BR" b="1" i="1" dirty="0" smtClean="0"/>
              <a:t/>
            </a:r>
            <a:br>
              <a:rPr lang="pt-BR" b="1" i="1" dirty="0" smtClean="0"/>
            </a:br>
            <a:r>
              <a:rPr lang="pt-BR" b="1" i="1" dirty="0" smtClean="0"/>
              <a:t>Tratamento dos dados e aplicação do AHP</a:t>
            </a:r>
            <a:br>
              <a:rPr lang="pt-BR" b="1" i="1" dirty="0" smtClean="0"/>
            </a:br>
            <a:endParaRPr lang="pt-BR" b="1" i="1" dirty="0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329642" cy="342902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Após a coleta de dados em residências em áreas rurais, os resultados são tabulados em planilhas de Excel, obtendo-se assim os resultados com os respectivos pesos de cada </a:t>
            </a:r>
            <a:r>
              <a:rPr lang="pt-BR" dirty="0" err="1" smtClean="0"/>
              <a:t>subcritério</a:t>
            </a:r>
            <a:r>
              <a:rPr lang="pt-BR" dirty="0" smtClean="0"/>
              <a:t> e níveis do </a:t>
            </a:r>
            <a:r>
              <a:rPr lang="pt-BR" dirty="0" err="1" smtClean="0"/>
              <a:t>subcritério</a:t>
            </a:r>
            <a:r>
              <a:rPr lang="pt-BR" dirty="0" smtClean="0"/>
              <a:t> de um determinado critério de análise, referente a cada lote visitado. 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329642" cy="392909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Devido a grande quantidade de </a:t>
            </a:r>
            <a:r>
              <a:rPr lang="pt-BR" dirty="0" err="1" smtClean="0"/>
              <a:t>subcritérios</a:t>
            </a:r>
            <a:r>
              <a:rPr lang="pt-BR" dirty="0" smtClean="0"/>
              <a:t> em cada nível, utilizou-se da ACP (Análise de Componentes Principais), para agrupar os dados dos níveis do </a:t>
            </a:r>
            <a:r>
              <a:rPr lang="pt-BR" dirty="0" err="1" smtClean="0"/>
              <a:t>subcritério</a:t>
            </a:r>
            <a:r>
              <a:rPr lang="pt-BR" dirty="0" smtClean="0"/>
              <a:t> e obter um único valor para cada </a:t>
            </a:r>
            <a:r>
              <a:rPr lang="pt-BR" dirty="0" err="1" smtClean="0"/>
              <a:t>subcritério</a:t>
            </a:r>
            <a:r>
              <a:rPr lang="pt-BR" dirty="0" smtClean="0"/>
              <a:t>, e agrupar os dados dos </a:t>
            </a:r>
            <a:r>
              <a:rPr lang="pt-BR" dirty="0" err="1" smtClean="0"/>
              <a:t>subcritérios</a:t>
            </a:r>
            <a:r>
              <a:rPr lang="pt-BR" dirty="0" smtClean="0"/>
              <a:t> para obter um único valor do critério de análise, conforme metodologia utilizada por Carvalho (2013). 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642918"/>
            <a:ext cx="8329642" cy="4500594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Com os resultados dos </a:t>
            </a:r>
            <a:r>
              <a:rPr lang="pt-BR" dirty="0" err="1" smtClean="0"/>
              <a:t>subcritérios</a:t>
            </a:r>
            <a:r>
              <a:rPr lang="pt-BR" dirty="0" smtClean="0"/>
              <a:t> e critérios de análise, procedeu-se a elaboração das matrizes de comparações paritárias;</a:t>
            </a:r>
          </a:p>
          <a:p>
            <a:pPr algn="just"/>
            <a:r>
              <a:rPr lang="pt-BR" dirty="0" smtClean="0"/>
              <a:t>Obteve-se a matriz de comparações paritárias dos critérios analisados do tipo </a:t>
            </a:r>
            <a:r>
              <a:rPr lang="pt-BR" u="sng" dirty="0" smtClean="0"/>
              <a:t>lote x lote</a:t>
            </a:r>
            <a:r>
              <a:rPr lang="pt-BR" dirty="0" smtClean="0"/>
              <a:t>. Foram obtidas matrizes de comparações paritárias para cada critério de análise (serviços de saneamento e socioeconômico) e para os </a:t>
            </a:r>
            <a:r>
              <a:rPr lang="pt-BR" dirty="0" err="1" smtClean="0"/>
              <a:t>subcritérios</a:t>
            </a:r>
            <a:r>
              <a:rPr lang="pt-BR" dirty="0" smtClean="0"/>
              <a:t> do critério de análise ‘serviços de saneamento’.</a:t>
            </a:r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08735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Se, por um lado, existe uma </a:t>
            </a:r>
            <a:r>
              <a:rPr lang="pt-BR" u="sng" dirty="0" smtClean="0"/>
              <a:t>parcela significativa da população não atendida ou mal servida</a:t>
            </a:r>
            <a:r>
              <a:rPr lang="pt-BR" dirty="0" smtClean="0"/>
              <a:t> pelos serviços de saneamento ambiental, por outro, existem </a:t>
            </a:r>
            <a:r>
              <a:rPr lang="pt-BR" u="sng" dirty="0" smtClean="0"/>
              <a:t>restrições de recursos físicos, financeiros e humanos </a:t>
            </a:r>
            <a:r>
              <a:rPr lang="pt-BR" dirty="0" smtClean="0"/>
              <a:t>que limitam as melhorias nos serviços e atendimento.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642918"/>
            <a:ext cx="8329642" cy="4500594"/>
          </a:xfrm>
        </p:spPr>
        <p:txBody>
          <a:bodyPr>
            <a:normAutofit/>
          </a:bodyPr>
          <a:lstStyle/>
          <a:p>
            <a:r>
              <a:rPr lang="pt-BR" dirty="0" smtClean="0"/>
              <a:t>Com as matrizes de comparações paritárias, procedeu-se para o cálculo do </a:t>
            </a:r>
            <a:r>
              <a:rPr lang="pt-BR" dirty="0" err="1" smtClean="0"/>
              <a:t>autovetor</a:t>
            </a:r>
            <a:r>
              <a:rPr lang="pt-BR" dirty="0" smtClean="0"/>
              <a:t> (vetor de prioridades locais W) de cada matriz para os lotes visitados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possível identificar e ordenar quais os lotes apresenta melhores ou piores condições para determinado </a:t>
            </a:r>
            <a:r>
              <a:rPr lang="pt-BR" dirty="0" err="1" smtClean="0"/>
              <a:t>subcritério</a:t>
            </a:r>
            <a:r>
              <a:rPr lang="pt-BR" dirty="0" smtClean="0"/>
              <a:t> e critério de análise e os fatores de influência.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642918"/>
            <a:ext cx="8329642" cy="45005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Os vetores de prioridades locais dos critérios de análise (serviços de saneamento e socioeconômico) foram então sintetizados em uma matriz de prioridades locais, sendo esta matriz do tipo lote x critério (vetor de prioridades globais)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vetor de prioridades globais identifica e ordena as condições de saneamento ambiental, levando em consideração todos os critérios analisados,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pt-BR" b="1" i="1" dirty="0" smtClean="0"/>
              <a:t/>
            </a:r>
            <a:br>
              <a:rPr lang="pt-BR" b="1" i="1" dirty="0" smtClean="0"/>
            </a:br>
            <a:r>
              <a:rPr lang="pt-BR" b="1" i="1" dirty="0" smtClean="0"/>
              <a:t>Exemplo: Assentamento </a:t>
            </a:r>
            <a:r>
              <a:rPr lang="pt-BR" b="1" i="1" dirty="0" smtClean="0"/>
              <a:t>Pinga-Fogo</a:t>
            </a:r>
            <a:r>
              <a:rPr lang="pt-BR" b="1" i="1" dirty="0" smtClean="0"/>
              <a:t>, Mineiros, Goiás</a:t>
            </a:r>
            <a:br>
              <a:rPr lang="pt-BR" b="1" i="1" dirty="0" smtClean="0"/>
            </a:br>
            <a:endParaRPr lang="pt-BR" b="1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1406" y="857232"/>
          <a:ext cx="8899449" cy="3929088"/>
        </p:xfrm>
        <a:graphic>
          <a:graphicData uri="http://schemas.openxmlformats.org/drawingml/2006/table">
            <a:tbl>
              <a:tblPr/>
              <a:tblGrid>
                <a:gridCol w="577919"/>
                <a:gridCol w="588339"/>
                <a:gridCol w="588339"/>
                <a:gridCol w="588339"/>
                <a:gridCol w="588339"/>
                <a:gridCol w="508616"/>
                <a:gridCol w="742640"/>
                <a:gridCol w="588339"/>
                <a:gridCol w="588339"/>
                <a:gridCol w="588339"/>
                <a:gridCol w="998867"/>
                <a:gridCol w="998867"/>
                <a:gridCol w="954167"/>
              </a:tblGrid>
              <a:tr h="418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CRITÉRIO 1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CRITÉRIO 2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Lote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Subcritério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Subcritério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Subcritério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Subcritério 1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Subcritério 2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Subcritério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790" marR="317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NSb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15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6,00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14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6,00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20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17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4,33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18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4,40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21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6,40</a:t>
                      </a:r>
                      <a:endParaRPr lang="pt-B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9,67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pt-B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90" marR="317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142976" y="1285860"/>
          <a:ext cx="6572295" cy="3840480"/>
        </p:xfrm>
        <a:graphic>
          <a:graphicData uri="http://schemas.openxmlformats.org/drawingml/2006/table">
            <a:tbl>
              <a:tblPr/>
              <a:tblGrid>
                <a:gridCol w="1314459"/>
                <a:gridCol w="1752612"/>
                <a:gridCol w="1752612"/>
                <a:gridCol w="1752612"/>
              </a:tblGrid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Lote</a:t>
                      </a:r>
                      <a:endParaRPr lang="pt-BR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Subcritério 1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Subcritério 2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Subcritério 3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15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8,74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14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8,74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20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8,74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17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7,19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18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21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8,74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5,00</a:t>
                      </a:r>
                      <a:endParaRPr lang="pt-BR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8,20</a:t>
                      </a:r>
                      <a:endParaRPr lang="pt-BR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42910" y="357166"/>
            <a:ext cx="7786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Pesos dos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subcritérios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critério de análise 1 dos Assentamentos da Região Pinga-Fogo, após os dados serem agrupados por meio da ACP.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42910" y="357166"/>
            <a:ext cx="7786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Pesos dos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critério de análise 1e 2 dos Assentamentos da Região Pinga-Fogo, após os dados serem agrupados por meio da ACP.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43108" y="1428736"/>
          <a:ext cx="4984775" cy="3200400"/>
        </p:xfrm>
        <a:graphic>
          <a:graphicData uri="http://schemas.openxmlformats.org/drawingml/2006/table">
            <a:tbl>
              <a:tblPr/>
              <a:tblGrid>
                <a:gridCol w="2193301"/>
                <a:gridCol w="1595128"/>
                <a:gridCol w="1196346"/>
              </a:tblGrid>
              <a:tr h="250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Ponto</a:t>
                      </a:r>
                      <a:endParaRPr lang="pt-BR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Critério 1</a:t>
                      </a:r>
                      <a:endParaRPr lang="pt-B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Critério 2</a:t>
                      </a:r>
                      <a:endParaRPr lang="pt-B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15</a:t>
                      </a:r>
                      <a:endParaRPr lang="pt-BR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7,34</a:t>
                      </a:r>
                      <a:endParaRPr lang="pt-BR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7,81</a:t>
                      </a:r>
                      <a:endParaRPr lang="pt-B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14</a:t>
                      </a:r>
                      <a:endParaRPr lang="pt-B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7,13</a:t>
                      </a:r>
                      <a:endParaRPr lang="pt-BR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7,12</a:t>
                      </a:r>
                      <a:endParaRPr lang="pt-B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20</a:t>
                      </a:r>
                      <a:endParaRPr lang="pt-B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7,13</a:t>
                      </a:r>
                      <a:endParaRPr lang="pt-BR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6,78</a:t>
                      </a:r>
                      <a:endParaRPr lang="pt-B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17</a:t>
                      </a:r>
                      <a:endParaRPr lang="pt-B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5,21</a:t>
                      </a:r>
                      <a:endParaRPr lang="pt-BR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4,09</a:t>
                      </a:r>
                      <a:endParaRPr lang="pt-B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18</a:t>
                      </a:r>
                      <a:endParaRPr lang="pt-B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7,04</a:t>
                      </a:r>
                      <a:endParaRPr lang="pt-BR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7,81</a:t>
                      </a:r>
                      <a:endParaRPr lang="pt-BR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 21</a:t>
                      </a:r>
                      <a:endParaRPr lang="pt-B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7,47</a:t>
                      </a:r>
                      <a:endParaRPr lang="pt-BR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7,06</a:t>
                      </a:r>
                      <a:endParaRPr lang="pt-BR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42910" y="357166"/>
            <a:ext cx="7786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Vetor de prioridades locais dos lotes visitados versus </a:t>
            </a:r>
            <a:r>
              <a:rPr lang="pt-BR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subcritério</a:t>
            </a:r>
            <a:r>
              <a:rPr lang="pt-B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– abastecimento de água, nos assentamentos da região Pinga-Fogo, em ordem decrescente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071670" y="1357298"/>
          <a:ext cx="5214974" cy="3520440"/>
        </p:xfrm>
        <a:graphic>
          <a:graphicData uri="http://schemas.openxmlformats.org/drawingml/2006/table">
            <a:tbl>
              <a:tblPr/>
              <a:tblGrid>
                <a:gridCol w="1066961"/>
                <a:gridCol w="3457796"/>
                <a:gridCol w="690217"/>
              </a:tblGrid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Lote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SUBCRITÉRIO 1 - Abastecimento de água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 01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0,0446555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 11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0,0446555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 03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0,0446555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 07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0,0446555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 15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0,0425615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 14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0,0425615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 20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0,0425615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 19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0,0425615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 06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0,0425615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 06</a:t>
                      </a:r>
                      <a:endParaRPr lang="pt-B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0,0425615</a:t>
                      </a:r>
                      <a:endParaRPr lang="pt-B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Mineiros_Abast_A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929486" cy="648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Geral_Abast_A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8143901" cy="609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anea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890521" cy="632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08735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Esse quadro de desigualdade poderia ser minimizado com o </a:t>
            </a:r>
            <a:r>
              <a:rPr lang="pt-BR" u="sng" dirty="0" smtClean="0"/>
              <a:t>direcionamento mais eficiente dos recursos </a:t>
            </a:r>
            <a:r>
              <a:rPr lang="pt-BR" dirty="0" smtClean="0"/>
              <a:t>disponibilizados para ações em saneamento, o que requer a priorização de locais ou comunidades que necessitam de ações imediatas e integradas.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096020" cy="660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Glo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52"/>
            <a:ext cx="5191188" cy="657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380160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 Importante ferramenta de análise;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dirty="0" smtClean="0"/>
              <a:t>O método AHP </a:t>
            </a:r>
            <a:r>
              <a:rPr lang="pt-BR" dirty="0" smtClean="0"/>
              <a:t>permitiu  a </a:t>
            </a:r>
            <a:r>
              <a:rPr lang="pt-BR" u="sng" dirty="0" smtClean="0"/>
              <a:t>avaliação das </a:t>
            </a:r>
            <a:r>
              <a:rPr lang="pt-BR" u="sng" dirty="0" smtClean="0"/>
              <a:t>condições de saneamento ambiental</a:t>
            </a:r>
            <a:r>
              <a:rPr lang="pt-BR" dirty="0" smtClean="0"/>
              <a:t>, </a:t>
            </a:r>
            <a:r>
              <a:rPr lang="pt-BR" dirty="0" smtClean="0"/>
              <a:t>permitindo </a:t>
            </a:r>
            <a:r>
              <a:rPr lang="pt-BR" dirty="0" smtClean="0"/>
              <a:t>a integração de todas as informações, quantificáveis ou </a:t>
            </a:r>
            <a:r>
              <a:rPr lang="pt-BR" dirty="0" smtClean="0"/>
              <a:t>não;</a:t>
            </a:r>
            <a:endParaRPr lang="pt-BR" dirty="0" smtClean="0"/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329642" cy="473029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Possibilita </a:t>
            </a:r>
            <a:r>
              <a:rPr lang="pt-BR" dirty="0" smtClean="0"/>
              <a:t>priorizar os pontos visitados por meio das características avaliadas, permitindo verificar os locais com piores e melhores condições de abastecimento de água, esgotamento sanitário e resíduos sólidos, além de comparar com as condições socioeconômicas do local que concomitantemente interfere nas ações e cuidados com o saneamento ambiental. 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329642" cy="4730299"/>
          </a:xfrm>
        </p:spPr>
        <p:txBody>
          <a:bodyPr>
            <a:normAutofit/>
          </a:bodyPr>
          <a:lstStyle/>
          <a:p>
            <a:r>
              <a:rPr lang="pt-BR" dirty="0" smtClean="0"/>
              <a:t> O método é extremamente válido e permite visualizar os fatores de maior interferência e os quais precisam de investimentos, auxiliando diretamente na gestão de recursos financeiros disponibilizados para ações de melhorias das condições de saneamento ambiental</a:t>
            </a: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0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accent1">
                    <a:lumMod val="75000"/>
                  </a:schemeClr>
                </a:solidFill>
              </a:rPr>
              <a:t>OBRIGADA !!!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elainefranciely@gmail.com</a:t>
            </a:r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08735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Nesse intento, surgem na década de 70 os </a:t>
            </a:r>
            <a:r>
              <a:rPr lang="pt-BR" u="sng" dirty="0" smtClean="0"/>
              <a:t>métodos </a:t>
            </a:r>
            <a:r>
              <a:rPr lang="pt-BR" u="sng" dirty="0" err="1" smtClean="0"/>
              <a:t>multicritérios</a:t>
            </a:r>
            <a:r>
              <a:rPr lang="pt-BR" u="sng" dirty="0" smtClean="0"/>
              <a:t> </a:t>
            </a:r>
            <a:r>
              <a:rPr lang="pt-BR" dirty="0" smtClean="0"/>
              <a:t>que permitem uma avaliação integrada e de forma estruturada para determinar a preferência entre as alternativas, levando em conta a integração de informações objetivas e subjetivas.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OBJETIVO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380160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 Apresentar a estruturação do método de Análise Hierárquica de Processos (AHP) para avaliação das condições de saneamento em áreas rurais e direcionamento mais eficiente dos recursos disponibilizados para ações de melhoria em saneamento ambiental.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METODOLOGIA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380160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dirty="0" smtClean="0"/>
              <a:t>O </a:t>
            </a:r>
            <a:r>
              <a:rPr lang="pt-BR" dirty="0" smtClean="0"/>
              <a:t>método AHP foi desenvolvido por Thomas L. </a:t>
            </a:r>
            <a:r>
              <a:rPr lang="pt-BR" dirty="0" err="1" smtClean="0"/>
              <a:t>Saaty</a:t>
            </a:r>
            <a:r>
              <a:rPr lang="pt-BR" dirty="0" smtClean="0"/>
              <a:t> na década de 70 para servir como ferramenta de apoio a decisões sobre problemas complexos. </a:t>
            </a: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 A </a:t>
            </a:r>
            <a:r>
              <a:rPr lang="pt-BR" dirty="0" smtClean="0"/>
              <a:t>metodologia consiste em organizar uma estrutura hierárquica mostrando os relacionamentos existentes, partindo de um objetivo geral até chegar a diversas </a:t>
            </a:r>
            <a:r>
              <a:rPr lang="pt-BR" dirty="0" smtClean="0"/>
              <a:t>alternativas</a:t>
            </a:r>
            <a:r>
              <a:rPr lang="pt-BR" dirty="0" smtClean="0"/>
              <a:t> </a:t>
            </a:r>
            <a:r>
              <a:rPr lang="pt-BR" dirty="0" smtClean="0"/>
              <a:t>(Figura 1).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90980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71604" y="500042"/>
            <a:ext cx="6122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 bmk="_Toc37938826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1. Esquema de uma decisão hierárquica.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874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2095</Words>
  <Application>Microsoft Office PowerPoint</Application>
  <PresentationFormat>Apresentação na tela (4:3)</PresentationFormat>
  <Paragraphs>349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Tema do Office</vt:lpstr>
      <vt:lpstr>UTILIZAÇÃO DO MÉTODO AHP NA AVALIAÇÃO DO SANEAMENTO EM ÁREAS RURAIS E GESTÃO EM RECURSOS</vt:lpstr>
      <vt:lpstr>INTRODUÇÃO</vt:lpstr>
      <vt:lpstr>Slide 3</vt:lpstr>
      <vt:lpstr>Slide 4</vt:lpstr>
      <vt:lpstr>Slide 5</vt:lpstr>
      <vt:lpstr>Slide 6</vt:lpstr>
      <vt:lpstr>OBJETIVO</vt:lpstr>
      <vt:lpstr>METODOLOGIA</vt:lpstr>
      <vt:lpstr>Slide 9</vt:lpstr>
      <vt:lpstr>Slide 10</vt:lpstr>
      <vt:lpstr>Slide 11</vt:lpstr>
      <vt:lpstr>Slide 12</vt:lpstr>
      <vt:lpstr>Slide 13</vt:lpstr>
      <vt:lpstr>Slide 14</vt:lpstr>
      <vt:lpstr>RESULTADOS/DISCUSSÃO</vt:lpstr>
      <vt:lpstr>Estruturação hierárquica </vt:lpstr>
      <vt:lpstr>Slide 17</vt:lpstr>
      <vt:lpstr>Slide 18</vt:lpstr>
      <vt:lpstr>Critério de análise 1: Serviços de saneamento </vt:lpstr>
      <vt:lpstr>Slide 20</vt:lpstr>
      <vt:lpstr>Slide 21</vt:lpstr>
      <vt:lpstr>Slide 22</vt:lpstr>
      <vt:lpstr>Slide 23</vt:lpstr>
      <vt:lpstr>Slide 24</vt:lpstr>
      <vt:lpstr>Slide 25</vt:lpstr>
      <vt:lpstr>Critério de análise 2: Socioeconômico </vt:lpstr>
      <vt:lpstr>Slide 27</vt:lpstr>
      <vt:lpstr>Pesos dos critérios analisados 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 Tratamento dos dados e aplicação do AHP </vt:lpstr>
      <vt:lpstr> Tratamento dos dados e aplicação do AHP </vt:lpstr>
      <vt:lpstr>Slide 38</vt:lpstr>
      <vt:lpstr>Slide 39</vt:lpstr>
      <vt:lpstr>Slide 40</vt:lpstr>
      <vt:lpstr>Slide 41</vt:lpstr>
      <vt:lpstr> Exemplo: Assentamento Pinga-Fogo, Mineiros, Goiás 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CONCLUSÃO</vt:lpstr>
      <vt:lpstr>Slide 53</vt:lpstr>
      <vt:lpstr>Slide 54</vt:lpstr>
      <vt:lpstr>OBRIGADA !!! elainefranciely@gmail.com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Elaine</cp:lastModifiedBy>
  <cp:revision>68</cp:revision>
  <dcterms:created xsi:type="dcterms:W3CDTF">2018-05-02T19:43:05Z</dcterms:created>
  <dcterms:modified xsi:type="dcterms:W3CDTF">2018-05-29T13:18:49Z</dcterms:modified>
</cp:coreProperties>
</file>