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9" r:id="rId3"/>
    <p:sldId id="260" r:id="rId4"/>
    <p:sldId id="264" r:id="rId5"/>
    <p:sldId id="272" r:id="rId6"/>
    <p:sldId id="270" r:id="rId7"/>
    <p:sldId id="265" r:id="rId8"/>
    <p:sldId id="266" r:id="rId9"/>
    <p:sldId id="271" r:id="rId10"/>
    <p:sldId id="261" r:id="rId11"/>
    <p:sldId id="262" r:id="rId12"/>
    <p:sldId id="267" r:id="rId13"/>
    <p:sldId id="268" r:id="rId14"/>
    <p:sldId id="263" r:id="rId15"/>
    <p:sldId id="269" r:id="rId16"/>
    <p:sldId id="258" r:id="rId17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66CC"/>
    <a:srgbClr val="2E0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aseline="0" dirty="0" err="1" smtClean="0"/>
              <a:t>Percentuais</a:t>
            </a:r>
            <a:r>
              <a:rPr lang="en-US" sz="2000" baseline="0" dirty="0" smtClean="0"/>
              <a:t> das </a:t>
            </a:r>
            <a:r>
              <a:rPr lang="en-US" sz="2000" baseline="0" dirty="0" err="1" smtClean="0"/>
              <a:t>Áreas</a:t>
            </a:r>
            <a:r>
              <a:rPr lang="en-US" sz="2000" baseline="0" dirty="0" smtClean="0"/>
              <a:t> do </a:t>
            </a:r>
            <a:r>
              <a:rPr lang="en-US" sz="2000" dirty="0" err="1" smtClean="0"/>
              <a:t>Município</a:t>
            </a:r>
            <a:r>
              <a:rPr lang="en-US" sz="2000" dirty="0" smtClean="0"/>
              <a:t> </a:t>
            </a:r>
            <a:r>
              <a:rPr lang="en-US" sz="2000" dirty="0"/>
              <a:t>de Santo André/ SP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Percentuais das Áreas do Município de Santo André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Área Urbana - 38,1 %</c:v>
                </c:pt>
                <c:pt idx="1">
                  <c:v>Represa Billings - 55,1 %</c:v>
                </c:pt>
                <c:pt idx="2">
                  <c:v>Bacia do Rio Mogi - 6,8 %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38.1</c:v>
                </c:pt>
                <c:pt idx="1">
                  <c:v>55.1</c:v>
                </c:pt>
                <c:pt idx="2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344120124979622"/>
          <c:y val="0.34762008288367691"/>
          <c:w val="0.32720594733338176"/>
          <c:h val="0.309838979236888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Custos de Implantação de Sistema de Esgotamento Sanitário: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Rede Coletora - 75%</c:v>
                </c:pt>
                <c:pt idx="1">
                  <c:v>Coletores Tronco - 10%</c:v>
                </c:pt>
                <c:pt idx="2">
                  <c:v>Elevatórias - 1%</c:v>
                </c:pt>
                <c:pt idx="3">
                  <c:v>Estações de Tratamento - 14%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75</c:v>
                </c:pt>
                <c:pt idx="1">
                  <c:v>10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625352386507246"/>
          <c:y val="0.37158326725830321"/>
          <c:w val="0.40448721687566824"/>
          <c:h val="0.49488112854738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is.gov.br/diagnostico-agua-e-esgotos/diagnostico-ae-2010" TargetMode="External"/><Relationship Id="rId2" Type="http://schemas.openxmlformats.org/officeDocument/2006/relationships/hyperlink" Target="http://www.ewa-online.eu/yearbook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787108" y="3789040"/>
            <a:ext cx="7776864" cy="16557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/>
              <a:t>Eng.º Alexandre </a:t>
            </a:r>
            <a:r>
              <a:rPr lang="pt-BR" sz="2800" b="1" dirty="0" err="1"/>
              <a:t>Perri</a:t>
            </a:r>
            <a:r>
              <a:rPr lang="pt-BR" sz="2800" b="1" dirty="0"/>
              <a:t> de Moraes</a:t>
            </a:r>
            <a:r>
              <a:rPr lang="pt-BR" sz="2800" b="1" baseline="30000" dirty="0"/>
              <a:t> </a:t>
            </a:r>
            <a:endParaRPr lang="pt-BR" sz="2800" b="1" baseline="30000" dirty="0" smtClean="0"/>
          </a:p>
          <a:p>
            <a:pPr marL="0" indent="0" algn="ctr">
              <a:buNone/>
            </a:pPr>
            <a:r>
              <a:rPr lang="pt-BR" sz="2800" b="1" dirty="0"/>
              <a:t>Eng.º Norberto </a:t>
            </a:r>
            <a:r>
              <a:rPr lang="pt-BR" sz="2800" b="1" dirty="0" err="1"/>
              <a:t>Padovanni</a:t>
            </a:r>
            <a:r>
              <a:rPr lang="pt-BR" sz="2800" b="1" dirty="0"/>
              <a:t> Pinto</a:t>
            </a:r>
          </a:p>
          <a:p>
            <a:pPr marL="0" indent="0" algn="ctr">
              <a:buNone/>
            </a:pPr>
            <a:r>
              <a:rPr lang="pt-BR" sz="3500" b="1" baseline="30000" dirty="0" smtClean="0"/>
              <a:t>29/05/2018</a:t>
            </a:r>
            <a:endParaRPr lang="pt-BR" sz="35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25742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000" b="1" dirty="0"/>
              <a:t>SISTEMA DE ESGOTAMENTO SANITÁRIO </a:t>
            </a:r>
            <a:r>
              <a:rPr lang="pt-BR" sz="3000" dirty="0"/>
              <a:t/>
            </a:r>
            <a:br>
              <a:rPr lang="pt-BR" sz="3000" dirty="0"/>
            </a:br>
            <a:r>
              <a:rPr lang="pt-BR" sz="3000" b="1" dirty="0"/>
              <a:t>EM ÁREAS DE PROTEÇÃO AOS MANANCIAIS: ESTUDO DE CASO DO BAIRRO RECREIO DA BORDA DO CAMPO - SANTO ANDRÉ / SP</a:t>
            </a:r>
            <a:endParaRPr lang="pt-BR" sz="3000" dirty="0"/>
          </a:p>
        </p:txBody>
      </p:sp>
      <p:pic>
        <p:nvPicPr>
          <p:cNvPr id="6" name="Imagem 5" descr="Logo_Sema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54" y="260648"/>
            <a:ext cx="3605820" cy="80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773014"/>
          </a:xfrm>
        </p:spPr>
        <p:txBody>
          <a:bodyPr/>
          <a:lstStyle/>
          <a:p>
            <a:r>
              <a:rPr lang="pt-BR" dirty="0" smtClean="0"/>
              <a:t>Fazer inspeção e estudo em campo;</a:t>
            </a:r>
          </a:p>
          <a:p>
            <a:r>
              <a:rPr lang="pt-BR" dirty="0" smtClean="0"/>
              <a:t>Confirmar sentido de escoamento natural das ruas e verificar necessidade de se prever faixas sanitárias;</a:t>
            </a:r>
          </a:p>
          <a:p>
            <a:r>
              <a:rPr lang="pt-BR" dirty="0" smtClean="0"/>
              <a:t>Nos pontos baixos, prever estações elevatórias de esgoto (EEE) para reversão (Linha de recalque) até a zona urbana (ETE ABC);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771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526364"/>
              </p:ext>
            </p:extLst>
          </p:nvPr>
        </p:nvGraphicFramePr>
        <p:xfrm>
          <a:off x="457200" y="1600200"/>
          <a:ext cx="8229600" cy="37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60232" y="5075560"/>
            <a:ext cx="1923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/>
              <a:t>Gomes e </a:t>
            </a:r>
            <a:r>
              <a:rPr lang="pt-BR" sz="1100" dirty="0" err="1"/>
              <a:t>Harada</a:t>
            </a:r>
            <a:r>
              <a:rPr lang="pt-BR" sz="1100" dirty="0"/>
              <a:t>, 1997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3660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39270" y="2044005"/>
            <a:ext cx="22528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Situações </a:t>
            </a:r>
            <a:r>
              <a:rPr lang="pt-BR" sz="2200" dirty="0"/>
              <a:t>atual </a:t>
            </a:r>
            <a:r>
              <a:rPr lang="pt-BR" sz="2200" dirty="0" smtClean="0"/>
              <a:t>e futura do </a:t>
            </a:r>
            <a:r>
              <a:rPr lang="pt-BR" sz="2200" dirty="0"/>
              <a:t>sistema de esgotamento sanitário do Bairro Recreio da Borda do Campo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24604"/>
          <a:stretch/>
        </p:blipFill>
        <p:spPr bwMode="auto">
          <a:xfrm>
            <a:off x="2915816" y="1196752"/>
            <a:ext cx="3335936" cy="428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des Auxiliares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4094"/>
            <a:ext cx="1410217" cy="5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2" name="Picture 2" descr="Estações Elevatórias de Esg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/>
          <a:stretch>
            <a:fillRect/>
          </a:stretch>
        </p:blipFill>
        <p:spPr bwMode="auto">
          <a:xfrm>
            <a:off x="2616662" y="1196752"/>
            <a:ext cx="390900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23528" y="2044005"/>
            <a:ext cx="22528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Situações atual e futura das Estações Elevatórias de Esgoto e Linhas de Recalque </a:t>
            </a:r>
            <a:r>
              <a:rPr lang="pt-BR" sz="2200" dirty="0"/>
              <a:t>do Bairro Recreio da Borda do Campo</a:t>
            </a:r>
          </a:p>
        </p:txBody>
      </p:sp>
      <p:pic>
        <p:nvPicPr>
          <p:cNvPr id="5123" name="Picture 3" descr="Estações Elevatórias de Esgot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13" y="1196753"/>
            <a:ext cx="161865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2171"/>
            <a:ext cx="8229600" cy="43490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Serão executadas redes </a:t>
            </a:r>
            <a:r>
              <a:rPr lang="pt-BR" sz="2000" dirty="0"/>
              <a:t>auxiliares, </a:t>
            </a:r>
            <a:r>
              <a:rPr lang="pt-BR" sz="2000" dirty="0" smtClean="0"/>
              <a:t>Estações Elevatórias </a:t>
            </a:r>
            <a:r>
              <a:rPr lang="pt-BR" sz="2000" dirty="0"/>
              <a:t>de </a:t>
            </a:r>
            <a:r>
              <a:rPr lang="pt-BR" sz="2000" dirty="0" smtClean="0"/>
              <a:t>Esgoto (EEE) </a:t>
            </a:r>
            <a:r>
              <a:rPr lang="pt-BR" sz="2000" dirty="0"/>
              <a:t>e sistema de </a:t>
            </a:r>
            <a:r>
              <a:rPr lang="pt-BR" sz="2000" dirty="0" smtClean="0"/>
              <a:t>recalque;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 </a:t>
            </a:r>
            <a:r>
              <a:rPr lang="pt-BR" sz="2000" dirty="0"/>
              <a:t>esgoto gerado será totalmente tratado em uma </a:t>
            </a:r>
            <a:r>
              <a:rPr lang="pt-BR" sz="2000" dirty="0" smtClean="0"/>
              <a:t>Estação Tratamento de Esgoto existente (ETE ABC);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Houve viabilidade </a:t>
            </a:r>
            <a:r>
              <a:rPr lang="pt-BR" sz="2000" dirty="0"/>
              <a:t>técnica e </a:t>
            </a:r>
            <a:r>
              <a:rPr lang="pt-BR" sz="2000" dirty="0" smtClean="0"/>
              <a:t>econômica uma vez que tem o </a:t>
            </a:r>
            <a:r>
              <a:rPr lang="pt-BR" sz="2000" dirty="0"/>
              <a:t>aproveitamento das redes existentes, baixo custo de implantação das elevatórias e principalmente devido à facilidade com a manutenção, em comparação às redes profundas, </a:t>
            </a:r>
            <a:r>
              <a:rPr lang="pt-BR" sz="2000" dirty="0" smtClean="0"/>
              <a:t>se fossem executadas por </a:t>
            </a:r>
            <a:r>
              <a:rPr lang="pt-BR" sz="2000" dirty="0"/>
              <a:t>gravidade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240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2171"/>
            <a:ext cx="8229600" cy="4205061"/>
          </a:xfrm>
        </p:spPr>
        <p:txBody>
          <a:bodyPr>
            <a:noAutofit/>
          </a:bodyPr>
          <a:lstStyle/>
          <a:p>
            <a:r>
              <a:rPr lang="pt-BR" sz="1500" dirty="0" smtClean="0"/>
              <a:t>ASSOCIAÇÃO </a:t>
            </a:r>
            <a:r>
              <a:rPr lang="pt-BR" sz="1500" dirty="0"/>
              <a:t>BRASILEIRA DE NORMAS TÉCNICAS. NBR 9.649: Projeto de Redes de Esgoto. Rio de Janeiro: ABNT, 1986.</a:t>
            </a:r>
          </a:p>
          <a:p>
            <a:r>
              <a:rPr lang="pt-BR" sz="1500" dirty="0" smtClean="0"/>
              <a:t>ASSOCIAÇÃO </a:t>
            </a:r>
            <a:r>
              <a:rPr lang="pt-BR" sz="1500" dirty="0"/>
              <a:t>BRASILEIRA DE NORMAS TÉCNICAS. NBR 12.208: Projeto de Estações Elevatórias de Esgoto Sanitário. Rio de Janeiro: ABNT, 1992.</a:t>
            </a:r>
          </a:p>
          <a:p>
            <a:r>
              <a:rPr lang="pt-BR" sz="1500" dirty="0" smtClean="0"/>
              <a:t>Especificações </a:t>
            </a:r>
            <a:r>
              <a:rPr lang="pt-BR" sz="1500" dirty="0"/>
              <a:t>Gerais dos Serviços para Obras de Redes de Água, de Esgoto e de Drenagem, no Município de Santo André, outubro de 2017, SEMASA, Santo André.</a:t>
            </a:r>
          </a:p>
          <a:p>
            <a:r>
              <a:rPr lang="en-US" sz="1500" dirty="0" smtClean="0"/>
              <a:t>EWA-EUROPEAN </a:t>
            </a:r>
            <a:r>
              <a:rPr lang="en-US" sz="1500" dirty="0"/>
              <a:t>WATER ASSOCIATION (</a:t>
            </a:r>
            <a:r>
              <a:rPr lang="en-US" sz="1500" dirty="0" err="1"/>
              <a:t>Alemanha</a:t>
            </a:r>
            <a:r>
              <a:rPr lang="en-US" sz="1500" dirty="0"/>
              <a:t>) Org. </a:t>
            </a:r>
            <a:r>
              <a:rPr lang="pt-BR" sz="1500" dirty="0" err="1"/>
              <a:t>Yearbook</a:t>
            </a:r>
            <a:r>
              <a:rPr lang="pt-BR" sz="1500" dirty="0"/>
              <a:t> 2012/2013. Alemanha: </a:t>
            </a:r>
            <a:r>
              <a:rPr lang="pt-BR" sz="1500" dirty="0" err="1"/>
              <a:t>European</a:t>
            </a:r>
            <a:r>
              <a:rPr lang="pt-BR" sz="1500" dirty="0"/>
              <a:t> </a:t>
            </a:r>
            <a:r>
              <a:rPr lang="pt-BR" sz="1500" dirty="0" err="1"/>
              <a:t>Water</a:t>
            </a:r>
            <a:r>
              <a:rPr lang="pt-BR" sz="1500" dirty="0"/>
              <a:t> </a:t>
            </a:r>
            <a:r>
              <a:rPr lang="pt-BR" sz="1500" dirty="0" err="1"/>
              <a:t>Association</a:t>
            </a:r>
            <a:r>
              <a:rPr lang="pt-BR" sz="1500" dirty="0"/>
              <a:t>, 2012. 59 f. Disponível em: </a:t>
            </a:r>
            <a:r>
              <a:rPr lang="pt-BR" sz="1500" u="sng" dirty="0">
                <a:hlinkClick r:id="rId2"/>
              </a:rPr>
              <a:t>http://www.ewa-online.eu/yearbooks.html</a:t>
            </a:r>
            <a:r>
              <a:rPr lang="pt-BR" sz="1500" dirty="0"/>
              <a:t>. Acesso em: 05 de julho de 2016.</a:t>
            </a:r>
          </a:p>
          <a:p>
            <a:r>
              <a:rPr lang="pt-BR" sz="1500" dirty="0"/>
              <a:t> </a:t>
            </a:r>
            <a:r>
              <a:rPr lang="pt-BR" sz="1500" dirty="0" smtClean="0"/>
              <a:t>PSA </a:t>
            </a:r>
            <a:r>
              <a:rPr lang="pt-BR" sz="1500" dirty="0"/>
              <a:t>– Prefeitura Municipal de Santo André. Lei Municipal nº 7.733. Plano Diretor Municipal, Santo André, SP, 26 de dezembro de 1995.</a:t>
            </a:r>
          </a:p>
          <a:p>
            <a:r>
              <a:rPr lang="pt-BR" sz="1500" dirty="0" smtClean="0"/>
              <a:t>SEMASA </a:t>
            </a:r>
            <a:r>
              <a:rPr lang="pt-BR" sz="1500" dirty="0"/>
              <a:t>– Serviço Municipal de Saneamento Ambiental de Santo André. Plano Municipal de Esgotos Sanitários do Município de Santo André. Novembro de 1996.</a:t>
            </a:r>
          </a:p>
          <a:p>
            <a:r>
              <a:rPr lang="pt-BR" sz="1500" dirty="0"/>
              <a:t> </a:t>
            </a:r>
            <a:r>
              <a:rPr lang="pt-BR" sz="1500" dirty="0" smtClean="0"/>
              <a:t>SNIS </a:t>
            </a:r>
            <a:r>
              <a:rPr lang="pt-BR" sz="1500" dirty="0"/>
              <a:t>– Sistema Nacional de Informações Sobre Saneamento. Secretaria Nacional de Saneamento Ambiental (Org.). Diagnóstico dos Serviços de Água e Esgoto – 2007. </a:t>
            </a:r>
            <a:r>
              <a:rPr lang="pt-BR" sz="1500" dirty="0" err="1"/>
              <a:t>Brasilia</a:t>
            </a:r>
            <a:r>
              <a:rPr lang="pt-BR" sz="1500" dirty="0"/>
              <a:t>: Secretaria Nacional de </a:t>
            </a:r>
            <a:r>
              <a:rPr lang="pt-BR" sz="1500" dirty="0" err="1"/>
              <a:t>Sanemaneto</a:t>
            </a:r>
            <a:r>
              <a:rPr lang="pt-BR" sz="1500" dirty="0"/>
              <a:t> Ambiental, 2008. </a:t>
            </a:r>
            <a:r>
              <a:rPr lang="pt-BR" sz="1500" dirty="0" err="1"/>
              <a:t>Disposnível</a:t>
            </a:r>
            <a:r>
              <a:rPr lang="pt-BR" sz="1500" dirty="0"/>
              <a:t> em: </a:t>
            </a:r>
            <a:r>
              <a:rPr lang="pt-BR" sz="1500" u="sng" dirty="0">
                <a:hlinkClick r:id="rId3"/>
              </a:rPr>
              <a:t>http://www.snis.gov.br/diagnostico-agua-e-esgotos/diagnostico-ae-2010</a:t>
            </a:r>
            <a:r>
              <a:rPr lang="pt-BR" sz="1500" dirty="0"/>
              <a:t>. Acesso em: 17 de maio de 2016</a:t>
            </a:r>
            <a:r>
              <a:rPr lang="pt-BR" sz="1500" dirty="0" smtClean="0"/>
              <a:t>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2708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40" y="1252994"/>
            <a:ext cx="1889162" cy="1429221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1520" y="1844824"/>
            <a:ext cx="8675687" cy="230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Agradecemos a presença e participação de todos!!!</a:t>
            </a:r>
          </a:p>
          <a:p>
            <a:pPr marL="457200" lvl="1" indent="0">
              <a:buFont typeface="Arial" pitchFamily="34" charset="0"/>
              <a:buNone/>
            </a:pPr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 smtClean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12462" y="3861048"/>
            <a:ext cx="856895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sz="3300" b="1" dirty="0" smtClean="0"/>
              <a:t>Eng.º </a:t>
            </a:r>
            <a:r>
              <a:rPr lang="pt-BR" sz="3300" b="1" dirty="0"/>
              <a:t>Alexandre </a:t>
            </a:r>
            <a:r>
              <a:rPr lang="pt-BR" sz="3300" b="1" dirty="0" err="1"/>
              <a:t>Perri</a:t>
            </a:r>
            <a:r>
              <a:rPr lang="pt-BR" sz="3300" b="1" dirty="0"/>
              <a:t> de </a:t>
            </a:r>
            <a:r>
              <a:rPr lang="pt-BR" sz="3300" b="1" dirty="0" smtClean="0"/>
              <a:t>Moraes</a:t>
            </a:r>
          </a:p>
          <a:p>
            <a:pPr marL="0" indent="0" algn="ctr">
              <a:buNone/>
            </a:pPr>
            <a:r>
              <a:rPr lang="pt-BR" sz="2500" dirty="0" smtClean="0"/>
              <a:t>Tel.: (0XX11) 4433 9982</a:t>
            </a:r>
            <a:endParaRPr lang="pt-BR" sz="2500" dirty="0"/>
          </a:p>
        </p:txBody>
      </p:sp>
      <p:pic>
        <p:nvPicPr>
          <p:cNvPr id="16" name="Imagem 15" descr="Logo_Sema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90" y="260648"/>
            <a:ext cx="3605820" cy="80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ROTEIRO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956" y="1700808"/>
            <a:ext cx="3106688" cy="3024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INTRODUÇÃO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METODOLOGIA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RESULTADOS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CONCLUSÃO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0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39493"/>
              </p:ext>
            </p:extLst>
          </p:nvPr>
        </p:nvGraphicFramePr>
        <p:xfrm>
          <a:off x="1467485" y="2084492"/>
          <a:ext cx="6209030" cy="15087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51940"/>
                <a:gridCol w="1036955"/>
                <a:gridCol w="1710690"/>
                <a:gridCol w="19094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Países Selecionados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Água (%)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Coleta de Esgoto (%)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Tratamento de Esgoto (%)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Alemanha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França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Itália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90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Portugal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95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Brasil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75656" y="3645024"/>
            <a:ext cx="2693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/>
              <a:t>SNIS, 2007 e </a:t>
            </a:r>
            <a:r>
              <a:rPr lang="pt-BR" sz="1100" dirty="0" err="1"/>
              <a:t>Pinsent</a:t>
            </a:r>
            <a:r>
              <a:rPr lang="pt-BR" sz="1100" dirty="0"/>
              <a:t> </a:t>
            </a:r>
            <a:r>
              <a:rPr lang="pt-BR" sz="1100" dirty="0" err="1"/>
              <a:t>Mansons</a:t>
            </a:r>
            <a:r>
              <a:rPr lang="pt-BR" sz="1100" dirty="0"/>
              <a:t>, 2007</a:t>
            </a:r>
            <a:r>
              <a:rPr lang="pt-BR" sz="1100" dirty="0" smtClean="0"/>
              <a:t>.</a:t>
            </a:r>
            <a:endParaRPr lang="pt-BR" sz="1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43526" y="1628800"/>
            <a:ext cx="3267255" cy="323165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pt-BR" b="1" dirty="0"/>
              <a:t>Í</a:t>
            </a:r>
            <a:r>
              <a:rPr lang="pt-BR" b="1" dirty="0" smtClean="0"/>
              <a:t>ndices de atendimento nos Países 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4047455"/>
            <a:ext cx="820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Conforme EWA (2016), as águas superficiais europeias encontram-se muito mais limpas que </a:t>
            </a:r>
            <a:r>
              <a:rPr lang="pt-BR" sz="2000" dirty="0" smtClean="0"/>
              <a:t>a </a:t>
            </a:r>
            <a:r>
              <a:rPr lang="pt-BR" sz="2000" dirty="0"/>
              <a:t>25 anos, mas aproximadamente 50% das águas europeias ainda possuem estado ecológico considerado </a:t>
            </a:r>
            <a:r>
              <a:rPr lang="pt-BR" sz="2000" dirty="0" smtClean="0"/>
              <a:t>ruim.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918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932582"/>
              </p:ext>
            </p:extLst>
          </p:nvPr>
        </p:nvGraphicFramePr>
        <p:xfrm>
          <a:off x="457200" y="1600201"/>
          <a:ext cx="8147248" cy="34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660232" y="5075560"/>
            <a:ext cx="2023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Dados do SEMASA, 2018.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822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5085184"/>
            <a:ext cx="9144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50" b="1" dirty="0" smtClean="0"/>
              <a:t>Localização do Bairro Recreio da Borda do Campo no Município de Santo André/ SP.</a:t>
            </a:r>
            <a:endParaRPr lang="pt-BR" sz="145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54" y="1243728"/>
            <a:ext cx="5706580" cy="3836549"/>
          </a:xfrm>
          <a:prstGeom prst="rect">
            <a:avLst/>
          </a:prstGeom>
        </p:spPr>
      </p:pic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3254070" y="2348879"/>
            <a:ext cx="936104" cy="216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500" b="1" i="1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BAIRRO R</a:t>
            </a:r>
            <a:r>
              <a:rPr kumimoji="0" lang="pt-BR" altLang="pt-BR" sz="5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ECREIO DA BORDA DO CAMPO</a:t>
            </a:r>
            <a:endParaRPr kumimoji="0" lang="pt-BR" alt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3135576" y="2564904"/>
            <a:ext cx="118494" cy="57685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 de Texto 2"/>
          <p:cNvSpPr txBox="1">
            <a:spLocks noChangeArrowheads="1"/>
          </p:cNvSpPr>
          <p:nvPr/>
        </p:nvSpPr>
        <p:spPr bwMode="auto">
          <a:xfrm>
            <a:off x="2339752" y="3428999"/>
            <a:ext cx="864096" cy="216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500" b="1" i="1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MUNICÍPIO DE SANTO ANDRÉ/ SP</a:t>
            </a:r>
            <a:endParaRPr kumimoji="0" lang="pt-BR" altLang="pt-BR" sz="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194823" y="3284984"/>
            <a:ext cx="225049" cy="144015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5085184"/>
            <a:ext cx="9144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50" b="1" dirty="0" smtClean="0"/>
              <a:t>Diferenciação das Áreas Urbana e de Proteção aos Mananciais.</a:t>
            </a:r>
            <a:endParaRPr lang="pt-BR" sz="145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" b="99313" l="0" r="99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043">
            <a:off x="963567" y="-278257"/>
            <a:ext cx="7606263" cy="5870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419872" y="4365900"/>
            <a:ext cx="1656184" cy="2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5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REPRESA BILLINGS</a:t>
            </a:r>
            <a:endParaRPr kumimoji="0" lang="pt-BR" alt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5796136" y="4005064"/>
            <a:ext cx="1080120" cy="3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ÁREA DE PROTEÇÃO</a:t>
            </a:r>
            <a:r>
              <a:rPr kumimoji="0" lang="pt-BR" altLang="pt-BR" sz="7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AOS MANANCIAIS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1691680" y="2924944"/>
            <a:ext cx="108012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ÁREA URBANA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4139952" y="3486685"/>
            <a:ext cx="936104" cy="21602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500" b="1" i="1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BAIRRO R</a:t>
            </a:r>
            <a:r>
              <a:rPr kumimoji="0" lang="pt-BR" altLang="pt-BR" sz="5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ECREIO DA BORDA DO CAMPO</a:t>
            </a:r>
            <a:endParaRPr kumimoji="0" lang="pt-BR" altLang="pt-B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4021458" y="3702710"/>
            <a:ext cx="118494" cy="57685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pic>
        <p:nvPicPr>
          <p:cNvPr id="2049" name="Picture 1" descr="Mapa Temático Recre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"/>
          <a:stretch>
            <a:fillRect/>
          </a:stretch>
        </p:blipFill>
        <p:spPr bwMode="auto">
          <a:xfrm>
            <a:off x="-27709" y="1196752"/>
            <a:ext cx="917170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4932040" y="4077868"/>
            <a:ext cx="1656184" cy="2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REPRESA BILLINGS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5085184"/>
            <a:ext cx="9144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50" b="1" dirty="0" smtClean="0"/>
              <a:t>Áreas de Proteção aos Mananciais: Parque </a:t>
            </a:r>
            <a:r>
              <a:rPr lang="pt-BR" sz="1450" b="1" dirty="0"/>
              <a:t>do Pedroso, Recreio da Borda do Campo, Jardim Riviera e Parque </a:t>
            </a:r>
            <a:r>
              <a:rPr lang="pt-BR" sz="1450" b="1" dirty="0" smtClean="0"/>
              <a:t>Miami.</a:t>
            </a:r>
            <a:endParaRPr lang="pt-BR" sz="1450" b="1" dirty="0"/>
          </a:p>
        </p:txBody>
      </p:sp>
    </p:spTree>
    <p:extLst>
      <p:ext uri="{BB962C8B-B14F-4D97-AF65-F5344CB8AC3E}">
        <p14:creationId xmlns:p14="http://schemas.microsoft.com/office/powerpoint/2010/main" val="234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268760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/>
              <a:t>Características do Loteamento Recreio da Borda do Campo:</a:t>
            </a:r>
            <a:endParaRPr lang="pt-BR" sz="23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5576" y="1772816"/>
            <a:ext cx="38164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Área total de 950 ha;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Topografia acidentada;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Foram previstos grandes lotes e baixo adensamento;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Atualmente, os lotes foram parcelados com ocupação de baixo padrão;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Infraestrutura urbana carente;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026" name="Picture 2" descr="Captura Google Relevo"/>
          <p:cNvPicPr>
            <a:picLocks noChangeAspect="1" noChangeArrowheads="1"/>
          </p:cNvPicPr>
          <p:nvPr/>
        </p:nvPicPr>
        <p:blipFill>
          <a:blip r:embed="rId2">
            <a:lum bright="2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b="-1454"/>
          <a:stretch>
            <a:fillRect/>
          </a:stretch>
        </p:blipFill>
        <p:spPr bwMode="auto">
          <a:xfrm>
            <a:off x="4860032" y="1772815"/>
            <a:ext cx="410445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268760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/>
              <a:t>Características do Loteamento Recreio da Borda do Campo:</a:t>
            </a:r>
            <a:endParaRPr lang="pt-BR" sz="23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5577" y="1772816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Rede coletora de esgoto parcialmente implantada;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Os demais locais, quando existem, tem soluções individuais de fossas sépticas seguidos de sumidouro ou de simples fossas negras;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Contaminação do subsolo e dos cursos d’água superficiais.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41788" y="1844825"/>
            <a:ext cx="3606676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608</Words>
  <Application>Microsoft Office PowerPoint</Application>
  <PresentationFormat>Apresentação na tela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Tema do Office</vt:lpstr>
      <vt:lpstr>SISTEMA DE ESGOTAMENTO SANITÁRIO  EM ÁREAS DE PROTEÇÃO AOS MANANCIAIS: ESTUDO DE CASO DO BAIRRO RECREIO DA BORDA DO CAMPO - SANTO ANDRÉ / SP</vt:lpstr>
      <vt:lpstr>ROTEIRO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METODOLOGIA</vt:lpstr>
      <vt:lpstr>RESULTADOS</vt:lpstr>
      <vt:lpstr>RESULTADOS</vt:lpstr>
      <vt:lpstr>RESULTADOS</vt:lpstr>
      <vt:lpstr>CONCLUSÃO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3689</cp:lastModifiedBy>
  <cp:revision>94</cp:revision>
  <cp:lastPrinted>2018-05-17T15:05:54Z</cp:lastPrinted>
  <dcterms:created xsi:type="dcterms:W3CDTF">2018-05-02T19:43:05Z</dcterms:created>
  <dcterms:modified xsi:type="dcterms:W3CDTF">2018-05-29T13:19:19Z</dcterms:modified>
</cp:coreProperties>
</file>