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74" r:id="rId7"/>
    <p:sldId id="273" r:id="rId8"/>
    <p:sldId id="276" r:id="rId9"/>
    <p:sldId id="277" r:id="rId10"/>
    <p:sldId id="278" r:id="rId11"/>
    <p:sldId id="275" r:id="rId12"/>
    <p:sldId id="270" r:id="rId13"/>
    <p:sldId id="271" r:id="rId14"/>
    <p:sldId id="272" r:id="rId15"/>
    <p:sldId id="261" r:id="rId16"/>
    <p:sldId id="27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CEE34-3190-46D1-937E-7538913A3874}" type="doc">
      <dgm:prSet loTypeId="urn:microsoft.com/office/officeart/2005/8/layout/radial4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03E97D82-FAD8-41A7-859C-5097729D3640}">
      <dgm:prSet phldrT="[Texto]" custT="1"/>
      <dgm:spPr/>
      <dgm:t>
        <a:bodyPr/>
        <a:lstStyle/>
        <a:p>
          <a:pPr algn="ctr"/>
          <a:r>
            <a:rPr lang="pt-BR" sz="2800" b="1" dirty="0" smtClean="0"/>
            <a:t>ARIS</a:t>
          </a:r>
        </a:p>
        <a:p>
          <a:pPr algn="ctr"/>
          <a:r>
            <a:rPr lang="pt-BR" sz="2800" b="1" dirty="0" smtClean="0"/>
            <a:t>Total = 191 municípios</a:t>
          </a:r>
          <a:endParaRPr lang="pt-BR" sz="2800" b="1" dirty="0"/>
        </a:p>
      </dgm:t>
    </dgm:pt>
    <dgm:pt modelId="{CCEB8186-58D8-464F-95BF-7504610EAFCE}" type="parTrans" cxnId="{9C030EF1-FAA6-40EC-8AB9-9949FA9D0A23}">
      <dgm:prSet/>
      <dgm:spPr/>
      <dgm:t>
        <a:bodyPr/>
        <a:lstStyle/>
        <a:p>
          <a:pPr algn="ctr"/>
          <a:endParaRPr lang="pt-BR"/>
        </a:p>
      </dgm:t>
    </dgm:pt>
    <dgm:pt modelId="{DF63BE02-FED4-4C7C-9AA2-7D0D883A090A}" type="sibTrans" cxnId="{9C030EF1-FAA6-40EC-8AB9-9949FA9D0A23}">
      <dgm:prSet/>
      <dgm:spPr/>
      <dgm:t>
        <a:bodyPr/>
        <a:lstStyle/>
        <a:p>
          <a:pPr algn="ctr"/>
          <a:endParaRPr lang="pt-BR"/>
        </a:p>
      </dgm:t>
    </dgm:pt>
    <dgm:pt modelId="{93C21EED-6370-48A9-929B-666824A93441}">
      <dgm:prSet phldrT="[Texto]" custT="1"/>
      <dgm:spPr/>
      <dgm:t>
        <a:bodyPr/>
        <a:lstStyle/>
        <a:p>
          <a:pPr algn="ctr"/>
          <a:r>
            <a:rPr lang="pt-BR" sz="2000" b="1" dirty="0" smtClean="0"/>
            <a:t>CONCESSIONÁRIA ESTADUAL</a:t>
          </a:r>
        </a:p>
        <a:p>
          <a:pPr algn="ctr"/>
          <a:r>
            <a:rPr lang="pt-BR" sz="2000" b="1" dirty="0" smtClean="0"/>
            <a:t>(CASAN = 138  E SANEPAR = 1)</a:t>
          </a:r>
          <a:endParaRPr lang="pt-BR" sz="2000" b="1" dirty="0"/>
        </a:p>
      </dgm:t>
    </dgm:pt>
    <dgm:pt modelId="{B1868BD0-8770-4D1D-B92E-D062F5904A77}" type="parTrans" cxnId="{0E69ADD4-AA60-4482-B0DC-EFDB561C9F67}">
      <dgm:prSet/>
      <dgm:spPr/>
      <dgm:t>
        <a:bodyPr/>
        <a:lstStyle/>
        <a:p>
          <a:pPr algn="ctr"/>
          <a:endParaRPr lang="pt-BR"/>
        </a:p>
      </dgm:t>
    </dgm:pt>
    <dgm:pt modelId="{C474AAC3-2AFE-4955-A3BB-E7AA3FB87200}" type="sibTrans" cxnId="{0E69ADD4-AA60-4482-B0DC-EFDB561C9F67}">
      <dgm:prSet/>
      <dgm:spPr/>
      <dgm:t>
        <a:bodyPr/>
        <a:lstStyle/>
        <a:p>
          <a:pPr algn="ctr"/>
          <a:endParaRPr lang="pt-BR"/>
        </a:p>
      </dgm:t>
    </dgm:pt>
    <dgm:pt modelId="{68F512D2-B1FA-4435-ADB5-1722E5725C25}">
      <dgm:prSet phldrT="[Texto]" custT="1"/>
      <dgm:spPr/>
      <dgm:t>
        <a:bodyPr/>
        <a:lstStyle/>
        <a:p>
          <a:pPr algn="ctr"/>
          <a:r>
            <a:rPr lang="pt-BR" sz="1600" b="1" dirty="0" err="1" smtClean="0"/>
            <a:t>SAMAEs</a:t>
          </a:r>
          <a:r>
            <a:rPr lang="pt-BR" sz="1600" b="1" dirty="0" smtClean="0"/>
            <a:t> = 17</a:t>
          </a:r>
        </a:p>
        <a:p>
          <a:pPr algn="ctr"/>
          <a:r>
            <a:rPr lang="pt-BR" sz="1600" b="1" dirty="0" err="1" smtClean="0"/>
            <a:t>DAEs</a:t>
          </a:r>
          <a:r>
            <a:rPr lang="pt-BR" sz="1600" b="1" dirty="0" smtClean="0"/>
            <a:t> = 7</a:t>
          </a:r>
        </a:p>
        <a:p>
          <a:pPr algn="ctr"/>
          <a:r>
            <a:rPr lang="pt-BR" sz="1600" b="1" dirty="0" smtClean="0"/>
            <a:t>Associações = 05</a:t>
          </a:r>
        </a:p>
        <a:p>
          <a:pPr algn="ctr"/>
          <a:r>
            <a:rPr lang="pt-BR" sz="1600" b="1" dirty="0" err="1" smtClean="0"/>
            <a:t>Secret</a:t>
          </a:r>
          <a:r>
            <a:rPr lang="pt-BR" sz="1600" b="1" dirty="0" smtClean="0"/>
            <a:t>. Municipais = 14</a:t>
          </a:r>
        </a:p>
        <a:p>
          <a:pPr algn="ctr"/>
          <a:endParaRPr lang="pt-BR" sz="2000" b="1" dirty="0"/>
        </a:p>
      </dgm:t>
    </dgm:pt>
    <dgm:pt modelId="{C1B5C031-347E-401F-B0F2-244A4CEC759D}" type="parTrans" cxnId="{8B8A3EB3-CB79-48E8-8B60-7FB04BD9AD95}">
      <dgm:prSet/>
      <dgm:spPr/>
      <dgm:t>
        <a:bodyPr/>
        <a:lstStyle/>
        <a:p>
          <a:pPr algn="ctr"/>
          <a:endParaRPr lang="pt-BR"/>
        </a:p>
      </dgm:t>
    </dgm:pt>
    <dgm:pt modelId="{5D44436A-52B6-4BBF-889D-F885ACCA8DD1}" type="sibTrans" cxnId="{8B8A3EB3-CB79-48E8-8B60-7FB04BD9AD95}">
      <dgm:prSet/>
      <dgm:spPr/>
      <dgm:t>
        <a:bodyPr/>
        <a:lstStyle/>
        <a:p>
          <a:pPr algn="ctr"/>
          <a:endParaRPr lang="pt-BR"/>
        </a:p>
      </dgm:t>
    </dgm:pt>
    <dgm:pt modelId="{C526D5BC-15BB-4A5A-AD1E-EC8795DA696D}">
      <dgm:prSet phldrT="[Texto]"/>
      <dgm:spPr/>
      <dgm:t>
        <a:bodyPr/>
        <a:lstStyle/>
        <a:p>
          <a:endParaRPr lang="pt-BR" dirty="0"/>
        </a:p>
      </dgm:t>
    </dgm:pt>
    <dgm:pt modelId="{6B943509-A0E1-4183-8A91-C68999D243F1}" type="parTrans" cxnId="{E448AF42-D830-41E3-940D-BE546FE59BA1}">
      <dgm:prSet/>
      <dgm:spPr/>
      <dgm:t>
        <a:bodyPr/>
        <a:lstStyle/>
        <a:p>
          <a:endParaRPr lang="pt-BR"/>
        </a:p>
      </dgm:t>
    </dgm:pt>
    <dgm:pt modelId="{E33171BC-5D8A-481A-BB3A-200C74C9EB69}" type="sibTrans" cxnId="{E448AF42-D830-41E3-940D-BE546FE59BA1}">
      <dgm:prSet/>
      <dgm:spPr/>
      <dgm:t>
        <a:bodyPr/>
        <a:lstStyle/>
        <a:p>
          <a:endParaRPr lang="pt-BR"/>
        </a:p>
      </dgm:t>
    </dgm:pt>
    <dgm:pt modelId="{575CCB7A-7493-46A6-B1CB-BB8F17820F42}">
      <dgm:prSet phldrT="[Texto]"/>
      <dgm:spPr/>
      <dgm:t>
        <a:bodyPr/>
        <a:lstStyle/>
        <a:p>
          <a:endParaRPr lang="pt-BR" dirty="0"/>
        </a:p>
      </dgm:t>
    </dgm:pt>
    <dgm:pt modelId="{C2B65386-9569-441C-BDAC-67915F924554}" type="parTrans" cxnId="{F2E78F7B-07C4-493B-9462-25EDB05344C1}">
      <dgm:prSet/>
      <dgm:spPr/>
      <dgm:t>
        <a:bodyPr/>
        <a:lstStyle/>
        <a:p>
          <a:endParaRPr lang="pt-BR"/>
        </a:p>
      </dgm:t>
    </dgm:pt>
    <dgm:pt modelId="{BECE9A9D-156C-40D5-9B40-DD77D4C671B1}" type="sibTrans" cxnId="{F2E78F7B-07C4-493B-9462-25EDB05344C1}">
      <dgm:prSet/>
      <dgm:spPr/>
      <dgm:t>
        <a:bodyPr/>
        <a:lstStyle/>
        <a:p>
          <a:endParaRPr lang="pt-BR"/>
        </a:p>
      </dgm:t>
    </dgm:pt>
    <dgm:pt modelId="{B36A37DC-A3B5-4E6D-9B65-AD6A9A41A094}">
      <dgm:prSet phldrT="[Texto]"/>
      <dgm:spPr/>
      <dgm:t>
        <a:bodyPr/>
        <a:lstStyle/>
        <a:p>
          <a:endParaRPr lang="pt-BR" dirty="0"/>
        </a:p>
      </dgm:t>
    </dgm:pt>
    <dgm:pt modelId="{9C7C27BE-7DFD-4A11-8395-B183507DE08C}" type="parTrans" cxnId="{3C44BA60-AA25-44B0-85D1-9F812CE5C149}">
      <dgm:prSet/>
      <dgm:spPr/>
      <dgm:t>
        <a:bodyPr/>
        <a:lstStyle/>
        <a:p>
          <a:endParaRPr lang="pt-BR"/>
        </a:p>
      </dgm:t>
    </dgm:pt>
    <dgm:pt modelId="{15A5012C-94DC-412F-B4F2-AD622C0FBCD2}" type="sibTrans" cxnId="{3C44BA60-AA25-44B0-85D1-9F812CE5C149}">
      <dgm:prSet/>
      <dgm:spPr/>
      <dgm:t>
        <a:bodyPr/>
        <a:lstStyle/>
        <a:p>
          <a:endParaRPr lang="pt-BR"/>
        </a:p>
      </dgm:t>
    </dgm:pt>
    <dgm:pt modelId="{2C3B1425-993F-45BC-ACFA-33B81AAF6B92}">
      <dgm:prSet phldrT="[Texto]"/>
      <dgm:spPr/>
      <dgm:t>
        <a:bodyPr/>
        <a:lstStyle/>
        <a:p>
          <a:endParaRPr lang="pt-BR" dirty="0"/>
        </a:p>
      </dgm:t>
    </dgm:pt>
    <dgm:pt modelId="{DCAA0709-C720-4188-8ACB-8C0A9CD97BBB}" type="parTrans" cxnId="{93C17EEF-A101-44A5-AA99-2ED671BB90B8}">
      <dgm:prSet/>
      <dgm:spPr/>
      <dgm:t>
        <a:bodyPr/>
        <a:lstStyle/>
        <a:p>
          <a:endParaRPr lang="pt-BR"/>
        </a:p>
      </dgm:t>
    </dgm:pt>
    <dgm:pt modelId="{EB5CBEE1-FB73-4872-AEC1-0D5736EA0AA1}" type="sibTrans" cxnId="{93C17EEF-A101-44A5-AA99-2ED671BB90B8}">
      <dgm:prSet/>
      <dgm:spPr/>
      <dgm:t>
        <a:bodyPr/>
        <a:lstStyle/>
        <a:p>
          <a:endParaRPr lang="pt-BR"/>
        </a:p>
      </dgm:t>
    </dgm:pt>
    <dgm:pt modelId="{E20484D9-4088-4C3C-BD54-7B74CAD9B2D0}">
      <dgm:prSet phldrT="[Texto]" custT="1"/>
      <dgm:spPr/>
      <dgm:t>
        <a:bodyPr/>
        <a:lstStyle/>
        <a:p>
          <a:pPr algn="ctr"/>
          <a:r>
            <a:rPr lang="pt-BR" sz="2000" b="1" dirty="0" smtClean="0"/>
            <a:t>PRIVADO = 5</a:t>
          </a:r>
        </a:p>
        <a:p>
          <a:pPr algn="ctr"/>
          <a:r>
            <a:rPr lang="pt-BR" sz="2000" b="1" dirty="0" smtClean="0"/>
            <a:t>Terceirização = 4</a:t>
          </a:r>
          <a:endParaRPr lang="pt-BR" sz="2000" b="1" dirty="0"/>
        </a:p>
      </dgm:t>
    </dgm:pt>
    <dgm:pt modelId="{648C929C-361C-4A00-968A-5D386568E390}" type="sibTrans" cxnId="{BF086B6A-730A-4795-985A-1214DEAFD3C5}">
      <dgm:prSet/>
      <dgm:spPr/>
      <dgm:t>
        <a:bodyPr/>
        <a:lstStyle/>
        <a:p>
          <a:pPr algn="ctr"/>
          <a:endParaRPr lang="pt-BR"/>
        </a:p>
      </dgm:t>
    </dgm:pt>
    <dgm:pt modelId="{F2F21536-92B6-4EFE-8F6C-29CB6E317D14}" type="parTrans" cxnId="{BF086B6A-730A-4795-985A-1214DEAFD3C5}">
      <dgm:prSet/>
      <dgm:spPr/>
      <dgm:t>
        <a:bodyPr/>
        <a:lstStyle/>
        <a:p>
          <a:pPr algn="ctr"/>
          <a:endParaRPr lang="pt-BR"/>
        </a:p>
      </dgm:t>
    </dgm:pt>
    <dgm:pt modelId="{3A06772F-2186-4ADE-89DB-3D7000E091BC}" type="pres">
      <dgm:prSet presAssocID="{D06CEE34-3190-46D1-937E-7538913A38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0E65DDB-09FE-4FFD-8648-1459B4B6840E}" type="pres">
      <dgm:prSet presAssocID="{03E97D82-FAD8-41A7-859C-5097729D3640}" presName="centerShape" presStyleLbl="node0" presStyleIdx="0" presStyleCnt="1"/>
      <dgm:spPr/>
      <dgm:t>
        <a:bodyPr/>
        <a:lstStyle/>
        <a:p>
          <a:endParaRPr lang="pt-BR"/>
        </a:p>
      </dgm:t>
    </dgm:pt>
    <dgm:pt modelId="{416AD581-CB87-499C-BE6C-740CB01FF7FD}" type="pres">
      <dgm:prSet presAssocID="{F2F21536-92B6-4EFE-8F6C-29CB6E317D14}" presName="parTrans" presStyleLbl="bgSibTrans2D1" presStyleIdx="0" presStyleCnt="3" custAng="10763641" custScaleX="26473" custLinFactNeighborX="24298" custLinFactNeighborY="85244"/>
      <dgm:spPr/>
      <dgm:t>
        <a:bodyPr/>
        <a:lstStyle/>
        <a:p>
          <a:endParaRPr lang="pt-BR"/>
        </a:p>
      </dgm:t>
    </dgm:pt>
    <dgm:pt modelId="{2392B77C-5619-4116-BBBF-ADA26FC2C8F8}" type="pres">
      <dgm:prSet presAssocID="{E20484D9-4088-4C3C-BD54-7B74CAD9B2D0}" presName="node" presStyleLbl="node1" presStyleIdx="0" presStyleCnt="3" custRadScaleRad="113681" custRadScaleInc="18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C3D254-4CEC-4281-B4C5-E857DB36C950}" type="pres">
      <dgm:prSet presAssocID="{B1868BD0-8770-4D1D-B92E-D062F5904A77}" presName="parTrans" presStyleLbl="bgSibTrans2D1" presStyleIdx="1" presStyleCnt="3" custAng="10800000" custFlipHor="1" custScaleX="38558" custLinFactNeighborX="-1957" custLinFactNeighborY="75307"/>
      <dgm:spPr/>
      <dgm:t>
        <a:bodyPr/>
        <a:lstStyle/>
        <a:p>
          <a:endParaRPr lang="pt-BR"/>
        </a:p>
      </dgm:t>
    </dgm:pt>
    <dgm:pt modelId="{26313D50-6B8E-4945-8374-A321E8CF2128}" type="pres">
      <dgm:prSet presAssocID="{93C21EED-6370-48A9-929B-666824A93441}" presName="node" presStyleLbl="node1" presStyleIdx="1" presStyleCnt="3" custScaleX="109357" custRadScaleRad="100329" custRadScaleInc="-3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0AFA1F-181E-4EBF-ABBA-35491924F07D}" type="pres">
      <dgm:prSet presAssocID="{C1B5C031-347E-401F-B0F2-244A4CEC759D}" presName="parTrans" presStyleLbl="bgSibTrans2D1" presStyleIdx="2" presStyleCnt="3" custAng="10807168" custScaleX="31663" custLinFactNeighborX="-23232" custLinFactNeighborY="62515"/>
      <dgm:spPr/>
      <dgm:t>
        <a:bodyPr/>
        <a:lstStyle/>
        <a:p>
          <a:endParaRPr lang="pt-BR"/>
        </a:p>
      </dgm:t>
    </dgm:pt>
    <dgm:pt modelId="{DE5C45F1-2A42-4406-AE5F-F5C1AB148978}" type="pres">
      <dgm:prSet presAssocID="{68F512D2-B1FA-4435-ADB5-1722E5725C25}" presName="node" presStyleLbl="node1" presStyleIdx="2" presStyleCnt="3" custScaleX="106522" custScaleY="95666" custRadScaleRad="110802" custRadScaleInc="-11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030EF1-FAA6-40EC-8AB9-9949FA9D0A23}" srcId="{D06CEE34-3190-46D1-937E-7538913A3874}" destId="{03E97D82-FAD8-41A7-859C-5097729D3640}" srcOrd="0" destOrd="0" parTransId="{CCEB8186-58D8-464F-95BF-7504610EAFCE}" sibTransId="{DF63BE02-FED4-4C7C-9AA2-7D0D883A090A}"/>
    <dgm:cxn modelId="{93C17EEF-A101-44A5-AA99-2ED671BB90B8}" srcId="{B36A37DC-A3B5-4E6D-9B65-AD6A9A41A094}" destId="{2C3B1425-993F-45BC-ACFA-33B81AAF6B92}" srcOrd="0" destOrd="0" parTransId="{DCAA0709-C720-4188-8ACB-8C0A9CD97BBB}" sibTransId="{EB5CBEE1-FB73-4872-AEC1-0D5736EA0AA1}"/>
    <dgm:cxn modelId="{DD6812DF-E0F6-4128-895A-F1667D78A3AA}" type="presOf" srcId="{E20484D9-4088-4C3C-BD54-7B74CAD9B2D0}" destId="{2392B77C-5619-4116-BBBF-ADA26FC2C8F8}" srcOrd="0" destOrd="0" presId="urn:microsoft.com/office/officeart/2005/8/layout/radial4"/>
    <dgm:cxn modelId="{76DAA6B9-41BB-4BBF-B0C7-80DFBA785243}" type="presOf" srcId="{D06CEE34-3190-46D1-937E-7538913A3874}" destId="{3A06772F-2186-4ADE-89DB-3D7000E091BC}" srcOrd="0" destOrd="0" presId="urn:microsoft.com/office/officeart/2005/8/layout/radial4"/>
    <dgm:cxn modelId="{F2E78F7B-07C4-493B-9462-25EDB05344C1}" srcId="{C526D5BC-15BB-4A5A-AD1E-EC8795DA696D}" destId="{575CCB7A-7493-46A6-B1CB-BB8F17820F42}" srcOrd="0" destOrd="0" parTransId="{C2B65386-9569-441C-BDAC-67915F924554}" sibTransId="{BECE9A9D-156C-40D5-9B40-DD77D4C671B1}"/>
    <dgm:cxn modelId="{FE82ABEF-E683-4A20-8D27-3E485AA2CECE}" type="presOf" srcId="{93C21EED-6370-48A9-929B-666824A93441}" destId="{26313D50-6B8E-4945-8374-A321E8CF2128}" srcOrd="0" destOrd="0" presId="urn:microsoft.com/office/officeart/2005/8/layout/radial4"/>
    <dgm:cxn modelId="{E448AF42-D830-41E3-940D-BE546FE59BA1}" srcId="{D06CEE34-3190-46D1-937E-7538913A3874}" destId="{C526D5BC-15BB-4A5A-AD1E-EC8795DA696D}" srcOrd="1" destOrd="0" parTransId="{6B943509-A0E1-4183-8A91-C68999D243F1}" sibTransId="{E33171BC-5D8A-481A-BB3A-200C74C9EB69}"/>
    <dgm:cxn modelId="{0E69ADD4-AA60-4482-B0DC-EFDB561C9F67}" srcId="{03E97D82-FAD8-41A7-859C-5097729D3640}" destId="{93C21EED-6370-48A9-929B-666824A93441}" srcOrd="1" destOrd="0" parTransId="{B1868BD0-8770-4D1D-B92E-D062F5904A77}" sibTransId="{C474AAC3-2AFE-4955-A3BB-E7AA3FB87200}"/>
    <dgm:cxn modelId="{DB223E50-0102-4CF6-BDB1-77FE150ABA64}" type="presOf" srcId="{68F512D2-B1FA-4435-ADB5-1722E5725C25}" destId="{DE5C45F1-2A42-4406-AE5F-F5C1AB148978}" srcOrd="0" destOrd="0" presId="urn:microsoft.com/office/officeart/2005/8/layout/radial4"/>
    <dgm:cxn modelId="{BC86F6BD-AC11-4289-95B9-BDED40E25509}" type="presOf" srcId="{F2F21536-92B6-4EFE-8F6C-29CB6E317D14}" destId="{416AD581-CB87-499C-BE6C-740CB01FF7FD}" srcOrd="0" destOrd="0" presId="urn:microsoft.com/office/officeart/2005/8/layout/radial4"/>
    <dgm:cxn modelId="{CBF5987B-3C81-4575-874A-E5D1D1262C9D}" type="presOf" srcId="{C1B5C031-347E-401F-B0F2-244A4CEC759D}" destId="{860AFA1F-181E-4EBF-ABBA-35491924F07D}" srcOrd="0" destOrd="0" presId="urn:microsoft.com/office/officeart/2005/8/layout/radial4"/>
    <dgm:cxn modelId="{8B8A3EB3-CB79-48E8-8B60-7FB04BD9AD95}" srcId="{03E97D82-FAD8-41A7-859C-5097729D3640}" destId="{68F512D2-B1FA-4435-ADB5-1722E5725C25}" srcOrd="2" destOrd="0" parTransId="{C1B5C031-347E-401F-B0F2-244A4CEC759D}" sibTransId="{5D44436A-52B6-4BBF-889D-F885ACCA8DD1}"/>
    <dgm:cxn modelId="{3C44BA60-AA25-44B0-85D1-9F812CE5C149}" srcId="{D06CEE34-3190-46D1-937E-7538913A3874}" destId="{B36A37DC-A3B5-4E6D-9B65-AD6A9A41A094}" srcOrd="2" destOrd="0" parTransId="{9C7C27BE-7DFD-4A11-8395-B183507DE08C}" sibTransId="{15A5012C-94DC-412F-B4F2-AD622C0FBCD2}"/>
    <dgm:cxn modelId="{B18FBFE6-A7BF-4060-AC38-B367531EF41C}" type="presOf" srcId="{03E97D82-FAD8-41A7-859C-5097729D3640}" destId="{10E65DDB-09FE-4FFD-8648-1459B4B6840E}" srcOrd="0" destOrd="0" presId="urn:microsoft.com/office/officeart/2005/8/layout/radial4"/>
    <dgm:cxn modelId="{BF086B6A-730A-4795-985A-1214DEAFD3C5}" srcId="{03E97D82-FAD8-41A7-859C-5097729D3640}" destId="{E20484D9-4088-4C3C-BD54-7B74CAD9B2D0}" srcOrd="0" destOrd="0" parTransId="{F2F21536-92B6-4EFE-8F6C-29CB6E317D14}" sibTransId="{648C929C-361C-4A00-968A-5D386568E390}"/>
    <dgm:cxn modelId="{AFBB1B96-1634-4ED7-89A8-AA0963CAD2DB}" type="presOf" srcId="{B1868BD0-8770-4D1D-B92E-D062F5904A77}" destId="{2CC3D254-4CEC-4281-B4C5-E857DB36C950}" srcOrd="0" destOrd="0" presId="urn:microsoft.com/office/officeart/2005/8/layout/radial4"/>
    <dgm:cxn modelId="{22E7BE13-EBDB-4806-BF97-690D689D32FF}" type="presParOf" srcId="{3A06772F-2186-4ADE-89DB-3D7000E091BC}" destId="{10E65DDB-09FE-4FFD-8648-1459B4B6840E}" srcOrd="0" destOrd="0" presId="urn:microsoft.com/office/officeart/2005/8/layout/radial4"/>
    <dgm:cxn modelId="{BD913211-BB5A-44EE-B8E3-AFE6CA4C98E1}" type="presParOf" srcId="{3A06772F-2186-4ADE-89DB-3D7000E091BC}" destId="{416AD581-CB87-499C-BE6C-740CB01FF7FD}" srcOrd="1" destOrd="0" presId="urn:microsoft.com/office/officeart/2005/8/layout/radial4"/>
    <dgm:cxn modelId="{D01E5F91-D6F0-46A4-9ABA-87309DECCF1E}" type="presParOf" srcId="{3A06772F-2186-4ADE-89DB-3D7000E091BC}" destId="{2392B77C-5619-4116-BBBF-ADA26FC2C8F8}" srcOrd="2" destOrd="0" presId="urn:microsoft.com/office/officeart/2005/8/layout/radial4"/>
    <dgm:cxn modelId="{186DF4A8-A9CA-4B46-A899-14B9BC8ACF0C}" type="presParOf" srcId="{3A06772F-2186-4ADE-89DB-3D7000E091BC}" destId="{2CC3D254-4CEC-4281-B4C5-E857DB36C950}" srcOrd="3" destOrd="0" presId="urn:microsoft.com/office/officeart/2005/8/layout/radial4"/>
    <dgm:cxn modelId="{CC9C830D-0820-4C09-868A-DB563A843B5A}" type="presParOf" srcId="{3A06772F-2186-4ADE-89DB-3D7000E091BC}" destId="{26313D50-6B8E-4945-8374-A321E8CF2128}" srcOrd="4" destOrd="0" presId="urn:microsoft.com/office/officeart/2005/8/layout/radial4"/>
    <dgm:cxn modelId="{3FDFD1E1-43C2-45C9-911C-27CC5EF4D6E9}" type="presParOf" srcId="{3A06772F-2186-4ADE-89DB-3D7000E091BC}" destId="{860AFA1F-181E-4EBF-ABBA-35491924F07D}" srcOrd="5" destOrd="0" presId="urn:microsoft.com/office/officeart/2005/8/layout/radial4"/>
    <dgm:cxn modelId="{5491E50A-3C2D-4ED6-A39D-E4E9B18FD6C9}" type="presParOf" srcId="{3A06772F-2186-4ADE-89DB-3D7000E091BC}" destId="{DE5C45F1-2A42-4406-AE5F-F5C1AB14897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65DDB-09FE-4FFD-8648-1459B4B6840E}">
      <dsp:nvSpPr>
        <dsp:cNvPr id="0" name=""/>
        <dsp:cNvSpPr/>
      </dsp:nvSpPr>
      <dsp:spPr>
        <a:xfrm>
          <a:off x="3213812" y="2770265"/>
          <a:ext cx="2324293" cy="23242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ARIS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Total = 191 municípios</a:t>
          </a:r>
          <a:endParaRPr lang="pt-BR" sz="2800" b="1" kern="1200" dirty="0"/>
        </a:p>
      </dsp:txBody>
      <dsp:txXfrm>
        <a:off x="3554197" y="3110650"/>
        <a:ext cx="1643523" cy="1643523"/>
      </dsp:txXfrm>
    </dsp:sp>
    <dsp:sp modelId="{416AD581-CB87-499C-BE6C-740CB01FF7FD}">
      <dsp:nvSpPr>
        <dsp:cNvPr id="0" name=""/>
        <dsp:cNvSpPr/>
      </dsp:nvSpPr>
      <dsp:spPr>
        <a:xfrm rot="2128801">
          <a:off x="2695725" y="2765789"/>
          <a:ext cx="576181" cy="6624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2B77C-5619-4116-BBBF-ADA26FC2C8F8}">
      <dsp:nvSpPr>
        <dsp:cNvPr id="0" name=""/>
        <dsp:cNvSpPr/>
      </dsp:nvSpPr>
      <dsp:spPr>
        <a:xfrm>
          <a:off x="471487" y="1008118"/>
          <a:ext cx="2208079" cy="1766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PRIVADO = 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Terceirização = 4</a:t>
          </a:r>
          <a:endParaRPr lang="pt-BR" sz="2000" b="1" kern="1200" dirty="0"/>
        </a:p>
      </dsp:txBody>
      <dsp:txXfrm>
        <a:off x="523225" y="1059856"/>
        <a:ext cx="2104603" cy="1662987"/>
      </dsp:txXfrm>
    </dsp:sp>
    <dsp:sp modelId="{2CC3D254-4CEC-4281-B4C5-E857DB36C950}">
      <dsp:nvSpPr>
        <dsp:cNvPr id="0" name=""/>
        <dsp:cNvSpPr/>
      </dsp:nvSpPr>
      <dsp:spPr>
        <a:xfrm rot="16211338" flipH="1">
          <a:off x="3990149" y="1942497"/>
          <a:ext cx="687590" cy="6624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313D50-6B8E-4945-8374-A321E8CF2128}">
      <dsp:nvSpPr>
        <dsp:cNvPr id="0" name=""/>
        <dsp:cNvSpPr/>
      </dsp:nvSpPr>
      <dsp:spPr>
        <a:xfrm>
          <a:off x="3158558" y="0"/>
          <a:ext cx="2414689" cy="1766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CONCESSIONÁRIA ESTADUAL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(CASAN = 138  E SANEPAR = 1)</a:t>
          </a:r>
          <a:endParaRPr lang="pt-BR" sz="2000" b="1" kern="1200" dirty="0"/>
        </a:p>
      </dsp:txBody>
      <dsp:txXfrm>
        <a:off x="3210296" y="51738"/>
        <a:ext cx="2311213" cy="1662987"/>
      </dsp:txXfrm>
    </dsp:sp>
    <dsp:sp modelId="{860AFA1F-181E-4EBF-ABBA-35491924F07D}">
      <dsp:nvSpPr>
        <dsp:cNvPr id="0" name=""/>
        <dsp:cNvSpPr/>
      </dsp:nvSpPr>
      <dsp:spPr>
        <a:xfrm rot="8667532">
          <a:off x="5451859" y="2656516"/>
          <a:ext cx="662881" cy="66242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5C45F1-2A42-4406-AE5F-F5C1AB148978}">
      <dsp:nvSpPr>
        <dsp:cNvPr id="0" name=""/>
        <dsp:cNvSpPr/>
      </dsp:nvSpPr>
      <dsp:spPr>
        <a:xfrm>
          <a:off x="5944119" y="1118408"/>
          <a:ext cx="2352090" cy="16899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err="1" smtClean="0"/>
            <a:t>SAMAEs</a:t>
          </a:r>
          <a:r>
            <a:rPr lang="pt-BR" sz="1600" b="1" kern="1200" dirty="0" smtClean="0"/>
            <a:t> = 17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err="1" smtClean="0"/>
            <a:t>DAEs</a:t>
          </a:r>
          <a:r>
            <a:rPr lang="pt-BR" sz="1600" b="1" kern="1200" dirty="0" smtClean="0"/>
            <a:t> = 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Associações = 05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err="1" smtClean="0"/>
            <a:t>Secret</a:t>
          </a:r>
          <a:r>
            <a:rPr lang="pt-BR" sz="1600" b="1" kern="1200" dirty="0" smtClean="0"/>
            <a:t>. Municipais = 14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/>
        </a:p>
      </dsp:txBody>
      <dsp:txXfrm>
        <a:off x="5993615" y="1167904"/>
        <a:ext cx="2253098" cy="1590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0" y="0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03480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dir@aris.sc.gov.br" TargetMode="External"/><Relationship Id="rId2" Type="http://schemas.openxmlformats.org/officeDocument/2006/relationships/hyperlink" Target="http://www.aris.sc.gov.b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7 COLABORADORES\Edivan\Logo_4_eix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/>
          <a:stretch>
            <a:fillRect/>
          </a:stretch>
        </p:blipFill>
        <p:spPr bwMode="auto">
          <a:xfrm>
            <a:off x="4499993" y="0"/>
            <a:ext cx="4680520" cy="548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685340"/>
              </p:ext>
            </p:extLst>
          </p:nvPr>
        </p:nvGraphicFramePr>
        <p:xfrm>
          <a:off x="35496" y="2201416"/>
          <a:ext cx="489654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</a:tblGrid>
              <a:tr h="1296144"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r>
                        <a:rPr lang="pt-BR" sz="2800" baseline="0" dirty="0" smtClean="0">
                          <a:solidFill>
                            <a:sysClr val="windowText" lastClr="000000"/>
                          </a:solidFill>
                        </a:rPr>
                        <a:t> PAPEL DA REGULAÇÃO PARA MELHORIA DA GESTÃO DOS SERVIÇOS DE SANEAMENTO.</a:t>
                      </a:r>
                      <a:endParaRPr lang="pt-BR" sz="28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268760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800" dirty="0" smtClean="0"/>
              <a:t>Editar Normas Relativas: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 smtClean="0"/>
              <a:t>Estrutura </a:t>
            </a:r>
            <a:r>
              <a:rPr lang="pt-BR" altLang="pt-BR" sz="2800" dirty="0"/>
              <a:t>de níveis tarifários, bem como os procedimentos e prazos de sua fixação, reajuste e revisão</a:t>
            </a:r>
            <a:r>
              <a:rPr lang="pt-BR" altLang="pt-BR" sz="2800" dirty="0" smtClean="0"/>
              <a:t>;</a:t>
            </a:r>
            <a:endParaRPr lang="pt-BR" alt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 smtClean="0"/>
              <a:t>Monitoramento </a:t>
            </a:r>
            <a:r>
              <a:rPr lang="pt-BR" altLang="pt-BR" sz="2800" dirty="0"/>
              <a:t>dos custos</a:t>
            </a:r>
            <a:r>
              <a:rPr lang="pt-BR" altLang="pt-BR" sz="2800" dirty="0" smtClean="0"/>
              <a:t>;</a:t>
            </a:r>
          </a:p>
          <a:p>
            <a:endParaRPr lang="pt-BR" alt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 smtClean="0"/>
              <a:t>Avaliação </a:t>
            </a:r>
            <a:r>
              <a:rPr lang="pt-BR" altLang="pt-BR" sz="2800" dirty="0"/>
              <a:t>da eficiência e eficácia dos serviços prestados</a:t>
            </a:r>
            <a:r>
              <a:rPr lang="pt-BR" altLang="pt-BR" sz="2800" dirty="0" smtClean="0"/>
              <a:t>;</a:t>
            </a:r>
          </a:p>
          <a:p>
            <a:endParaRPr lang="pt-BR" alt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altLang="pt-BR" sz="2800" dirty="0" smtClean="0"/>
              <a:t>Medidas </a:t>
            </a:r>
            <a:r>
              <a:rPr lang="pt-BR" altLang="pt-BR" sz="2800" dirty="0"/>
              <a:t>de contingências, emergências, racionamento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15616" y="188640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O PAPEL DA REGULAÇÃO PARA MELHORIA DOS SERVIÇOS DE SANEAMENTO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7385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tretch>
            <a:fillRect/>
          </a:stretch>
        </p:blipFill>
        <p:spPr>
          <a:xfrm>
            <a:off x="8255" y="1052736"/>
            <a:ext cx="9127490" cy="4338414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15316"/>
              </p:ext>
            </p:extLst>
          </p:nvPr>
        </p:nvGraphicFramePr>
        <p:xfrm>
          <a:off x="2051720" y="404664"/>
          <a:ext cx="43204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ORGANIZAÇÃO FINANCEIRA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DA01E9ED-8327-43B1-B0A3-4F0ABF8D3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32656"/>
            <a:ext cx="6696744" cy="49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2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>
            <a:extLst>
              <a:ext uri="{FF2B5EF4-FFF2-40B4-BE49-F238E27FC236}">
                <a16:creationId xmlns="" xmlns:a16="http://schemas.microsoft.com/office/drawing/2014/main" id="{02A3D0B5-77EB-486D-84CF-A419FAB00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44120"/>
            <a:ext cx="3874083" cy="219684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F84581FD-B105-4C03-A273-723AC290F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703" y="2924944"/>
            <a:ext cx="4400550" cy="2471738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467544" y="234888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55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>
            <a:extLst>
              <a:ext uri="{FF2B5EF4-FFF2-40B4-BE49-F238E27FC236}">
                <a16:creationId xmlns="" xmlns:a16="http://schemas.microsoft.com/office/drawing/2014/main" id="{5CBD98B6-8783-42F9-9AAE-C9AE4E831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5064919" cy="18002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E191C155-9F27-4C39-819D-31C3BB016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963" y="2996952"/>
            <a:ext cx="56578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10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5">
            <a:extLst>
              <a:ext uri="{FF2B5EF4-FFF2-40B4-BE49-F238E27FC236}">
                <a16:creationId xmlns="" xmlns:a16="http://schemas.microsoft.com/office/drawing/2014/main" id="{B02ABEBA-1FEF-4DC3-BEEC-69F03A05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762103" cy="21161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5697C2E-7E15-48E7-A57B-67D3283C0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448839"/>
            <a:ext cx="43148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431783"/>
              </p:ext>
            </p:extLst>
          </p:nvPr>
        </p:nvGraphicFramePr>
        <p:xfrm>
          <a:off x="611560" y="476672"/>
          <a:ext cx="8136904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4680520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ARIS </a:t>
                      </a:r>
                    </a:p>
                    <a:p>
                      <a:pPr algn="ctr"/>
                      <a:r>
                        <a:rPr lang="pt-BR" sz="2800" dirty="0" smtClean="0"/>
                        <a:t> </a:t>
                      </a:r>
                      <a:r>
                        <a:rPr lang="pt-BR" sz="2000" dirty="0" smtClean="0"/>
                        <a:t>Agência</a:t>
                      </a:r>
                      <a:r>
                        <a:rPr lang="pt-BR" sz="2000" baseline="0" dirty="0" smtClean="0"/>
                        <a:t> Reguladora Intermunicipal de Saneamento</a:t>
                      </a:r>
                    </a:p>
                    <a:p>
                      <a:pPr algn="ctr"/>
                      <a:r>
                        <a:rPr lang="pt-BR" sz="2000" baseline="0" dirty="0" smtClean="0">
                          <a:hlinkClick r:id="rId2"/>
                        </a:rPr>
                        <a:t>WWW.aris.sc.gov.br</a:t>
                      </a:r>
                      <a:endParaRPr lang="pt-BR" sz="2000" baseline="0" dirty="0" smtClean="0"/>
                    </a:p>
                    <a:p>
                      <a:pPr algn="ctr"/>
                      <a:r>
                        <a:rPr lang="pt-BR" sz="2000" baseline="0" dirty="0" smtClean="0"/>
                        <a:t>(048) 3954-9100</a:t>
                      </a:r>
                    </a:p>
                    <a:p>
                      <a:pPr algn="ctr"/>
                      <a:endParaRPr lang="pt-BR" sz="2000" baseline="0" dirty="0" smtClean="0"/>
                    </a:p>
                    <a:p>
                      <a:pPr algn="ctr"/>
                      <a:endParaRPr lang="pt-BR" sz="2000" baseline="0" dirty="0" smtClean="0"/>
                    </a:p>
                    <a:p>
                      <a:pPr algn="ctr"/>
                      <a:r>
                        <a:rPr lang="pt-BR" sz="2000" baseline="0" dirty="0" smtClean="0"/>
                        <a:t>Obrigado!</a:t>
                      </a:r>
                    </a:p>
                    <a:p>
                      <a:pPr algn="ctr"/>
                      <a:endParaRPr lang="pt-BR" sz="2000" baseline="0" dirty="0" smtClean="0"/>
                    </a:p>
                    <a:p>
                      <a:pPr algn="ctr"/>
                      <a:endParaRPr lang="pt-BR" sz="2000" baseline="0" dirty="0" smtClean="0"/>
                    </a:p>
                    <a:p>
                      <a:pPr algn="ctr"/>
                      <a:r>
                        <a:rPr lang="pt-BR" sz="2000" baseline="0" dirty="0" smtClean="0"/>
                        <a:t>Adir </a:t>
                      </a:r>
                      <a:r>
                        <a:rPr lang="pt-BR" sz="2000" baseline="0" dirty="0" err="1" smtClean="0"/>
                        <a:t>Faccio</a:t>
                      </a:r>
                      <a:r>
                        <a:rPr lang="pt-BR" sz="2000" baseline="0" dirty="0" smtClean="0"/>
                        <a:t> - Diretor Geral</a:t>
                      </a:r>
                    </a:p>
                    <a:p>
                      <a:pPr algn="ctr"/>
                      <a:r>
                        <a:rPr lang="pt-BR" sz="2000" baseline="0" dirty="0" smtClean="0">
                          <a:hlinkClick r:id="rId3"/>
                        </a:rPr>
                        <a:t>adir@aris.sc.gov.br</a:t>
                      </a:r>
                      <a:r>
                        <a:rPr lang="pt-BR" sz="2000" baseline="0" dirty="0" smtClean="0"/>
                        <a:t>  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2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CE9B8B3-71A9-45FA-9195-E7E59AA44D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"/>
            <a:ext cx="8208911" cy="55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30F7BF11-16DD-4896-AC0F-F27686B58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" y="-99392"/>
            <a:ext cx="9172208" cy="559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620688"/>
            <a:ext cx="86106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53994040"/>
              </p:ext>
            </p:extLst>
          </p:nvPr>
        </p:nvGraphicFramePr>
        <p:xfrm>
          <a:off x="320076" y="260648"/>
          <a:ext cx="8823924" cy="509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8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47900"/>
              </p:ext>
            </p:extLst>
          </p:nvPr>
        </p:nvGraphicFramePr>
        <p:xfrm>
          <a:off x="1043608" y="332656"/>
          <a:ext cx="6096000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864096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O</a:t>
                      </a:r>
                      <a:r>
                        <a:rPr lang="pt-BR" sz="2400" baseline="0" dirty="0" smtClean="0"/>
                        <a:t> PAPEL DA REGULAÇÃO PARA A MELHORIA DA GESTÃO DOS SERVIÇOS DE SANEAMENTO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408435"/>
              </p:ext>
            </p:extLst>
          </p:nvPr>
        </p:nvGraphicFramePr>
        <p:xfrm>
          <a:off x="1043608" y="1700808"/>
          <a:ext cx="6312024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2024"/>
              </a:tblGrid>
              <a:tr h="2880320">
                <a:tc>
                  <a:txBody>
                    <a:bodyPr/>
                    <a:lstStyle/>
                    <a:p>
                      <a:pPr marL="457200" indent="-457200" algn="just">
                        <a:buFont typeface="Wingdings" panose="05000000000000000000" pitchFamily="2" charset="2"/>
                        <a:buChar char="Ø"/>
                      </a:pPr>
                      <a:r>
                        <a:rPr lang="pt-BR" sz="2800" dirty="0" smtClean="0"/>
                        <a:t>Qualidade dos serviços prestados</a:t>
                      </a:r>
                    </a:p>
                    <a:p>
                      <a:pPr algn="just"/>
                      <a:endParaRPr lang="pt-BR" sz="2800" dirty="0" smtClean="0"/>
                    </a:p>
                    <a:p>
                      <a:pPr marL="457200" indent="-457200" algn="just">
                        <a:buFont typeface="Wingdings" panose="05000000000000000000" pitchFamily="2" charset="2"/>
                        <a:buChar char="Ø"/>
                      </a:pPr>
                      <a:r>
                        <a:rPr lang="pt-BR" sz="2800" dirty="0" smtClean="0"/>
                        <a:t>Equilíbrio</a:t>
                      </a:r>
                      <a:r>
                        <a:rPr lang="pt-BR" sz="2800" baseline="0" dirty="0" smtClean="0"/>
                        <a:t> Econômico  financeiro do prestador</a:t>
                      </a:r>
                    </a:p>
                    <a:p>
                      <a:pPr algn="just"/>
                      <a:endParaRPr lang="pt-BR" sz="2800" baseline="0" dirty="0" smtClean="0"/>
                    </a:p>
                    <a:p>
                      <a:pPr marL="457200" indent="-457200" algn="just">
                        <a:buFont typeface="Wingdings" panose="05000000000000000000" pitchFamily="2" charset="2"/>
                        <a:buChar char="Ø"/>
                      </a:pPr>
                      <a:r>
                        <a:rPr lang="pt-BR" sz="2800" baseline="0" dirty="0" smtClean="0"/>
                        <a:t>Modicidade tarifária</a:t>
                      </a:r>
                      <a:endParaRPr lang="pt-B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3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980728"/>
            <a:ext cx="9217024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 </a:t>
            </a:r>
            <a:r>
              <a:rPr lang="pt-BR" sz="2800" dirty="0"/>
              <a:t>Fiscalização  dos  serviços  </a:t>
            </a:r>
            <a:r>
              <a:rPr lang="pt-BR" sz="2800" dirty="0" smtClean="0"/>
              <a:t>prestados; 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 Fixar  as  </a:t>
            </a:r>
            <a:r>
              <a:rPr lang="pt-BR" sz="2800" dirty="0"/>
              <a:t>tarifas  </a:t>
            </a:r>
            <a:r>
              <a:rPr lang="pt-BR" sz="2800" dirty="0" smtClean="0"/>
              <a:t>cobradas;  </a:t>
            </a:r>
            <a:endParaRPr lang="pt-BR" sz="2800" dirty="0"/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Definir  as  </a:t>
            </a:r>
            <a:r>
              <a:rPr lang="pt-BR" sz="2800" dirty="0"/>
              <a:t>regras  para  a  prestação  dos  serviços; </a:t>
            </a:r>
            <a:endParaRPr lang="pt-BR" sz="2800" dirty="0" smtClean="0"/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Supervisionar  o  </a:t>
            </a:r>
            <a:r>
              <a:rPr lang="pt-BR" sz="2800" dirty="0"/>
              <a:t>cumprimento  dos contratos  celebrados </a:t>
            </a:r>
            <a:r>
              <a:rPr lang="pt-BR" sz="2800" dirty="0" smtClean="0"/>
              <a:t> entre o titular e o prestador;</a:t>
            </a:r>
            <a:endParaRPr lang="pt-BR" sz="2800" dirty="0"/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Receber  </a:t>
            </a:r>
            <a:r>
              <a:rPr lang="pt-BR" sz="2800" dirty="0"/>
              <a:t>reclamações dos usuários , quando não atendidas pelo  prestador</a:t>
            </a:r>
            <a:endParaRPr lang="pt-BR" sz="2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46084"/>
              </p:ext>
            </p:extLst>
          </p:nvPr>
        </p:nvGraphicFramePr>
        <p:xfrm>
          <a:off x="971600" y="44624"/>
          <a:ext cx="7344816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355064">
                <a:tc>
                  <a:txBody>
                    <a:bodyPr/>
                    <a:lstStyle/>
                    <a:p>
                      <a:pPr algn="l"/>
                      <a:r>
                        <a:rPr lang="pt-BR" sz="2800" dirty="0" smtClean="0"/>
                        <a:t>O PAPEL</a:t>
                      </a:r>
                      <a:r>
                        <a:rPr lang="pt-BR" sz="2800" baseline="0" dirty="0" smtClean="0"/>
                        <a:t> DA REGULAÇÃO PARA MELHORIA DOS SERVIÇOS DE SANEAMENTO</a:t>
                      </a:r>
                      <a:endParaRPr lang="pt-B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2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412776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Estabelecer </a:t>
            </a:r>
            <a:r>
              <a:rPr lang="pt-BR" sz="2800" dirty="0"/>
              <a:t>padrões e normas para a adequada prestação de serviços e para a satisfação dos usuários;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Garantir </a:t>
            </a:r>
            <a:r>
              <a:rPr lang="pt-BR" sz="2800" dirty="0"/>
              <a:t>o cumprimento das condições e metas estabelecidas</a:t>
            </a:r>
            <a:r>
              <a:rPr lang="pt-BR" sz="2400" dirty="0"/>
              <a:t>.</a:t>
            </a:r>
            <a:r>
              <a:rPr lang="pt-BR" dirty="0"/>
              <a:t>		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2" y="3212976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Prevenir </a:t>
            </a:r>
            <a:r>
              <a:rPr lang="pt-BR" sz="2800" dirty="0"/>
              <a:t>e reprimir o abuso do poder </a:t>
            </a:r>
            <a:r>
              <a:rPr lang="pt-BR" sz="2800" dirty="0" smtClean="0"/>
              <a:t>econômico,  (Definir </a:t>
            </a:r>
            <a:r>
              <a:rPr lang="pt-BR" sz="2800" dirty="0"/>
              <a:t>tarifas que assegurem tanto o equilíbrio econômico financeiro dos contratos como a modicidade </a:t>
            </a:r>
            <a:r>
              <a:rPr lang="pt-BR" sz="2800" dirty="0" smtClean="0"/>
              <a:t>tarifária)</a:t>
            </a:r>
            <a:endParaRPr lang="pt-BR" sz="2800" dirty="0"/>
          </a:p>
          <a:p>
            <a:pPr>
              <a:defRPr/>
            </a:pPr>
            <a:endParaRPr lang="pt-BR" sz="28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683568" y="26064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O PAPEL DA REGULAÇÃO PARA MELHORIA DOS SERVIÇOS DE SANEAMENTO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96108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473746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 smtClean="0"/>
              <a:t>Editar </a:t>
            </a:r>
            <a:r>
              <a:rPr lang="pt-BR" sz="2800" dirty="0"/>
              <a:t>normas </a:t>
            </a:r>
            <a:r>
              <a:rPr lang="pt-BR" sz="2800" dirty="0" smtClean="0"/>
              <a:t>relativas: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 Dimensões </a:t>
            </a:r>
            <a:r>
              <a:rPr lang="pt-BR" sz="2800" dirty="0"/>
              <a:t>técnicas, econômicas e social de prestação de </a:t>
            </a:r>
            <a:r>
              <a:rPr lang="pt-BR" sz="2800" dirty="0" smtClean="0"/>
              <a:t>serviços; </a:t>
            </a: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800" dirty="0"/>
              <a:t> </a:t>
            </a:r>
            <a:r>
              <a:rPr lang="pt-BR" sz="2800" dirty="0" smtClean="0"/>
              <a:t>Padrões </a:t>
            </a:r>
            <a:r>
              <a:rPr lang="pt-BR" sz="2800" dirty="0"/>
              <a:t>e indicadores de qualidade da prestação de serviços;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 </a:t>
            </a:r>
            <a:r>
              <a:rPr lang="pt-BR" sz="2800" dirty="0"/>
              <a:t>Requisitos operacionais e de manutenção dos sistemas;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sz="2800" dirty="0" smtClean="0"/>
              <a:t> Metas </a:t>
            </a:r>
            <a:r>
              <a:rPr lang="pt-BR" sz="2800" dirty="0"/>
              <a:t>progressivas de expansão e de qualidade dos serviços e os respectivos </a:t>
            </a:r>
            <a:r>
              <a:rPr lang="pt-BR" sz="2800" dirty="0" smtClean="0"/>
              <a:t>prazos</a:t>
            </a:r>
            <a:endParaRPr lang="pt-BR" altLang="pt-BR" sz="2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1115616" y="26064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O PAPEL DA REGULAÇÃO PARA MELHORIA DOS SERVIÇOS DE SANEAMENTO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617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324</Words>
  <Application>Microsoft Office PowerPoint</Application>
  <PresentationFormat>Apresentação na tela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Aris000402</cp:lastModifiedBy>
  <cp:revision>34</cp:revision>
  <dcterms:created xsi:type="dcterms:W3CDTF">2018-05-02T19:43:05Z</dcterms:created>
  <dcterms:modified xsi:type="dcterms:W3CDTF">2018-05-26T18:11:28Z</dcterms:modified>
</cp:coreProperties>
</file>