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60" d="100"/>
          <a:sy n="60" d="100"/>
        </p:scale>
        <p:origin x="-216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62068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Mesa-Redonda 5</a:t>
            </a:r>
          </a:p>
          <a:p>
            <a:pPr algn="ctr"/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 Papel da Regulação na Melhoria da Gestão dos Serviços de Saneamento</a:t>
            </a: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71192" y="3068960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Ernani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Ciríaco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Miranda</a:t>
            </a:r>
          </a:p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Diretor do Departamento de Planejamento e Regulação</a:t>
            </a:r>
          </a:p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Secretaria Nacional de Saneamento Ambiental</a:t>
            </a:r>
          </a:p>
          <a:p>
            <a:pPr algn="r"/>
            <a:r>
              <a:rPr lang="pt-BR" dirty="0" smtClean="0">
                <a:latin typeface="Arial" pitchFamily="34" charset="0"/>
                <a:cs typeface="Arial" pitchFamily="34" charset="0"/>
              </a:rPr>
              <a:t>Ministério das Cidades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493187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Fortaleza, 29 de maio de 2018</a:t>
            </a:r>
            <a:endParaRPr lang="pt-BR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4736"/>
              </p:ext>
            </p:extLst>
          </p:nvPr>
        </p:nvGraphicFramePr>
        <p:xfrm>
          <a:off x="890709" y="721182"/>
          <a:ext cx="3784421" cy="2240813"/>
        </p:xfrm>
        <a:graphic>
          <a:graphicData uri="http://schemas.openxmlformats.org/drawingml/2006/table">
            <a:tbl>
              <a:tblPr/>
              <a:tblGrid>
                <a:gridCol w="3784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670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Ação I: adequação e formulação de normas e instrumentos regulatórios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670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Ação II: adequação </a:t>
                      </a:r>
                      <a:r>
                        <a:rPr lang="pt-BR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</a:t>
                      </a: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formulação de modelo </a:t>
                      </a:r>
                      <a:r>
                        <a:rPr lang="pt-BR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</a:t>
                      </a: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instrumentos de governança </a:t>
                      </a:r>
                      <a:r>
                        <a:rPr lang="pt-BR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</a:t>
                      </a: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transparência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116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Ação III: adequação </a:t>
                      </a:r>
                      <a:r>
                        <a:rPr lang="pt-BR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</a:t>
                      </a: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formulação de modelo </a:t>
                      </a:r>
                      <a:r>
                        <a:rPr lang="pt-BR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</a:t>
                      </a: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instrumentos de participação </a:t>
                      </a:r>
                      <a:r>
                        <a:rPr lang="pt-BR" sz="16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</a:t>
                      </a: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controle social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271800"/>
              </p:ext>
            </p:extLst>
          </p:nvPr>
        </p:nvGraphicFramePr>
        <p:xfrm>
          <a:off x="902271" y="3178019"/>
          <a:ext cx="3813745" cy="1646012"/>
        </p:xfrm>
        <a:graphic>
          <a:graphicData uri="http://schemas.openxmlformats.org/drawingml/2006/table">
            <a:tbl>
              <a:tblPr/>
              <a:tblGrid>
                <a:gridCol w="3813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0201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Ação IV: avaliação </a:t>
                      </a:r>
                      <a:r>
                        <a:rPr lang="pt-BR" sz="16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econômico-financeira da prestação de serviços de abastecimento de água e esgotamento sanitário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14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Ação V: estrutura </a:t>
                      </a:r>
                      <a:r>
                        <a:rPr lang="pt-BR" sz="16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de tarifas e avaliação tarifária</a:t>
                      </a:r>
                    </a:p>
                  </a:txBody>
                  <a:tcPr marT="45743" marB="457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48421"/>
              </p:ext>
            </p:extLst>
          </p:nvPr>
        </p:nvGraphicFramePr>
        <p:xfrm>
          <a:off x="933703" y="4945690"/>
          <a:ext cx="3782313" cy="542925"/>
        </p:xfrm>
        <a:graphic>
          <a:graphicData uri="http://schemas.openxmlformats.org/drawingml/2006/table">
            <a:tbl>
              <a:tblPr/>
              <a:tblGrid>
                <a:gridCol w="37823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Ação VII: sistema </a:t>
                      </a:r>
                      <a:r>
                        <a:rPr lang="pt-BR" sz="16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de informações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44945"/>
              </p:ext>
            </p:extLst>
          </p:nvPr>
        </p:nvGraphicFramePr>
        <p:xfrm>
          <a:off x="5652120" y="1948128"/>
          <a:ext cx="3024336" cy="545961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5961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Contabilidade regulatória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41050"/>
              </p:ext>
            </p:extLst>
          </p:nvPr>
        </p:nvGraphicFramePr>
        <p:xfrm>
          <a:off x="5652120" y="2709388"/>
          <a:ext cx="2997200" cy="1310722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620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Estudo sobre fontes de recursos e estratégia de financiamento no setor de abastecimento de água e esgotamento sanitário</a:t>
                      </a: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362798"/>
              </p:ext>
            </p:extLst>
          </p:nvPr>
        </p:nvGraphicFramePr>
        <p:xfrm>
          <a:off x="5626844" y="4171635"/>
          <a:ext cx="2997200" cy="1310640"/>
        </p:xfrm>
        <a:graphic>
          <a:graphicData uri="http://schemas.openxmlformats.org/drawingml/2006/table">
            <a:tbl>
              <a:tblPr/>
              <a:tblGrid>
                <a:gridCol w="299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0739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6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Estudo sobre modelo de subsídio às famílias de baixa renda aplicável aos serviços de abastecimento de água e esgotamento sanitário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Text Box 98"/>
          <p:cNvSpPr txBox="1">
            <a:spLocks noChangeArrowheads="1"/>
          </p:cNvSpPr>
          <p:nvPr/>
        </p:nvSpPr>
        <p:spPr bwMode="auto">
          <a:xfrm>
            <a:off x="179512" y="1377819"/>
            <a:ext cx="606310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 Box 100"/>
          <p:cNvSpPr txBox="1">
            <a:spLocks noChangeArrowheads="1"/>
          </p:cNvSpPr>
          <p:nvPr/>
        </p:nvSpPr>
        <p:spPr bwMode="auto">
          <a:xfrm>
            <a:off x="179258" y="3224014"/>
            <a:ext cx="606310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03"/>
          <p:cNvSpPr txBox="1">
            <a:spLocks noChangeArrowheads="1"/>
          </p:cNvSpPr>
          <p:nvPr/>
        </p:nvSpPr>
        <p:spPr bwMode="auto">
          <a:xfrm>
            <a:off x="179512" y="4618179"/>
            <a:ext cx="606310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 Box 108"/>
          <p:cNvSpPr txBox="1">
            <a:spLocks noChangeArrowheads="1"/>
          </p:cNvSpPr>
          <p:nvPr/>
        </p:nvSpPr>
        <p:spPr bwMode="auto">
          <a:xfrm>
            <a:off x="4932040" y="1689841"/>
            <a:ext cx="606310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 Box 109"/>
          <p:cNvSpPr txBox="1">
            <a:spLocks noChangeArrowheads="1"/>
          </p:cNvSpPr>
          <p:nvPr/>
        </p:nvSpPr>
        <p:spPr bwMode="auto">
          <a:xfrm>
            <a:off x="4932040" y="2759213"/>
            <a:ext cx="606310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110"/>
          <p:cNvSpPr txBox="1">
            <a:spLocks noChangeArrowheads="1"/>
          </p:cNvSpPr>
          <p:nvPr/>
        </p:nvSpPr>
        <p:spPr bwMode="auto">
          <a:xfrm>
            <a:off x="4932040" y="4210121"/>
            <a:ext cx="606310" cy="10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>
            <a:spAutoFit/>
          </a:bodyPr>
          <a:lstStyle/>
          <a:p>
            <a:pPr>
              <a:defRPr/>
            </a:pPr>
            <a:r>
              <a:rPr lang="pt-BR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8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3456384" cy="9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90732" y="972017"/>
            <a:ext cx="3172663" cy="584775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PUBLICAÇÕES</a:t>
            </a:r>
            <a:endParaRPr lang="pt-BR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1556792"/>
            <a:ext cx="8784976" cy="25835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pt-BR" sz="56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OBRIGADO!</a:t>
            </a:r>
          </a:p>
          <a:p>
            <a:pPr algn="ctr">
              <a:lnSpc>
                <a:spcPct val="114000"/>
              </a:lnSpc>
            </a:pPr>
            <a:endParaRPr lang="pt-BR" sz="5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pt-BR" sz="3000" b="1" i="1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3000" b="1" i="1" dirty="0" smtClean="0">
                <a:latin typeface="Arial" pitchFamily="34" charset="0"/>
                <a:cs typeface="Arial" pitchFamily="34" charset="0"/>
              </a:rPr>
              <a:t>rnani.miranda@cidades.gov.br</a:t>
            </a:r>
            <a:endParaRPr lang="pt-BR" sz="3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2" y="1724615"/>
            <a:ext cx="8784976" cy="21534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Gestão dos serviços de saneamento básico: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atividades de organização, planejamento, regulação e fiscalização, prestação dos serviços e controle social</a:t>
            </a:r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79512" y="1556792"/>
            <a:ext cx="8784976" cy="37323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14000"/>
              </a:lnSpc>
              <a:buAutoNum type="arabicPeriod"/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Participar de todas as atividades</a:t>
            </a:r>
          </a:p>
          <a:p>
            <a:pPr marL="514350" indent="-514350" algn="just">
              <a:lnSpc>
                <a:spcPct val="114000"/>
              </a:lnSpc>
              <a:buAutoNum type="arabicPeriod"/>
            </a:pP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14000"/>
              </a:lnSpc>
              <a:buAutoNum type="arabicPeriod"/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Apoiar o prestador de serviços, quando necessário</a:t>
            </a:r>
          </a:p>
          <a:p>
            <a:pPr marL="514350" indent="-514350" algn="just">
              <a:lnSpc>
                <a:spcPct val="114000"/>
              </a:lnSpc>
              <a:buAutoNum type="arabicPeriod"/>
            </a:pP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14000"/>
              </a:lnSpc>
              <a:buAutoNum type="arabicPeriod"/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Admitir e incentivar a participação de órgão colegiado de controle social</a:t>
            </a: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2036"/>
            <a:ext cx="9203292" cy="9110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Papel da Regulação na</a:t>
            </a:r>
          </a:p>
          <a:p>
            <a:pPr algn="ctr">
              <a:lnSpc>
                <a:spcPct val="114000"/>
              </a:lnSpc>
            </a:pPr>
            <a:r>
              <a:rPr lang="pt-B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Gestão dos serviços de saneamento básico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entendida como as atividades de organização, planejamento, regulação e fiscalização, prestação dos serviços e controle social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22036"/>
            <a:ext cx="9203292" cy="9110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pt-B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Papel da Regulação na</a:t>
            </a:r>
          </a:p>
          <a:p>
            <a:pPr algn="ctr">
              <a:lnSpc>
                <a:spcPct val="114000"/>
              </a:lnSpc>
            </a:pPr>
            <a:r>
              <a:rPr lang="pt-B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Gestão dos serviços de saneamento básico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entendida como as atividades de organização, planejamento, regulação e fiscalização, prestação dos serviços e controle social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79512" y="1268760"/>
            <a:ext cx="8784976" cy="4258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14000"/>
              </a:lnSpc>
              <a:buFont typeface="+mj-lt"/>
              <a:buAutoNum type="arabicPeriod" startAt="4"/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Fiscalizar efetivamente</a:t>
            </a:r>
          </a:p>
          <a:p>
            <a:pPr marL="514350" indent="-514350" algn="just">
              <a:lnSpc>
                <a:spcPct val="114000"/>
              </a:lnSpc>
              <a:buFont typeface="+mj-lt"/>
              <a:buAutoNum type="arabicPeriod" startAt="4"/>
            </a:pP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14000"/>
              </a:lnSpc>
              <a:buFont typeface="+mj-lt"/>
              <a:buAutoNum type="arabicPeriod" startAt="4"/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Manter ampla e permanente comunicação com a sociedade</a:t>
            </a: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14000"/>
              </a:lnSpc>
              <a:buAutoNum type="arabicPeriod" startAt="4"/>
            </a:pPr>
            <a:endParaRPr lang="pt-BR" sz="30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14000"/>
              </a:lnSpc>
              <a:buAutoNum type="arabicPeriod" startAt="4"/>
            </a:pPr>
            <a:r>
              <a:rPr lang="pt-BR" sz="3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Rever a estrutura de tarifas e subsídios para aumentar o faturamento dos prestadores de serviços</a:t>
            </a:r>
            <a:endParaRPr lang="pt-BR" sz="3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4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98" y="1628801"/>
            <a:ext cx="6934102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 rot="1247710">
            <a:off x="469870" y="1335695"/>
            <a:ext cx="8693000" cy="3317051"/>
          </a:xfrm>
          <a:prstGeom prst="rightArrow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9723" tIns="54862" rIns="109723" bIns="54862" anchor="ctr"/>
          <a:lstStyle/>
          <a:p>
            <a:pPr algn="ctr">
              <a:defRPr/>
            </a:pPr>
            <a:endParaRPr lang="pt-BR" b="1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75622" y="853324"/>
            <a:ext cx="2480154" cy="787904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109723" tIns="54862" rIns="109723" bIns="54862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ASSISTÊNCIA TÉCNICA 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971600" y="1762855"/>
            <a:ext cx="2677692" cy="787904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109723" tIns="54862" rIns="109723" bIns="54862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CURSOS DE CAPACITAÇÃO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195736" y="2713152"/>
            <a:ext cx="3822529" cy="787904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109723" tIns="54862" rIns="109723" bIns="54862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ESTUDOS DE INTERESSE NACIONAL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4572000" y="4257906"/>
            <a:ext cx="4278631" cy="449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109723" tIns="54862" rIns="109723" bIns="54862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SEMINÁRIO INTERNACIONAL  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444208" y="4874446"/>
            <a:ext cx="2657906" cy="449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109723" tIns="54862" rIns="109723" bIns="54862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PUBLICAÇÕES </a:t>
            </a: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EA2E0938-9929-4012-859C-E446C744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634544"/>
            <a:ext cx="3822529" cy="449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109723" tIns="54862" rIns="109723" bIns="54862"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CURSO </a:t>
            </a:r>
            <a:r>
              <a:rPr lang="pt-BR" sz="2200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DE EAD</a:t>
            </a:r>
            <a:endParaRPr lang="pt-BR" sz="2200" b="1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4464496" cy="12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"/>
          <a:stretch/>
        </p:blipFill>
        <p:spPr bwMode="auto">
          <a:xfrm>
            <a:off x="251520" y="260648"/>
            <a:ext cx="8784975" cy="54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4283968" y="1988641"/>
            <a:ext cx="720725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9723" tIns="54862" rIns="109723" bIns="54862" anchor="ctr"/>
          <a:lstStyle/>
          <a:p>
            <a:pPr>
              <a:defRPr/>
            </a:pPr>
            <a:endParaRPr lang="pt-BR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3563888" y="3429000"/>
            <a:ext cx="720725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9723" tIns="54862" rIns="109723" bIns="54862" anchor="ctr"/>
          <a:lstStyle/>
          <a:p>
            <a:pPr>
              <a:defRPr/>
            </a:pPr>
            <a:endParaRPr lang="pt-BR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444704" y="3213795"/>
            <a:ext cx="863600" cy="5032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9723" tIns="54862" rIns="109723" bIns="54862" anchor="ctr"/>
          <a:lstStyle/>
          <a:p>
            <a:pPr>
              <a:defRPr/>
            </a:pPr>
            <a:endParaRPr lang="pt-BR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5893594" y="4442569"/>
            <a:ext cx="982662" cy="282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9723" tIns="54862" rIns="109723" bIns="54862" anchor="ctr"/>
          <a:lstStyle/>
          <a:p>
            <a:pPr>
              <a:defRPr/>
            </a:pPr>
            <a:endParaRPr lang="pt-BR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083523" y="4725144"/>
            <a:ext cx="720725" cy="2889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09723" tIns="54862" rIns="109723" bIns="54862" anchor="ctr"/>
          <a:lstStyle/>
          <a:p>
            <a:pPr>
              <a:defRPr/>
            </a:pPr>
            <a:endParaRPr lang="pt-BR"/>
          </a:p>
        </p:txBody>
      </p:sp>
      <p:pic>
        <p:nvPicPr>
          <p:cNvPr id="13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" y="4149"/>
            <a:ext cx="3784422" cy="10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5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88505"/>
              </p:ext>
            </p:extLst>
          </p:nvPr>
        </p:nvGraphicFramePr>
        <p:xfrm>
          <a:off x="94597" y="13092"/>
          <a:ext cx="9108484" cy="6728276"/>
        </p:xfrm>
        <a:graphic>
          <a:graphicData uri="http://schemas.openxmlformats.org/drawingml/2006/table">
            <a:tbl>
              <a:tblPr/>
              <a:tblGrid>
                <a:gridCol w="39237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10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27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94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09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04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8145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REGULASAM</a:t>
                      </a: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AGEPAN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AGERSA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ARES-PCJ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ARIS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ATR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254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I: Adequação e formulação de normas e instrumentos regulatórios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350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II: Adequação e formulação de modelo e instrumentos de governança e transparência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7350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III: Adequação e formulação de modelo e instrumentos de participação e controle social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6555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IV: Avaliação econômico-financeira da prestação de serviços de abastecimento de água e esgotamento sanitário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145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V: Estrutura de Tarifas e Avaliação Tarifária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145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VI: Regulação e Fiscalização da Qualidade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940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VII: Sistema de Informações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BR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BR" sz="18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940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VIII: Capacitação Técnica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T="45719" marB="457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3352374" cy="58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Documentos\2018\48º Congresso da Assemae\Peças Gráficas\Template Power Point\fundo power poi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1" y="2"/>
            <a:ext cx="9203293" cy="69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Documentos\2018\48º Congresso da Assemae\Peças Gráficas\Template Power Point\banner 730x124 (2) - Có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2"/>
            <a:ext cx="9239804" cy="1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194341"/>
              </p:ext>
            </p:extLst>
          </p:nvPr>
        </p:nvGraphicFramePr>
        <p:xfrm>
          <a:off x="31532" y="1299626"/>
          <a:ext cx="9144000" cy="3785558"/>
        </p:xfrm>
        <a:graphic>
          <a:graphicData uri="http://schemas.openxmlformats.org/drawingml/2006/table">
            <a:tbl>
              <a:tblPr/>
              <a:tblGrid>
                <a:gridCol w="68208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3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492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ESTUDOS TÉCNICOS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pt-BR" sz="2000" dirty="0">
                        <a:solidFill>
                          <a:schemeClr val="tx2"/>
                        </a:solidFill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92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IX </a:t>
                      </a:r>
                      <a:r>
                        <a:rPr lang="pt-B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- Contabilidade</a:t>
                      </a:r>
                      <a:r>
                        <a:rPr lang="pt-BR" sz="2000" dirty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Regulatória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Nacional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785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 </a:t>
                      </a:r>
                      <a:r>
                        <a:rPr lang="pt-B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- Estudo sobre fontes de recursos e estratégia de financiamento no setor e abastecimento de água e esgotamento sanitário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Nacional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785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XI </a:t>
                      </a:r>
                      <a:r>
                        <a:rPr lang="pt-BR" sz="20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Estudo sobre modelo de subsídio às famílias de baixa renda aplicável aos serviços de abastecimento de água E esgotamento sanitário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Nacional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 descr="C:\Users\renata.silva\Pictures\regulasan-completo-cor-posit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61" y="44624"/>
            <a:ext cx="400044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473</Words>
  <Application>Microsoft Office PowerPoint</Application>
  <PresentationFormat>Apresentação na tela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Administrador</cp:lastModifiedBy>
  <cp:revision>18</cp:revision>
  <dcterms:created xsi:type="dcterms:W3CDTF">2018-05-02T19:43:05Z</dcterms:created>
  <dcterms:modified xsi:type="dcterms:W3CDTF">2018-05-29T14:47:31Z</dcterms:modified>
</cp:coreProperties>
</file>