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75" r:id="rId4"/>
    <p:sldId id="266" r:id="rId5"/>
    <p:sldId id="278" r:id="rId6"/>
    <p:sldId id="279" r:id="rId7"/>
    <p:sldId id="280" r:id="rId8"/>
    <p:sldId id="281" r:id="rId9"/>
    <p:sldId id="264" r:id="rId10"/>
    <p:sldId id="269" r:id="rId11"/>
    <p:sldId id="270" r:id="rId12"/>
    <p:sldId id="272" r:id="rId13"/>
    <p:sldId id="263" r:id="rId14"/>
    <p:sldId id="262" r:id="rId15"/>
    <p:sldId id="273" r:id="rId16"/>
    <p:sldId id="261" r:id="rId17"/>
    <p:sldId id="268" r:id="rId18"/>
    <p:sldId id="260" r:id="rId19"/>
    <p:sldId id="276" r:id="rId20"/>
    <p:sldId id="274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de Água no Brasil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Hidrometrada</c:v>
                </c:pt>
                <c:pt idx="1">
                  <c:v>Perdida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0.71899999999999997</c:v>
                </c:pt>
                <c:pt idx="1">
                  <c:v>0.38100000000000001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800" b="1" dirty="0" smtClean="0"/>
              <a:t>Bruna Florez da Silveira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 smtClean="0"/>
              <a:t>A Setorização de Redes de Distribuição de Água com Foco para o Controle de Perdas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44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Projeto </a:t>
            </a:r>
            <a:r>
              <a:rPr lang="pt-BR" b="1" dirty="0"/>
              <a:t>de Setorização em um bairro da cidade de São José do Rio Preto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546861"/>
            <a:ext cx="3259893" cy="3879698"/>
          </a:xfrm>
          <a:prstGeom prst="rect">
            <a:avLst/>
          </a:prstGeom>
        </p:spPr>
      </p:pic>
      <p:sp>
        <p:nvSpPr>
          <p:cNvPr id="5" name="Forma livre 4"/>
          <p:cNvSpPr/>
          <p:nvPr/>
        </p:nvSpPr>
        <p:spPr>
          <a:xfrm>
            <a:off x="6200775" y="1619250"/>
            <a:ext cx="2600325" cy="3790950"/>
          </a:xfrm>
          <a:custGeom>
            <a:avLst/>
            <a:gdLst>
              <a:gd name="connsiteX0" fmla="*/ 257175 w 2600325"/>
              <a:gd name="connsiteY0" fmla="*/ 542925 h 3790950"/>
              <a:gd name="connsiteX1" fmla="*/ 257175 w 2600325"/>
              <a:gd name="connsiteY1" fmla="*/ 66675 h 3790950"/>
              <a:gd name="connsiteX2" fmla="*/ 228600 w 2600325"/>
              <a:gd name="connsiteY2" fmla="*/ 95250 h 3790950"/>
              <a:gd name="connsiteX3" fmla="*/ 466725 w 2600325"/>
              <a:gd name="connsiteY3" fmla="*/ 0 h 3790950"/>
              <a:gd name="connsiteX4" fmla="*/ 885825 w 2600325"/>
              <a:gd name="connsiteY4" fmla="*/ 361950 h 3790950"/>
              <a:gd name="connsiteX5" fmla="*/ 1828800 w 2600325"/>
              <a:gd name="connsiteY5" fmla="*/ 885825 h 3790950"/>
              <a:gd name="connsiteX6" fmla="*/ 2371725 w 2600325"/>
              <a:gd name="connsiteY6" fmla="*/ 1971675 h 3790950"/>
              <a:gd name="connsiteX7" fmla="*/ 2314575 w 2600325"/>
              <a:gd name="connsiteY7" fmla="*/ 2705100 h 3790950"/>
              <a:gd name="connsiteX8" fmla="*/ 2600325 w 2600325"/>
              <a:gd name="connsiteY8" fmla="*/ 3228975 h 3790950"/>
              <a:gd name="connsiteX9" fmla="*/ 1857375 w 2600325"/>
              <a:gd name="connsiteY9" fmla="*/ 3790950 h 3790950"/>
              <a:gd name="connsiteX10" fmla="*/ 1343025 w 2600325"/>
              <a:gd name="connsiteY10" fmla="*/ 3257550 h 3790950"/>
              <a:gd name="connsiteX11" fmla="*/ 1590675 w 2600325"/>
              <a:gd name="connsiteY11" fmla="*/ 3057525 h 3790950"/>
              <a:gd name="connsiteX12" fmla="*/ 0 w 2600325"/>
              <a:gd name="connsiteY12" fmla="*/ 1104900 h 3790950"/>
              <a:gd name="connsiteX13" fmla="*/ 447675 w 2600325"/>
              <a:gd name="connsiteY13" fmla="*/ 866775 h 3790950"/>
              <a:gd name="connsiteX14" fmla="*/ 257175 w 2600325"/>
              <a:gd name="connsiteY14" fmla="*/ 542925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0325" h="3790950">
                <a:moveTo>
                  <a:pt x="257175" y="542925"/>
                </a:moveTo>
                <a:lnTo>
                  <a:pt x="257175" y="66675"/>
                </a:lnTo>
                <a:lnTo>
                  <a:pt x="228600" y="95250"/>
                </a:lnTo>
                <a:lnTo>
                  <a:pt x="466725" y="0"/>
                </a:lnTo>
                <a:lnTo>
                  <a:pt x="885825" y="361950"/>
                </a:lnTo>
                <a:lnTo>
                  <a:pt x="1828800" y="885825"/>
                </a:lnTo>
                <a:lnTo>
                  <a:pt x="2371725" y="1971675"/>
                </a:lnTo>
                <a:lnTo>
                  <a:pt x="2314575" y="2705100"/>
                </a:lnTo>
                <a:lnTo>
                  <a:pt x="2600325" y="3228975"/>
                </a:lnTo>
                <a:lnTo>
                  <a:pt x="1857375" y="3790950"/>
                </a:lnTo>
                <a:lnTo>
                  <a:pt x="1343025" y="3257550"/>
                </a:lnTo>
                <a:lnTo>
                  <a:pt x="1590675" y="3057525"/>
                </a:lnTo>
                <a:lnTo>
                  <a:pt x="0" y="1104900"/>
                </a:lnTo>
                <a:lnTo>
                  <a:pt x="447675" y="866775"/>
                </a:lnTo>
                <a:lnTo>
                  <a:pt x="257175" y="54292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796135" y="4522773"/>
            <a:ext cx="143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VILA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TONINHO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1465" y="15713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2.303 Ligações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5656" y="228501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Pressões Iniciais:</a:t>
            </a:r>
          </a:p>
          <a:p>
            <a:r>
              <a:rPr lang="pt-BR" sz="2400" b="1" dirty="0" smtClean="0"/>
              <a:t>Ponto 1 </a:t>
            </a:r>
            <a:r>
              <a:rPr lang="pt-BR" sz="2400" dirty="0" smtClean="0"/>
              <a:t>– 37 </a:t>
            </a:r>
            <a:r>
              <a:rPr lang="pt-BR" sz="2400" dirty="0" err="1" smtClean="0"/>
              <a:t>mca</a:t>
            </a:r>
            <a:endParaRPr lang="pt-BR" sz="2400" dirty="0" smtClean="0"/>
          </a:p>
          <a:p>
            <a:r>
              <a:rPr lang="pt-BR" sz="2400" b="1" dirty="0" smtClean="0"/>
              <a:t>Ponto 2 </a:t>
            </a:r>
            <a:r>
              <a:rPr lang="pt-BR" sz="2400" dirty="0" smtClean="0"/>
              <a:t>– 51 </a:t>
            </a:r>
            <a:r>
              <a:rPr lang="pt-BR" sz="2400" dirty="0" err="1" smtClean="0"/>
              <a:t>mca</a:t>
            </a:r>
            <a:endParaRPr lang="pt-BR" sz="24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969263" y="373794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Pressões Finais:</a:t>
            </a:r>
          </a:p>
          <a:p>
            <a:r>
              <a:rPr lang="pt-BR" sz="2400" b="1" dirty="0" smtClean="0"/>
              <a:t>Ponto 1 </a:t>
            </a:r>
            <a:r>
              <a:rPr lang="pt-BR" sz="2400" dirty="0" smtClean="0"/>
              <a:t>– 17 </a:t>
            </a:r>
            <a:r>
              <a:rPr lang="pt-BR" sz="2400" dirty="0" err="1" smtClean="0"/>
              <a:t>mca</a:t>
            </a:r>
            <a:endParaRPr lang="pt-BR" sz="2400" dirty="0" smtClean="0"/>
          </a:p>
          <a:p>
            <a:r>
              <a:rPr lang="pt-BR" sz="2400" b="1" dirty="0" smtClean="0"/>
              <a:t>Ponto 2 </a:t>
            </a:r>
            <a:r>
              <a:rPr lang="pt-BR" sz="2400" dirty="0" smtClean="0"/>
              <a:t>– 25 </a:t>
            </a:r>
            <a:r>
              <a:rPr lang="pt-BR" sz="2400" dirty="0" err="1" smtClean="0"/>
              <a:t>mca</a:t>
            </a:r>
            <a:endParaRPr lang="pt-BR" sz="2400" dirty="0" smtClean="0"/>
          </a:p>
        </p:txBody>
      </p:sp>
      <p:sp>
        <p:nvSpPr>
          <p:cNvPr id="3" name="Fluxograma: Conector 2"/>
          <p:cNvSpPr/>
          <p:nvPr/>
        </p:nvSpPr>
        <p:spPr>
          <a:xfrm>
            <a:off x="7596336" y="2924944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/>
          <p:cNvSpPr/>
          <p:nvPr/>
        </p:nvSpPr>
        <p:spPr>
          <a:xfrm>
            <a:off x="7956376" y="270892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67619" y="2840179"/>
            <a:ext cx="51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P1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511461" y="2369592"/>
            <a:ext cx="51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P2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8600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560" y="3861048"/>
            <a:ext cx="15841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491880" y="2204864"/>
            <a:ext cx="792088" cy="2591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339752" y="432910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716016" y="4329100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084168" y="3861048"/>
            <a:ext cx="1440160" cy="935194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3177387"/>
            <a:ext cx="15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Reservatório Apoiado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21661" y="1459282"/>
            <a:ext cx="15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Reservatório Elevado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037985" y="3068960"/>
            <a:ext cx="15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 de</a:t>
            </a:r>
          </a:p>
          <a:p>
            <a:pPr algn="ctr"/>
            <a:r>
              <a:rPr lang="pt-BR" dirty="0" smtClean="0"/>
              <a:t>Distribuição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054454" y="3928537"/>
            <a:ext cx="163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Bombeamento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49896" y="18808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Situação Inicial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7151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8600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27938" y="3990740"/>
            <a:ext cx="15841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695491" y="2335010"/>
            <a:ext cx="792088" cy="2591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594720" y="4469983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613793" y="4455545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7524072" y="3991195"/>
            <a:ext cx="1440160" cy="935194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53763" y="3258881"/>
            <a:ext cx="15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Reservatório Apoiado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25272" y="1623586"/>
            <a:ext cx="153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Reservatório Elevado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477889" y="2959724"/>
            <a:ext cx="153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 de</a:t>
            </a:r>
          </a:p>
          <a:p>
            <a:pPr algn="ctr"/>
            <a:r>
              <a:rPr lang="pt-BR" dirty="0" smtClean="0"/>
              <a:t>Distribuição</a:t>
            </a:r>
          </a:p>
          <a:p>
            <a:pPr algn="ctr"/>
            <a:r>
              <a:rPr lang="pt-BR" dirty="0" smtClean="0"/>
              <a:t>(Alta)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11589" y="3905212"/>
            <a:ext cx="1630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Bombeamento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49896" y="6885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Situação Atual</a:t>
            </a:r>
            <a:endParaRPr lang="pt-BR" sz="4000" b="1" dirty="0"/>
          </a:p>
        </p:txBody>
      </p:sp>
      <p:sp>
        <p:nvSpPr>
          <p:cNvPr id="16" name="Retângulo 15"/>
          <p:cNvSpPr/>
          <p:nvPr/>
        </p:nvSpPr>
        <p:spPr>
          <a:xfrm>
            <a:off x="49452" y="3987948"/>
            <a:ext cx="1440160" cy="935194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1619673" y="4469983"/>
            <a:ext cx="864095" cy="3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-108882" y="2959724"/>
            <a:ext cx="1793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 de</a:t>
            </a:r>
          </a:p>
          <a:p>
            <a:pPr algn="ctr"/>
            <a:r>
              <a:rPr lang="pt-BR" dirty="0" smtClean="0"/>
              <a:t>Distribuição</a:t>
            </a:r>
          </a:p>
          <a:p>
            <a:pPr algn="ctr"/>
            <a:r>
              <a:rPr lang="pt-BR" dirty="0" smtClean="0"/>
              <a:t>(Baixa)</a:t>
            </a:r>
          </a:p>
        </p:txBody>
      </p:sp>
    </p:spTree>
    <p:extLst>
      <p:ext uri="{BB962C8B-B14F-4D97-AF65-F5344CB8AC3E}">
        <p14:creationId xmlns:p14="http://schemas.microsoft.com/office/powerpoint/2010/main" val="42690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2882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Modelagem Hidráulica - EPANET 2.0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3" b="25087"/>
          <a:stretch/>
        </p:blipFill>
        <p:spPr>
          <a:xfrm>
            <a:off x="791580" y="815227"/>
            <a:ext cx="7416824" cy="43138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28184" y="5132120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Responsável Técnico: Jaqueline Freitas Reis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14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LA TONINH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0545"/>
            <a:ext cx="77048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4016" y="18864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Divisão de Setores – Controle de Pressão</a:t>
            </a:r>
            <a:endParaRPr lang="pt-BR" sz="4000" b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154408" y="4405162"/>
            <a:ext cx="3240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5154408" y="4659242"/>
            <a:ext cx="324036" cy="123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484506" y="424192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ALTA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84506" y="451301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BAIXA</a:t>
            </a:r>
            <a:endParaRPr lang="pt-BR" sz="1400" b="1" dirty="0"/>
          </a:p>
        </p:txBody>
      </p:sp>
      <p:sp>
        <p:nvSpPr>
          <p:cNvPr id="12" name="Fluxograma: Conector 11"/>
          <p:cNvSpPr/>
          <p:nvPr/>
        </p:nvSpPr>
        <p:spPr>
          <a:xfrm>
            <a:off x="4716016" y="37170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1 (Ênfase) 13"/>
          <p:cNvSpPr/>
          <p:nvPr/>
        </p:nvSpPr>
        <p:spPr>
          <a:xfrm>
            <a:off x="5206712" y="4002412"/>
            <a:ext cx="914400" cy="218676"/>
          </a:xfrm>
          <a:prstGeom prst="accentCallout1">
            <a:avLst>
              <a:gd name="adj1" fmla="val 18750"/>
              <a:gd name="adj2" fmla="val -8333"/>
              <a:gd name="adj3" fmla="val -93070"/>
              <a:gd name="adj4" fmla="val -456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076056" y="398615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RESERVATÓRIOS</a:t>
            </a:r>
            <a:endParaRPr lang="pt-BR" sz="1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012160" y="500540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Responsável Técnico: Jaqueline Freitas Reis</a:t>
            </a:r>
          </a:p>
          <a:p>
            <a:r>
              <a:rPr lang="pt-BR" sz="1200" dirty="0" smtClean="0"/>
              <a:t>                                      Luiz Fernando Quintino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381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158" y="115251"/>
            <a:ext cx="8229600" cy="1143000"/>
          </a:xfrm>
        </p:spPr>
        <p:txBody>
          <a:bodyPr/>
          <a:lstStyle/>
          <a:p>
            <a:r>
              <a:rPr lang="pt-BR" b="1" dirty="0" smtClean="0"/>
              <a:t>Processo de Setorização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463" y="1480108"/>
            <a:ext cx="6988075" cy="200442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Inconsistências Cadastrais;</a:t>
            </a:r>
          </a:p>
          <a:p>
            <a:pPr>
              <a:buFontTx/>
              <a:buChar char="-"/>
            </a:pPr>
            <a:r>
              <a:rPr lang="pt-BR" dirty="0" smtClean="0"/>
              <a:t>Realização de Novo Cadastro Técnico</a:t>
            </a:r>
          </a:p>
          <a:p>
            <a:pPr>
              <a:buFontTx/>
              <a:buChar char="-"/>
            </a:pPr>
            <a:r>
              <a:rPr lang="pt-BR" dirty="0" smtClean="0"/>
              <a:t>Vazamentos não aparentes;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38" y="1255180"/>
            <a:ext cx="1463790" cy="26058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6328"/>
            <a:ext cx="3191480" cy="1792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90" y="3452826"/>
            <a:ext cx="2949232" cy="18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iariodaregiao.com.br/_midias/jpg/2018/03/01/hidrometro__8_-1081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818656" cy="18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Controle de Ligações Clandestinas</a:t>
            </a:r>
            <a:br>
              <a:rPr lang="pt-BR" b="1" dirty="0" smtClean="0"/>
            </a:br>
            <a:r>
              <a:rPr lang="pt-BR" b="1" dirty="0" smtClean="0"/>
              <a:t>Troca de Hidrômetros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448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Cerca de 250 demandas abertas, resultando em: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</a:t>
            </a:r>
            <a:r>
              <a:rPr lang="pt-BR" sz="2400" dirty="0" smtClean="0"/>
              <a:t>01 fraude </a:t>
            </a:r>
          </a:p>
          <a:p>
            <a:pPr marL="0" indent="0">
              <a:buNone/>
            </a:pPr>
            <a:r>
              <a:rPr lang="pt-BR" sz="2400" dirty="0" smtClean="0"/>
              <a:t>- 13 </a:t>
            </a:r>
            <a:r>
              <a:rPr lang="pt-BR" sz="2400" dirty="0"/>
              <a:t>ligações </a:t>
            </a:r>
            <a:r>
              <a:rPr lang="pt-BR" sz="2400" dirty="0" smtClean="0"/>
              <a:t>clandestinas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- Troca </a:t>
            </a:r>
            <a:r>
              <a:rPr lang="pt-BR" sz="2400" dirty="0"/>
              <a:t>de 106 micro medidores de </a:t>
            </a:r>
            <a:r>
              <a:rPr lang="pt-BR" sz="2400" dirty="0" smtClean="0"/>
              <a:t>vazão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12160" y="48691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Responsável Técnico: João Marcelino Ruiz</a:t>
            </a:r>
          </a:p>
          <a:p>
            <a:r>
              <a:rPr lang="pt-BR" sz="1200" dirty="0" smtClean="0"/>
              <a:t>                                      Leandro de Freitas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614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8136904" cy="52920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940152" y="4963427"/>
            <a:ext cx="3096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Responsáveis Técnicos: Rafael Zerunian</a:t>
            </a:r>
          </a:p>
          <a:p>
            <a:r>
              <a:rPr lang="pt-BR" sz="1200" dirty="0" smtClean="0"/>
              <a:t>                                          Luiz Fernando Quintino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 rot="20989386">
            <a:off x="1930557" y="1324853"/>
            <a:ext cx="5747676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solidFill>
                  <a:srgbClr val="FF0000"/>
                </a:solidFill>
              </a:rPr>
              <a:t>↓ 10%</a:t>
            </a:r>
            <a:endParaRPr lang="pt-BR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582" r="1450" b="2849"/>
          <a:stretch>
            <a:fillRect/>
          </a:stretch>
        </p:blipFill>
        <p:spPr bwMode="auto">
          <a:xfrm>
            <a:off x="1469123" y="1268760"/>
            <a:ext cx="6205754" cy="39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pt-BR" dirty="0" smtClean="0"/>
              <a:t>Eficiência Energética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20989386">
            <a:off x="1698162" y="1757648"/>
            <a:ext cx="5747676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solidFill>
                  <a:srgbClr val="FF0000"/>
                </a:solidFill>
              </a:rPr>
              <a:t>↓ 16%</a:t>
            </a:r>
            <a:endParaRPr lang="pt-BR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pt-BR" sz="3600" dirty="0" smtClean="0"/>
              <a:t>CONCLUSÕES</a:t>
            </a:r>
            <a:endParaRPr lang="pt-BR" sz="3600" dirty="0"/>
          </a:p>
        </p:txBody>
      </p:sp>
      <p:pic>
        <p:nvPicPr>
          <p:cNvPr id="1026" name="Picture 2" descr="Resultado de imagem para novos loteamentos - maria cl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8" y="1201525"/>
            <a:ext cx="2375118" cy="19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ubstituiÃ§Ã£o de redes de Ã¡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2" y="2965095"/>
            <a:ext cx="3349477" cy="22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emae rio preto geof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5" y="952170"/>
            <a:ext cx="2089344" cy="20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5" y="205251"/>
            <a:ext cx="1784797" cy="3172972"/>
          </a:xfrm>
          <a:prstGeom prst="rect">
            <a:avLst/>
          </a:prstGeom>
        </p:spPr>
      </p:pic>
      <p:pic>
        <p:nvPicPr>
          <p:cNvPr id="6" name="Picture 4" descr="Resultado de imagem para hidrometros semae rio pre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6" y="2971748"/>
            <a:ext cx="2482783" cy="16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hidrometros semae rio pre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69" y="4082983"/>
            <a:ext cx="1944216" cy="11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6" y="2204864"/>
            <a:ext cx="2765031" cy="29659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3726672" cy="25524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628800"/>
            <a:ext cx="2838710" cy="367067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-36512" y="0"/>
            <a:ext cx="9180512" cy="1052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33464" y="160436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São José do Rio Preto</a:t>
            </a:r>
            <a:endParaRPr lang="pt-BR" sz="4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6577"/>
            <a:ext cx="1133872" cy="9395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130760"/>
            <a:ext cx="1981477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47048" y="404664"/>
            <a:ext cx="3996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GERÊNCIA DE RELAÇÕES COM O USUÁRIO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 smtClean="0"/>
              <a:t>João Marcelino Ruiz</a:t>
            </a:r>
          </a:p>
          <a:p>
            <a:pPr algn="ctr">
              <a:spcAft>
                <a:spcPts val="1200"/>
              </a:spcAft>
            </a:pPr>
            <a:r>
              <a:rPr lang="pt-BR" dirty="0" smtClean="0"/>
              <a:t>Gerente de Relações com o Usuário</a:t>
            </a:r>
          </a:p>
          <a:p>
            <a:pPr algn="ctr"/>
            <a:r>
              <a:rPr lang="pt-BR" sz="2000" b="1" dirty="0" smtClean="0"/>
              <a:t>Leandro de Freitas</a:t>
            </a:r>
          </a:p>
          <a:p>
            <a:pPr algn="ctr"/>
            <a:r>
              <a:rPr lang="pt-BR" dirty="0" smtClean="0"/>
              <a:t>Coordenador de Micromedição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772816"/>
            <a:ext cx="47374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GERÊNCIA DE OPERAÇÃO E MANUTENÇÃO DE ÁGUA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 smtClean="0"/>
              <a:t>Jaqueline Freitas Reis Hallal</a:t>
            </a:r>
          </a:p>
          <a:p>
            <a:pPr algn="ctr">
              <a:spcAft>
                <a:spcPts val="1200"/>
              </a:spcAft>
            </a:pPr>
            <a:r>
              <a:rPr lang="pt-BR" dirty="0" smtClean="0"/>
              <a:t>Gerente de Operação e Manutenção de Água</a:t>
            </a:r>
          </a:p>
          <a:p>
            <a:pPr algn="ctr"/>
            <a:r>
              <a:rPr lang="pt-BR" sz="2000" b="1" dirty="0" smtClean="0"/>
              <a:t>Rafael Zerunian</a:t>
            </a:r>
          </a:p>
          <a:p>
            <a:pPr algn="ctr">
              <a:spcAft>
                <a:spcPts val="1200"/>
              </a:spcAft>
            </a:pPr>
            <a:r>
              <a:rPr lang="pt-BR" dirty="0" smtClean="0"/>
              <a:t>Coordenador de Controle e Operação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Luiz Fernando Quintino</a:t>
            </a:r>
            <a:endParaRPr lang="pt-BR" sz="2000" b="1" dirty="0"/>
          </a:p>
          <a:p>
            <a:pPr algn="ctr"/>
            <a:r>
              <a:rPr lang="pt-BR" dirty="0" smtClean="0"/>
              <a:t>Chefe de Divisão </a:t>
            </a:r>
            <a:r>
              <a:rPr lang="pt-BR" dirty="0" smtClean="0"/>
              <a:t>de Distribuição e Controle de Perdas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99992" y="3140968"/>
            <a:ext cx="42793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GERÊNCIA DE PLANEJAMENTO, PROJETOS E OBRAS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 smtClean="0"/>
              <a:t>Ceci K. Bueno de Caprio</a:t>
            </a:r>
          </a:p>
          <a:p>
            <a:pPr algn="ctr">
              <a:spcAft>
                <a:spcPts val="1200"/>
              </a:spcAft>
            </a:pPr>
            <a:r>
              <a:rPr lang="pt-BR" dirty="0" smtClean="0"/>
              <a:t>Gerente de Planejamento, Projetos e Obras</a:t>
            </a:r>
          </a:p>
          <a:p>
            <a:pPr algn="ctr"/>
            <a:r>
              <a:rPr lang="pt-BR" sz="2000" b="1" dirty="0" smtClean="0"/>
              <a:t>Bruna Florez da Silveira</a:t>
            </a:r>
          </a:p>
          <a:p>
            <a:pPr algn="ctr"/>
            <a:r>
              <a:rPr lang="pt-BR" dirty="0" smtClean="0"/>
              <a:t>Agente de Saneamento – Edificações</a:t>
            </a:r>
          </a:p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6064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TRABALHO EM EQUIPE !</a:t>
            </a:r>
            <a:endParaRPr lang="pt-B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80528" y="4077072"/>
            <a:ext cx="4536504" cy="1440160"/>
          </a:xfrm>
        </p:spPr>
        <p:txBody>
          <a:bodyPr>
            <a:noAutofit/>
          </a:bodyPr>
          <a:lstStyle/>
          <a:p>
            <a:r>
              <a:rPr lang="pt-BR" sz="7200" dirty="0" smtClean="0">
                <a:solidFill>
                  <a:schemeClr val="tx2">
                    <a:lumMod val="75000"/>
                  </a:schemeClr>
                </a:solidFill>
              </a:rPr>
              <a:t>Obrigada !</a:t>
            </a:r>
            <a:endParaRPr lang="pt-BR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96912" y="1556792"/>
            <a:ext cx="684076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Bruna Florez da Silveira</a:t>
            </a:r>
          </a:p>
          <a:p>
            <a:pPr algn="r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Agente de Saneamento</a:t>
            </a:r>
          </a:p>
          <a:p>
            <a:pPr algn="r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SeMAE- São José do Rio Preto</a:t>
            </a:r>
          </a:p>
          <a:p>
            <a:pPr algn="r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bsilveira@semae.riopreto.sp.gov.br</a:t>
            </a:r>
          </a:p>
          <a:p>
            <a:pPr algn="r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(17) 3211-8113 – Ramal 339/(17) 99654-8797</a:t>
            </a:r>
          </a:p>
          <a:p>
            <a:pPr algn="r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2367812" cy="9903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1133872" cy="9395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921896" y="436596"/>
            <a:ext cx="1746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PREFEITURA</a:t>
            </a:r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RIO PRETO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36512" y="0"/>
            <a:ext cx="9180512" cy="1052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33464" y="160436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São José do Rio Preto</a:t>
            </a:r>
            <a:endParaRPr lang="pt-BR" sz="4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6577"/>
            <a:ext cx="1133872" cy="9395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24" y="130760"/>
            <a:ext cx="1981477" cy="82879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5318" y="1391732"/>
            <a:ext cx="1908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166 anos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09424" y="1991691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450 mil habitantes</a:t>
            </a:r>
            <a:endParaRPr lang="pt-BR" sz="28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9904"/>
            <a:ext cx="5185164" cy="211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228184" y="4577887"/>
            <a:ext cx="280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Redução das perdas de 32% para 28%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337720" y="356451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9ª cidade com o melhor Saneamento do país !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31540" y="3070564"/>
            <a:ext cx="304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136.309 Ligações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5318" y="382618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1.985,98 Km de redes de água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261846" y="4674017"/>
            <a:ext cx="267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1.870,44 Km de redes de esgoto</a:t>
            </a:r>
          </a:p>
        </p:txBody>
      </p:sp>
    </p:spTree>
    <p:extLst>
      <p:ext uri="{BB962C8B-B14F-4D97-AF65-F5344CB8AC3E}">
        <p14:creationId xmlns:p14="http://schemas.microsoft.com/office/powerpoint/2010/main" val="31862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Espaço Reservado para Conteúdo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06769"/>
              </p:ext>
            </p:extLst>
          </p:nvPr>
        </p:nvGraphicFramePr>
        <p:xfrm>
          <a:off x="611560" y="548680"/>
          <a:ext cx="8075240" cy="453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740352" y="522922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FONTE: SNIS (2016)</a:t>
            </a:r>
            <a:endParaRPr lang="pt-BR" sz="1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5496" y="213285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Vazamentos</a:t>
            </a:r>
          </a:p>
          <a:p>
            <a:r>
              <a:rPr lang="pt-BR" sz="1600" b="1" dirty="0" smtClean="0">
                <a:solidFill>
                  <a:srgbClr val="C00000"/>
                </a:solidFill>
              </a:rPr>
              <a:t>Ligações Clandestinas</a:t>
            </a:r>
          </a:p>
          <a:p>
            <a:r>
              <a:rPr lang="pt-BR" sz="1600" b="1" dirty="0" smtClean="0">
                <a:solidFill>
                  <a:srgbClr val="C00000"/>
                </a:solidFill>
              </a:rPr>
              <a:t>Fraudes</a:t>
            </a:r>
          </a:p>
          <a:p>
            <a:r>
              <a:rPr lang="pt-BR" sz="1600" b="1" dirty="0" smtClean="0">
                <a:solidFill>
                  <a:srgbClr val="C00000"/>
                </a:solidFill>
              </a:rPr>
              <a:t>Medições Incorretas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9832" y="19635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38,1%</a:t>
            </a:r>
            <a:endParaRPr lang="pt-BR" sz="1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80979" y="2647667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71,9%</a:t>
            </a:r>
            <a:endParaRPr lang="pt-BR" sz="1600" b="1" dirty="0"/>
          </a:p>
        </p:txBody>
      </p:sp>
      <p:sp>
        <p:nvSpPr>
          <p:cNvPr id="4" name="CaixaDeTexto 3"/>
          <p:cNvSpPr txBox="1"/>
          <p:nvPr/>
        </p:nvSpPr>
        <p:spPr>
          <a:xfrm rot="21355369">
            <a:off x="1516900" y="2065206"/>
            <a:ext cx="62645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COMO COMBATÊ-LA?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6700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MODELAGEM HIDRÁULICA</a:t>
            </a:r>
            <a:endParaRPr lang="pt-BR" b="1" dirty="0"/>
          </a:p>
        </p:txBody>
      </p:sp>
      <p:pic>
        <p:nvPicPr>
          <p:cNvPr id="4" name="Picture 2" descr="Resultado de imagem para modelagem hidrau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54711"/>
            <a:ext cx="5477428" cy="32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1772816"/>
            <a:ext cx="3672408" cy="2710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Determina pressões;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Possui precisão;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Define Estratégias.</a:t>
            </a:r>
          </a:p>
        </p:txBody>
      </p:sp>
    </p:spTree>
    <p:extLst>
      <p:ext uri="{BB962C8B-B14F-4D97-AF65-F5344CB8AC3E}">
        <p14:creationId xmlns:p14="http://schemas.microsoft.com/office/powerpoint/2010/main" val="42331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REDUÇÃO DE PRESSÃO</a:t>
            </a:r>
            <a:endParaRPr lang="pt-BR" b="1" dirty="0"/>
          </a:p>
        </p:txBody>
      </p:sp>
      <p:pic>
        <p:nvPicPr>
          <p:cNvPr id="4" name="Picture 4" descr="Resultado de imagem para controle de pressao na rede de a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06" y="1628800"/>
            <a:ext cx="4486694" cy="35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1396856"/>
            <a:ext cx="367240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Frequência de arrebatamentos;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D</a:t>
            </a:r>
            <a:r>
              <a:rPr lang="pt-BR" sz="2400" dirty="0" smtClean="0"/>
              <a:t>anos as tubulações;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onsumos relacionado as pressões;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Volume dos vazamentos.</a:t>
            </a:r>
          </a:p>
        </p:txBody>
      </p:sp>
    </p:spTree>
    <p:extLst>
      <p:ext uri="{BB962C8B-B14F-4D97-AF65-F5344CB8AC3E}">
        <p14:creationId xmlns:p14="http://schemas.microsoft.com/office/powerpoint/2010/main" val="8274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CONTROLE DE LIGAÇÕES CLANDESTINAS E TROCA DE HIDRÔMETROS</a:t>
            </a:r>
            <a:endParaRPr lang="pt-BR" b="1" dirty="0"/>
          </a:p>
        </p:txBody>
      </p:sp>
      <p:pic>
        <p:nvPicPr>
          <p:cNvPr id="4" name="Picture 10" descr="Resultado de imagem para ligaÃ§Ãµes clandestinas de Ã¡g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42792" cy="30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2420888"/>
            <a:ext cx="4032448" cy="1856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Perdas Aparentes;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Aumento da arrecadação;</a:t>
            </a:r>
          </a:p>
        </p:txBody>
      </p:sp>
    </p:spTree>
    <p:extLst>
      <p:ext uri="{BB962C8B-B14F-4D97-AF65-F5344CB8AC3E}">
        <p14:creationId xmlns:p14="http://schemas.microsoft.com/office/powerpoint/2010/main" val="23313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9794"/>
            <a:ext cx="8229600" cy="1143000"/>
          </a:xfrm>
        </p:spPr>
        <p:txBody>
          <a:bodyPr/>
          <a:lstStyle/>
          <a:p>
            <a:r>
              <a:rPr lang="pt-BR" b="1" dirty="0" smtClean="0"/>
              <a:t>CADASTRO TÉCNICO CONFIÁVEL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80" y="1916832"/>
            <a:ext cx="4815740" cy="309634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1396856"/>
            <a:ext cx="367240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Rapidez nas manutenções;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Identificação de vazamentos facilitada;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Diminuição nos custos das obras e quebras de redes.</a:t>
            </a:r>
          </a:p>
          <a:p>
            <a:pPr algn="l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1503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10097" cy="51169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47864" y="3326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 Setorização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937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461</Words>
  <Application>Microsoft Office PowerPoint</Application>
  <PresentationFormat>Apresentação na tela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 Setorização de Redes de Distribuição de Água com Foco para o Controle de Perdas</vt:lpstr>
      <vt:lpstr>Apresentação do PowerPoint</vt:lpstr>
      <vt:lpstr>Apresentação do PowerPoint</vt:lpstr>
      <vt:lpstr>Apresentação do PowerPoint</vt:lpstr>
      <vt:lpstr>MODELAGEM HIDRÁULICA</vt:lpstr>
      <vt:lpstr>REDUÇÃO DE PRESSÃO</vt:lpstr>
      <vt:lpstr>CONTROLE DE LIGAÇÕES CLANDESTINAS E TROCA DE HIDRÔMETROS</vt:lpstr>
      <vt:lpstr>CADASTRO TÉCNICO CONFIÁVEL</vt:lpstr>
      <vt:lpstr>Apresentação do PowerPoint</vt:lpstr>
      <vt:lpstr>Projeto de Setorização em um bairro da cidade de São José do Rio Preto</vt:lpstr>
      <vt:lpstr>Apresentação do PowerPoint</vt:lpstr>
      <vt:lpstr>Apresentação do PowerPoint</vt:lpstr>
      <vt:lpstr>Apresentação do PowerPoint</vt:lpstr>
      <vt:lpstr>Apresentação do PowerPoint</vt:lpstr>
      <vt:lpstr>Processo de Setorização</vt:lpstr>
      <vt:lpstr>Controle de Ligações Clandestinas Troca de Hidrômetros</vt:lpstr>
      <vt:lpstr>Apresentação do PowerPoint</vt:lpstr>
      <vt:lpstr>Eficiência Energética</vt:lpstr>
      <vt:lpstr>CONCLUSÕES</vt:lpstr>
      <vt:lpstr>Apresentação do PowerPoint</vt:lpstr>
      <vt:lpstr>Obrigada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Bruna Silveira</cp:lastModifiedBy>
  <cp:revision>90</cp:revision>
  <dcterms:created xsi:type="dcterms:W3CDTF">2018-05-02T19:43:05Z</dcterms:created>
  <dcterms:modified xsi:type="dcterms:W3CDTF">2018-05-29T02:22:51Z</dcterms:modified>
</cp:coreProperties>
</file>