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74" r:id="rId4"/>
    <p:sldId id="260" r:id="rId5"/>
    <p:sldId id="262" r:id="rId6"/>
    <p:sldId id="276" r:id="rId7"/>
    <p:sldId id="261" r:id="rId8"/>
    <p:sldId id="265" r:id="rId9"/>
    <p:sldId id="269" r:id="rId10"/>
    <p:sldId id="267" r:id="rId11"/>
    <p:sldId id="270" r:id="rId12"/>
    <p:sldId id="271" r:id="rId13"/>
    <p:sldId id="263" r:id="rId14"/>
    <p:sldId id="27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9"/>
  </p:normalViewPr>
  <p:slideViewPr>
    <p:cSldViewPr>
      <p:cViewPr varScale="1">
        <p:scale>
          <a:sx n="74" d="100"/>
          <a:sy n="74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5EC2E-63DB-4923-95CD-D837F420B299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D3191-5246-4FCE-B3AD-E348C12286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23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D3191-5246-4FCE-B3AD-E348C12286B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43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275A-06AB-4731-A20E-437F65153CE3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49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oaressamara.eng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pt-BR" sz="2400" dirty="0"/>
              <a:t>    Autores: Euler Bueno dos Santos</a:t>
            </a:r>
          </a:p>
          <a:p>
            <a:pPr marL="0" indent="0" algn="l">
              <a:buNone/>
            </a:pPr>
            <a:r>
              <a:rPr lang="pt-BR" sz="2400" dirty="0"/>
              <a:t>                     Maira Ferreira da Silva </a:t>
            </a:r>
            <a:r>
              <a:rPr lang="pt-BR" sz="2400" dirty="0" smtClean="0"/>
              <a:t>Rodrigues</a:t>
            </a:r>
          </a:p>
          <a:p>
            <a:pPr marL="0" indent="0" algn="l">
              <a:buNone/>
            </a:pPr>
            <a:r>
              <a:rPr lang="pt-BR" sz="2400" dirty="0" smtClean="0"/>
              <a:t>                     Samara Silva Soares</a:t>
            </a:r>
            <a:endParaRPr lang="pt-BR" sz="2400" dirty="0"/>
          </a:p>
          <a:p>
            <a:pPr marL="0" indent="0" algn="l">
              <a:buNone/>
            </a:pPr>
            <a:r>
              <a:rPr lang="pt-BR" sz="2400" dirty="0"/>
              <a:t>                     Paulo Sérgio </a:t>
            </a:r>
            <a:r>
              <a:rPr lang="pt-BR" sz="2400" dirty="0" err="1"/>
              <a:t>Scalize</a:t>
            </a:r>
            <a:endParaRPr lang="pt-BR" sz="2400" dirty="0"/>
          </a:p>
          <a:p>
            <a:pPr marL="0" indent="0" algn="l">
              <a:buNone/>
            </a:pPr>
            <a:endParaRPr lang="pt-BR" sz="24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827584" y="1484784"/>
            <a:ext cx="7956376" cy="1800200"/>
          </a:xfrm>
        </p:spPr>
        <p:txBody>
          <a:bodyPr anchor="ctr" anchorCtr="0">
            <a:normAutofit/>
          </a:bodyPr>
          <a:lstStyle/>
          <a:p>
            <a:r>
              <a:rPr lang="pt-BR" sz="3200" b="1" dirty="0"/>
              <a:t>AVALIAÇÃO DA EFICIÊNCIA DE SISTEMA DE COLETA E APROVEITAMENTO DE ÁGUA DE APARELHOS DE AR-CONDICIONADO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28B769FE-DEEA-44D5-8FE2-699A7EF209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37"/>
            <a:ext cx="1858775" cy="130334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4A9D7C18-95DA-48DF-B2E3-ECF3258DC8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5" b="19858"/>
          <a:stretch/>
        </p:blipFill>
        <p:spPr>
          <a:xfrm>
            <a:off x="7164288" y="152523"/>
            <a:ext cx="1858775" cy="106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A5238FB8-1466-441A-92FC-242ECAEA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48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+mn-lt"/>
              </a:rPr>
              <a:t>Volume de água coletada em jan./2018.</a:t>
            </a:r>
          </a:p>
        </p:txBody>
      </p:sp>
      <p:pic>
        <p:nvPicPr>
          <p:cNvPr id="3074" name="Imagem 8">
            <a:extLst>
              <a:ext uri="{FF2B5EF4-FFF2-40B4-BE49-F238E27FC236}">
                <a16:creationId xmlns:a16="http://schemas.microsoft.com/office/drawing/2014/main" xmlns="" id="{598A0B01-14B8-46F5-BB70-0D81A0A8E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" y="1124744"/>
            <a:ext cx="7715200" cy="4333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895095" y="1232972"/>
            <a:ext cx="3672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Volume médio diário 262,33 L/dia.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872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A5238FB8-1466-441A-92FC-242ECAEA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err="1">
                <a:latin typeface="+mn-lt"/>
              </a:rPr>
              <a:t>Umid</a:t>
            </a:r>
            <a:r>
              <a:rPr lang="pt-BR" sz="3200" dirty="0">
                <a:latin typeface="+mn-lt"/>
              </a:rPr>
              <a:t>. Relat. do Ar e Temp. jan./2018.</a:t>
            </a:r>
          </a:p>
        </p:txBody>
      </p:sp>
      <p:pic>
        <p:nvPicPr>
          <p:cNvPr id="2053" name="Imagem 10">
            <a:extLst>
              <a:ext uri="{FF2B5EF4-FFF2-40B4-BE49-F238E27FC236}">
                <a16:creationId xmlns:a16="http://schemas.microsoft.com/office/drawing/2014/main" xmlns="" id="{BED80C96-13D8-4915-ABB1-23CF1E9EF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02374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794501" y="4509120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mtClean="0">
                <a:latin typeface="Arial" panose="020B0604020202020204" pitchFamily="34" charset="0"/>
                <a:ea typeface="Times New Roman" panose="02020603050405020304" pitchFamily="18" charset="0"/>
              </a:rPr>
              <a:t>20°C e 32°C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0" y="450912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92% e 35%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4272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A5238FB8-1466-441A-92FC-242ECAEA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+mn-lt"/>
              </a:rPr>
              <a:t>Caracterização da água condensada.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B77177F1-4FC2-447F-83EE-24309E524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42141"/>
              </p:ext>
            </p:extLst>
          </p:nvPr>
        </p:nvGraphicFramePr>
        <p:xfrm>
          <a:off x="611560" y="836712"/>
          <a:ext cx="7848872" cy="42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xmlns="" val="191590327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692494794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66722045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38913980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Parâmetro analisado</a:t>
                      </a:r>
                      <a:endParaRPr lang="pt-BR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04/04/2015</a:t>
                      </a:r>
                      <a:endParaRPr lang="pt-B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12/03/2018</a:t>
                      </a:r>
                      <a:endParaRPr lang="pt-BR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Portaria 2914</a:t>
                      </a:r>
                      <a:endParaRPr lang="pt-BR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3516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 (</a:t>
                      </a:r>
                      <a:r>
                        <a:rPr lang="pt-BR" sz="1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uC</a:t>
                      </a:r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45793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Turbidez (NTU)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4737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6,57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6,12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 a 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46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Coliformes totais (NMP/100ml)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707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Coliformes </a:t>
                      </a:r>
                      <a:r>
                        <a:rPr lang="pt-BR" sz="18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termotolerantes</a:t>
                      </a:r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(NMP/100ml)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ausente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2461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Alcalinidade (mg/L)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92654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Condutividade elétrica (</a:t>
                      </a:r>
                      <a:r>
                        <a:rPr lang="pt-BR" sz="1800" b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µS/cm)</a:t>
                      </a:r>
                      <a:endParaRPr lang="pt-B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28,25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29,09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51049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Dureza (mg/L)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59993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Matéria orgânica (mg/L)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06246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Cloreto (mg/L)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250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1778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241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r>
              <a:rPr lang="pt-BR" dirty="0"/>
              <a:t>Contribuição positiva da campanha educativa;</a:t>
            </a:r>
          </a:p>
          <a:p>
            <a:r>
              <a:rPr lang="pt-BR" dirty="0"/>
              <a:t>Sistema de coleta simples e replicável;</a:t>
            </a:r>
          </a:p>
          <a:p>
            <a:r>
              <a:rPr lang="pt-BR" dirty="0"/>
              <a:t>Manuseio da água condensada sem riscos;</a:t>
            </a:r>
          </a:p>
          <a:p>
            <a:r>
              <a:rPr lang="pt-BR" dirty="0"/>
              <a:t>Boas práticas para a sustentabilidade;</a:t>
            </a:r>
          </a:p>
          <a:p>
            <a:r>
              <a:rPr lang="pt-BR" dirty="0"/>
              <a:t>Sistema mostrou-se eficiente do ponto de vista </a:t>
            </a:r>
            <a:r>
              <a:rPr lang="pt-BR" dirty="0" err="1"/>
              <a:t>quali</a:t>
            </a:r>
            <a:r>
              <a:rPr lang="pt-BR" dirty="0"/>
              <a:t>-quantitativo.  </a:t>
            </a:r>
          </a:p>
        </p:txBody>
      </p:sp>
    </p:spTree>
    <p:extLst>
      <p:ext uri="{BB962C8B-B14F-4D97-AF65-F5344CB8AC3E}">
        <p14:creationId xmlns:p14="http://schemas.microsoft.com/office/powerpoint/2010/main" val="3014951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/>
              <a:t>AGRADECIMENTOS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DAF62793-9587-4C83-9B45-4E6682E4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02896" y="6356352"/>
            <a:ext cx="2133600" cy="365125"/>
          </a:xfrm>
        </p:spPr>
        <p:txBody>
          <a:bodyPr/>
          <a:lstStyle/>
          <a:p>
            <a:fld id="{AB1E68D5-6873-41D9-9B60-358195EC3482}" type="slidenum">
              <a:rPr lang="pt-BR" smtClean="0">
                <a:solidFill>
                  <a:schemeClr val="bg1"/>
                </a:solidFill>
              </a:rPr>
              <a:t>14</a:t>
            </a:fld>
            <a:endParaRPr lang="pt-BR" dirty="0">
              <a:solidFill>
                <a:schemeClr val="bg1"/>
              </a:solidFill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xmlns="" id="{53DD725B-A27C-4887-8EC9-94EAA1543D05}"/>
              </a:ext>
            </a:extLst>
          </p:cNvPr>
          <p:cNvGrpSpPr/>
          <p:nvPr/>
        </p:nvGrpSpPr>
        <p:grpSpPr>
          <a:xfrm>
            <a:off x="1259632" y="382488"/>
            <a:ext cx="7331304" cy="733425"/>
            <a:chOff x="1259632" y="382488"/>
            <a:chExt cx="7331304" cy="733425"/>
          </a:xfrm>
        </p:grpSpPr>
        <p:sp>
          <p:nvSpPr>
            <p:cNvPr id="11" name="Ondulado Duplo 10">
              <a:extLst>
                <a:ext uri="{FF2B5EF4-FFF2-40B4-BE49-F238E27FC236}">
                  <a16:creationId xmlns:a16="http://schemas.microsoft.com/office/drawing/2014/main" xmlns="" id="{4AC33340-7347-4AC4-9667-C99625963D7A}"/>
                </a:ext>
              </a:extLst>
            </p:cNvPr>
            <p:cNvSpPr/>
            <p:nvPr/>
          </p:nvSpPr>
          <p:spPr>
            <a:xfrm>
              <a:off x="1259632" y="919110"/>
              <a:ext cx="7200800" cy="133626"/>
            </a:xfrm>
            <a:prstGeom prst="doubleWave">
              <a:avLst>
                <a:gd name="adj1" fmla="val 12500"/>
                <a:gd name="adj2" fmla="val -42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Espaço Reservado para Conteúdo 5" descr="Água">
              <a:extLst>
                <a:ext uri="{FF2B5EF4-FFF2-40B4-BE49-F238E27FC236}">
                  <a16:creationId xmlns:a16="http://schemas.microsoft.com/office/drawing/2014/main" xmlns="" id="{49093309-1F2D-4196-BECA-C480BE026455}"/>
                </a:ext>
              </a:extLst>
            </p:cNvPr>
            <p:cNvSpPr/>
            <p:nvPr/>
          </p:nvSpPr>
          <p:spPr>
            <a:xfrm rot="886849">
              <a:off x="8105161" y="382488"/>
              <a:ext cx="485775" cy="733425"/>
            </a:xfrm>
            <a:custGeom>
              <a:avLst/>
              <a:gdLst>
                <a:gd name="connsiteX0" fmla="*/ 247650 w 485775"/>
                <a:gd name="connsiteY0" fmla="*/ 9525 h 733425"/>
                <a:gd name="connsiteX1" fmla="*/ 9525 w 485775"/>
                <a:gd name="connsiteY1" fmla="*/ 495300 h 733425"/>
                <a:gd name="connsiteX2" fmla="*/ 247650 w 485775"/>
                <a:gd name="connsiteY2" fmla="*/ 733425 h 733425"/>
                <a:gd name="connsiteX3" fmla="*/ 485775 w 485775"/>
                <a:gd name="connsiteY3" fmla="*/ 495300 h 733425"/>
                <a:gd name="connsiteX4" fmla="*/ 247650 w 485775"/>
                <a:gd name="connsiteY4" fmla="*/ 952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5775" h="733425">
                  <a:moveTo>
                    <a:pt x="247650" y="9525"/>
                  </a:moveTo>
                  <a:cubicBezTo>
                    <a:pt x="247650" y="9525"/>
                    <a:pt x="9525" y="344805"/>
                    <a:pt x="9525" y="495300"/>
                  </a:cubicBezTo>
                  <a:cubicBezTo>
                    <a:pt x="9525" y="626745"/>
                    <a:pt x="116205" y="733425"/>
                    <a:pt x="247650" y="733425"/>
                  </a:cubicBezTo>
                  <a:cubicBezTo>
                    <a:pt x="379095" y="733425"/>
                    <a:pt x="485775" y="626745"/>
                    <a:pt x="485775" y="495300"/>
                  </a:cubicBezTo>
                  <a:cubicBezTo>
                    <a:pt x="485775" y="343852"/>
                    <a:pt x="247650" y="9525"/>
                    <a:pt x="247650" y="952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3" name="Botão de Ação: Ir para a Página Inicial 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xmlns="" id="{6F87D5CF-BB6A-4AEA-BCB8-AA94B83B80C4}"/>
              </a:ext>
            </a:extLst>
          </p:cNvPr>
          <p:cNvSpPr/>
          <p:nvPr/>
        </p:nvSpPr>
        <p:spPr>
          <a:xfrm>
            <a:off x="8342876" y="4756063"/>
            <a:ext cx="667159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" name="Gráfico 5" descr="Sinal de Polegar para Cima">
            <a:extLst>
              <a:ext uri="{FF2B5EF4-FFF2-40B4-BE49-F238E27FC236}">
                <a16:creationId xmlns:a16="http://schemas.microsoft.com/office/drawing/2014/main" xmlns="" id="{F24F782C-95C4-4BD6-91A1-7BFFFDCF166D}"/>
              </a:ext>
            </a:extLst>
          </p:cNvPr>
          <p:cNvGrpSpPr/>
          <p:nvPr/>
        </p:nvGrpSpPr>
        <p:grpSpPr>
          <a:xfrm>
            <a:off x="1259632" y="2082507"/>
            <a:ext cx="1393304" cy="1393304"/>
            <a:chOff x="7101791" y="1686596"/>
            <a:chExt cx="1393304" cy="139330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</p:grpSpPr>
        <p:sp>
          <p:nvSpPr>
            <p:cNvPr id="9" name="Forma Livre: Forma 8">
              <a:extLst>
                <a:ext uri="{FF2B5EF4-FFF2-40B4-BE49-F238E27FC236}">
                  <a16:creationId xmlns:a16="http://schemas.microsoft.com/office/drawing/2014/main" xmlns="" id="{5338823E-C078-4624-ADCF-82DDE41DC83B}"/>
                </a:ext>
              </a:extLst>
            </p:cNvPr>
            <p:cNvSpPr/>
            <p:nvPr/>
          </p:nvSpPr>
          <p:spPr>
            <a:xfrm>
              <a:off x="7569854" y="1864387"/>
              <a:ext cx="812761" cy="1030464"/>
            </a:xfrm>
            <a:custGeom>
              <a:avLst/>
              <a:gdLst>
                <a:gd name="connsiteX0" fmla="*/ 809132 w 812760"/>
                <a:gd name="connsiteY0" fmla="*/ 504347 h 1030464"/>
                <a:gd name="connsiteX1" fmla="*/ 722051 w 812760"/>
                <a:gd name="connsiteY1" fmla="*/ 417266 h 1030464"/>
                <a:gd name="connsiteX2" fmla="*/ 446293 w 812760"/>
                <a:gd name="connsiteY2" fmla="*/ 417266 h 1030464"/>
                <a:gd name="connsiteX3" fmla="*/ 402752 w 812760"/>
                <a:gd name="connsiteY3" fmla="*/ 375176 h 1030464"/>
                <a:gd name="connsiteX4" fmla="*/ 446293 w 812760"/>
                <a:gd name="connsiteY4" fmla="*/ 97967 h 1030464"/>
                <a:gd name="connsiteX5" fmla="*/ 359211 w 812760"/>
                <a:gd name="connsiteY5" fmla="*/ 10885 h 1030464"/>
                <a:gd name="connsiteX6" fmla="*/ 272130 w 812760"/>
                <a:gd name="connsiteY6" fmla="*/ 97967 h 1030464"/>
                <a:gd name="connsiteX7" fmla="*/ 10885 w 812760"/>
                <a:gd name="connsiteY7" fmla="*/ 446293 h 1030464"/>
                <a:gd name="connsiteX8" fmla="*/ 10885 w 812760"/>
                <a:gd name="connsiteY8" fmla="*/ 910727 h 1030464"/>
                <a:gd name="connsiteX9" fmla="*/ 315670 w 812760"/>
                <a:gd name="connsiteY9" fmla="*/ 1026836 h 1030464"/>
                <a:gd name="connsiteX10" fmla="*/ 576915 w 812760"/>
                <a:gd name="connsiteY10" fmla="*/ 1026836 h 1030464"/>
                <a:gd name="connsiteX11" fmla="*/ 663996 w 812760"/>
                <a:gd name="connsiteY11" fmla="*/ 939755 h 1030464"/>
                <a:gd name="connsiteX12" fmla="*/ 640775 w 812760"/>
                <a:gd name="connsiteY12" fmla="*/ 881700 h 1030464"/>
                <a:gd name="connsiteX13" fmla="*/ 649483 w 812760"/>
                <a:gd name="connsiteY13" fmla="*/ 881700 h 1030464"/>
                <a:gd name="connsiteX14" fmla="*/ 736564 w 812760"/>
                <a:gd name="connsiteY14" fmla="*/ 794619 h 1030464"/>
                <a:gd name="connsiteX15" fmla="*/ 711891 w 812760"/>
                <a:gd name="connsiteY15" fmla="*/ 733662 h 1030464"/>
                <a:gd name="connsiteX16" fmla="*/ 780105 w 812760"/>
                <a:gd name="connsiteY16" fmla="*/ 649483 h 1030464"/>
                <a:gd name="connsiteX17" fmla="*/ 752529 w 812760"/>
                <a:gd name="connsiteY17" fmla="*/ 585623 h 1030464"/>
                <a:gd name="connsiteX18" fmla="*/ 809132 w 812760"/>
                <a:gd name="connsiteY18" fmla="*/ 504347 h 1030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12760" h="1030464">
                  <a:moveTo>
                    <a:pt x="809132" y="504347"/>
                  </a:moveTo>
                  <a:cubicBezTo>
                    <a:pt x="809132" y="456452"/>
                    <a:pt x="769946" y="417266"/>
                    <a:pt x="722051" y="417266"/>
                  </a:cubicBezTo>
                  <a:lnTo>
                    <a:pt x="446293" y="417266"/>
                  </a:lnTo>
                  <a:cubicBezTo>
                    <a:pt x="423071" y="417266"/>
                    <a:pt x="404203" y="398398"/>
                    <a:pt x="402752" y="375176"/>
                  </a:cubicBezTo>
                  <a:cubicBezTo>
                    <a:pt x="404203" y="349052"/>
                    <a:pt x="446293" y="296803"/>
                    <a:pt x="446293" y="97967"/>
                  </a:cubicBezTo>
                  <a:cubicBezTo>
                    <a:pt x="446293" y="50072"/>
                    <a:pt x="407106" y="10885"/>
                    <a:pt x="359211" y="10885"/>
                  </a:cubicBezTo>
                  <a:cubicBezTo>
                    <a:pt x="311316" y="10885"/>
                    <a:pt x="272130" y="50072"/>
                    <a:pt x="272130" y="97967"/>
                  </a:cubicBezTo>
                  <a:cubicBezTo>
                    <a:pt x="272130" y="318573"/>
                    <a:pt x="15239" y="443390"/>
                    <a:pt x="10885" y="446293"/>
                  </a:cubicBezTo>
                  <a:lnTo>
                    <a:pt x="10885" y="910727"/>
                  </a:lnTo>
                  <a:cubicBezTo>
                    <a:pt x="113932" y="910727"/>
                    <a:pt x="121188" y="1026836"/>
                    <a:pt x="315670" y="1026836"/>
                  </a:cubicBezTo>
                  <a:cubicBezTo>
                    <a:pt x="380982" y="1026836"/>
                    <a:pt x="576915" y="1026836"/>
                    <a:pt x="576915" y="1026836"/>
                  </a:cubicBezTo>
                  <a:cubicBezTo>
                    <a:pt x="624810" y="1026836"/>
                    <a:pt x="663996" y="987649"/>
                    <a:pt x="663996" y="939755"/>
                  </a:cubicBezTo>
                  <a:cubicBezTo>
                    <a:pt x="663996" y="916533"/>
                    <a:pt x="655288" y="896214"/>
                    <a:pt x="640775" y="881700"/>
                  </a:cubicBezTo>
                  <a:cubicBezTo>
                    <a:pt x="643677" y="881700"/>
                    <a:pt x="646580" y="881700"/>
                    <a:pt x="649483" y="881700"/>
                  </a:cubicBezTo>
                  <a:cubicBezTo>
                    <a:pt x="697378" y="881700"/>
                    <a:pt x="736564" y="842514"/>
                    <a:pt x="736564" y="794619"/>
                  </a:cubicBezTo>
                  <a:cubicBezTo>
                    <a:pt x="736564" y="771397"/>
                    <a:pt x="727856" y="749627"/>
                    <a:pt x="711891" y="733662"/>
                  </a:cubicBezTo>
                  <a:cubicBezTo>
                    <a:pt x="751078" y="724954"/>
                    <a:pt x="780105" y="690121"/>
                    <a:pt x="780105" y="649483"/>
                  </a:cubicBezTo>
                  <a:cubicBezTo>
                    <a:pt x="780105" y="624810"/>
                    <a:pt x="769946" y="601588"/>
                    <a:pt x="752529" y="585623"/>
                  </a:cubicBezTo>
                  <a:cubicBezTo>
                    <a:pt x="785911" y="574012"/>
                    <a:pt x="809132" y="542082"/>
                    <a:pt x="809132" y="504347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  <a:effectLst/>
            <a:sp3d prstMaterial="clear">
              <a:bevelT h="63500"/>
            </a:sp3d>
          </p:spPr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Forma Livre: Forma 9">
              <a:extLst>
                <a:ext uri="{FF2B5EF4-FFF2-40B4-BE49-F238E27FC236}">
                  <a16:creationId xmlns:a16="http://schemas.microsoft.com/office/drawing/2014/main" xmlns="" id="{A9D08A09-54C0-49B6-BAFF-9264465C0798}"/>
                </a:ext>
              </a:extLst>
            </p:cNvPr>
            <p:cNvSpPr/>
            <p:nvPr/>
          </p:nvSpPr>
          <p:spPr>
            <a:xfrm>
              <a:off x="7207014" y="2227227"/>
              <a:ext cx="290272" cy="624084"/>
            </a:xfrm>
            <a:custGeom>
              <a:avLst/>
              <a:gdLst>
                <a:gd name="connsiteX0" fmla="*/ 228589 w 290271"/>
                <a:gd name="connsiteY0" fmla="*/ 10885 h 624084"/>
                <a:gd name="connsiteX1" fmla="*/ 10885 w 290271"/>
                <a:gd name="connsiteY1" fmla="*/ 10885 h 624084"/>
                <a:gd name="connsiteX2" fmla="*/ 10885 w 290271"/>
                <a:gd name="connsiteY2" fmla="*/ 620456 h 624084"/>
                <a:gd name="connsiteX3" fmla="*/ 228589 w 290271"/>
                <a:gd name="connsiteY3" fmla="*/ 620456 h 624084"/>
                <a:gd name="connsiteX4" fmla="*/ 286643 w 290271"/>
                <a:gd name="connsiteY4" fmla="*/ 562401 h 624084"/>
                <a:gd name="connsiteX5" fmla="*/ 286643 w 290271"/>
                <a:gd name="connsiteY5" fmla="*/ 68940 h 624084"/>
                <a:gd name="connsiteX6" fmla="*/ 228589 w 290271"/>
                <a:gd name="connsiteY6" fmla="*/ 10885 h 624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0271" h="624084">
                  <a:moveTo>
                    <a:pt x="228589" y="10885"/>
                  </a:moveTo>
                  <a:lnTo>
                    <a:pt x="10885" y="10885"/>
                  </a:lnTo>
                  <a:lnTo>
                    <a:pt x="10885" y="620456"/>
                  </a:lnTo>
                  <a:lnTo>
                    <a:pt x="228589" y="620456"/>
                  </a:lnTo>
                  <a:cubicBezTo>
                    <a:pt x="260519" y="620456"/>
                    <a:pt x="286643" y="594331"/>
                    <a:pt x="286643" y="562401"/>
                  </a:cubicBezTo>
                  <a:lnTo>
                    <a:pt x="286643" y="68940"/>
                  </a:lnTo>
                  <a:cubicBezTo>
                    <a:pt x="286643" y="37010"/>
                    <a:pt x="260519" y="10885"/>
                    <a:pt x="228589" y="10885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  <a:effectLst/>
            <a:sp3d prstMaterial="clear">
              <a:bevelT h="63500"/>
            </a:sp3d>
          </p:spPr>
          <p:txBody>
            <a:bodyPr rtlCol="0" anchor="ctr"/>
            <a:lstStyle/>
            <a:p>
              <a:endParaRPr lang="pt-BR"/>
            </a:p>
          </p:txBody>
        </p:sp>
      </p:grp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39E8EB88-5E65-4355-9130-39C974D516E7}"/>
              </a:ext>
            </a:extLst>
          </p:cNvPr>
          <p:cNvSpPr/>
          <p:nvPr/>
        </p:nvSpPr>
        <p:spPr>
          <a:xfrm>
            <a:off x="2987824" y="2473515"/>
            <a:ext cx="4070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OBRIGADA!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C1ED6885-B224-49C7-B6F1-0BC82F75CD2C}"/>
              </a:ext>
            </a:extLst>
          </p:cNvPr>
          <p:cNvSpPr txBox="1"/>
          <p:nvPr/>
        </p:nvSpPr>
        <p:spPr>
          <a:xfrm>
            <a:off x="2540455" y="4089846"/>
            <a:ext cx="4070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Samara Silva Soares</a:t>
            </a:r>
          </a:p>
          <a:p>
            <a:pPr algn="ctr"/>
            <a:r>
              <a:rPr lang="pt-BR" sz="2400" dirty="0">
                <a:hlinkClick r:id="rId3"/>
              </a:rPr>
              <a:t>soaressamara.eng@gmail.com</a:t>
            </a:r>
            <a:endParaRPr lang="pt-BR" sz="2400" dirty="0"/>
          </a:p>
          <a:p>
            <a:pPr algn="ctr"/>
            <a:r>
              <a:rPr lang="pt-BR" sz="2400" dirty="0"/>
              <a:t>(62)985309986</a:t>
            </a:r>
          </a:p>
        </p:txBody>
      </p:sp>
    </p:spTree>
    <p:extLst>
      <p:ext uri="{BB962C8B-B14F-4D97-AF65-F5344CB8AC3E}">
        <p14:creationId xmlns:p14="http://schemas.microsoft.com/office/powerpoint/2010/main" val="16268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r>
              <a:rPr lang="pt-BR" dirty="0"/>
              <a:t>Situação da água potável no cenário nacional;</a:t>
            </a:r>
          </a:p>
          <a:p>
            <a:endParaRPr lang="pt-BR" dirty="0" smtClean="0"/>
          </a:p>
          <a:p>
            <a:r>
              <a:rPr lang="pt-BR" dirty="0" smtClean="0"/>
              <a:t>Potencial </a:t>
            </a:r>
            <a:r>
              <a:rPr lang="pt-BR" dirty="0"/>
              <a:t>de fontes alternativas e reuso</a:t>
            </a:r>
            <a:r>
              <a:rPr lang="pt-BR" dirty="0" smtClean="0"/>
              <a:t>;</a:t>
            </a:r>
          </a:p>
          <a:p>
            <a:endParaRPr lang="pt-BR" dirty="0"/>
          </a:p>
          <a:p>
            <a:r>
              <a:rPr lang="pt-BR" dirty="0"/>
              <a:t>Aparelhos de ar condicionado;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7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Objetivo </a:t>
            </a:r>
            <a:r>
              <a:rPr lang="pt-BR" sz="2800" dirty="0"/>
              <a:t>do </a:t>
            </a:r>
            <a:r>
              <a:rPr lang="pt-BR" sz="2800" dirty="0" smtClean="0"/>
              <a:t>trabalho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</a:t>
            </a:r>
            <a:r>
              <a:rPr lang="pt-BR" sz="2800" dirty="0" smtClean="0"/>
              <a:t>valiar </a:t>
            </a:r>
            <a:r>
              <a:rPr lang="pt-BR" sz="2800" dirty="0"/>
              <a:t>a eficiência de um sistema de coleta e aproveitamento de água condensada para fins menos nobres, neste caso serviço de limpeza e irrigação, implantado em um edifício público. </a:t>
            </a:r>
          </a:p>
          <a:p>
            <a:pPr algn="just"/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88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e Método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CREA-GO: Sistema implantado em 2015;</a:t>
            </a:r>
          </a:p>
          <a:p>
            <a:endParaRPr lang="pt-BR" dirty="0"/>
          </a:p>
          <a:p>
            <a:r>
              <a:rPr lang="pt-BR" dirty="0" smtClean="0"/>
              <a:t>4 pavimentos; Área</a:t>
            </a:r>
            <a:r>
              <a:rPr lang="pt-BR" dirty="0"/>
              <a:t>: 4.444,78 m²;</a:t>
            </a:r>
          </a:p>
          <a:p>
            <a:endParaRPr lang="pt-BR" dirty="0"/>
          </a:p>
          <a:p>
            <a:r>
              <a:rPr lang="pt-BR" dirty="0"/>
              <a:t>Aparelhos: 67 de 12.000 Btu/h, 7 de 18.000;</a:t>
            </a:r>
          </a:p>
          <a:p>
            <a:endParaRPr lang="pt-BR" dirty="0"/>
          </a:p>
          <a:p>
            <a:r>
              <a:rPr lang="pt-BR" dirty="0"/>
              <a:t>Reservatórios: 2 de 200 litros.</a:t>
            </a:r>
          </a:p>
        </p:txBody>
      </p:sp>
    </p:spTree>
    <p:extLst>
      <p:ext uri="{BB962C8B-B14F-4D97-AF65-F5344CB8AC3E}">
        <p14:creationId xmlns:p14="http://schemas.microsoft.com/office/powerpoint/2010/main" val="11546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e Método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686800" cy="377301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Campanha educativa;</a:t>
            </a:r>
          </a:p>
          <a:p>
            <a:endParaRPr lang="pt-BR" dirty="0"/>
          </a:p>
          <a:p>
            <a:r>
              <a:rPr lang="pt-BR" dirty="0"/>
              <a:t>Medidores  e estação </a:t>
            </a:r>
            <a:r>
              <a:rPr lang="pt-BR" dirty="0" err="1"/>
              <a:t>solarimétrica</a:t>
            </a:r>
            <a:r>
              <a:rPr lang="pt-BR" dirty="0"/>
              <a:t>;</a:t>
            </a:r>
          </a:p>
          <a:p>
            <a:endParaRPr lang="pt-BR" dirty="0"/>
          </a:p>
          <a:p>
            <a:r>
              <a:rPr lang="pt-BR" dirty="0"/>
              <a:t>Avaliação quantitativa</a:t>
            </a:r>
            <a:r>
              <a:rPr lang="pt-BR" dirty="0" smtClean="0"/>
              <a:t>; </a:t>
            </a:r>
            <a:r>
              <a:rPr lang="pt-BR" sz="2600" dirty="0"/>
              <a:t>hidrômetros </a:t>
            </a:r>
            <a:r>
              <a:rPr lang="pt-BR" sz="2600" dirty="0" smtClean="0"/>
              <a:t>multijato </a:t>
            </a:r>
            <a:r>
              <a:rPr lang="pt-BR" sz="2600" dirty="0" err="1" smtClean="0"/>
              <a:t>velocimétrico</a:t>
            </a:r>
            <a:endParaRPr lang="pt-BR" sz="2600" dirty="0"/>
          </a:p>
          <a:p>
            <a:endParaRPr lang="pt-BR" dirty="0"/>
          </a:p>
          <a:p>
            <a:r>
              <a:rPr lang="pt-BR" dirty="0"/>
              <a:t>Avaliação qualitativa.</a:t>
            </a:r>
          </a:p>
        </p:txBody>
      </p:sp>
    </p:spTree>
    <p:extLst>
      <p:ext uri="{BB962C8B-B14F-4D97-AF65-F5344CB8AC3E}">
        <p14:creationId xmlns:p14="http://schemas.microsoft.com/office/powerpoint/2010/main" val="26795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Material e Método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686800" cy="377301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cor aparente, turbidez, pH, alcalinidade, condutividade elétrica, dureza, cloreto, matéria orgânica, coliformes totais e </a:t>
            </a:r>
            <a:r>
              <a:rPr lang="pt-BR" i="1" dirty="0" err="1" smtClean="0"/>
              <a:t>E</a:t>
            </a:r>
            <a:r>
              <a:rPr lang="pt-BR" i="1" dirty="0" smtClean="0"/>
              <a:t>. coli</a:t>
            </a:r>
            <a:r>
              <a:rPr lang="pt-BR" dirty="0" smtClean="0"/>
              <a:t>, </a:t>
            </a:r>
            <a:r>
              <a:rPr lang="pt-BR" dirty="0"/>
              <a:t>seguindo o </a:t>
            </a:r>
            <a:r>
              <a:rPr lang="pt-BR" i="1" dirty="0"/>
              <a:t>Standard </a:t>
            </a:r>
            <a:r>
              <a:rPr lang="pt-BR" i="1" dirty="0" err="1"/>
              <a:t>Methods</a:t>
            </a:r>
            <a:r>
              <a:rPr lang="pt-BR" dirty="0"/>
              <a:t> (APHA; AWWA; WEF, 2005).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0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Resultados/ Discussão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xmlns="" id="{5E833106-96EC-4130-B84E-20BE7DB06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528559"/>
              </p:ext>
            </p:extLst>
          </p:nvPr>
        </p:nvGraphicFramePr>
        <p:xfrm>
          <a:off x="490809" y="2564904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14530027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166300614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34656494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Volume (m³)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Dif.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5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1.936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243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1.307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414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1.621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105201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48BD8984-AC68-48A3-BA76-3DBCF5EE5C9E}"/>
              </a:ext>
            </a:extLst>
          </p:cNvPr>
          <p:cNvSpPr txBox="1">
            <a:spLocks/>
          </p:cNvSpPr>
          <p:nvPr/>
        </p:nvSpPr>
        <p:spPr>
          <a:xfrm>
            <a:off x="251520" y="1637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latin typeface="+mn-lt"/>
              </a:rPr>
              <a:t>Volume de água faturado</a:t>
            </a:r>
          </a:p>
        </p:txBody>
      </p:sp>
    </p:spTree>
    <p:extLst>
      <p:ext uri="{BB962C8B-B14F-4D97-AF65-F5344CB8AC3E}">
        <p14:creationId xmlns:p14="http://schemas.microsoft.com/office/powerpoint/2010/main" val="118452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1">
            <a:extLst>
              <a:ext uri="{FF2B5EF4-FFF2-40B4-BE49-F238E27FC236}">
                <a16:creationId xmlns:a16="http://schemas.microsoft.com/office/drawing/2014/main" xmlns="" id="{FF9F0004-2BF2-4A79-9647-9FAF8F75A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899940" cy="423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A5238FB8-1466-441A-92FC-242ECAEA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+mn-lt"/>
              </a:rPr>
              <a:t>Volume de água coletada, set./2015.</a:t>
            </a:r>
          </a:p>
        </p:txBody>
      </p:sp>
      <p:sp>
        <p:nvSpPr>
          <p:cNvPr id="2" name="Retângulo 1"/>
          <p:cNvSpPr/>
          <p:nvPr/>
        </p:nvSpPr>
        <p:spPr>
          <a:xfrm>
            <a:off x="1619672" y="1430214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volume médio diário de 332 </a:t>
            </a: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</a:rPr>
              <a:t>L/dia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63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A5238FB8-1466-441A-92FC-242ECAEA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err="1">
                <a:latin typeface="+mn-lt"/>
              </a:rPr>
              <a:t>Umid</a:t>
            </a:r>
            <a:r>
              <a:rPr lang="pt-BR" sz="3200" dirty="0">
                <a:latin typeface="+mn-lt"/>
              </a:rPr>
              <a:t>. Relat. do Ar e Temp. set./2015.</a:t>
            </a:r>
          </a:p>
        </p:txBody>
      </p:sp>
      <p:pic>
        <p:nvPicPr>
          <p:cNvPr id="2050" name="Imagem 9">
            <a:extLst>
              <a:ext uri="{FF2B5EF4-FFF2-40B4-BE49-F238E27FC236}">
                <a16:creationId xmlns:a16="http://schemas.microsoft.com/office/drawing/2014/main" xmlns="" id="{464DD38C-69A2-4F67-BCEB-E61B57648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272808" cy="4328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97504" y="4897464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10% e 63%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225666" y="4896150"/>
            <a:ext cx="189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20,2°C e 37,2°C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383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419</Words>
  <Application>Microsoft Office PowerPoint</Application>
  <PresentationFormat>Apresentação na tela (4:3)</PresentationFormat>
  <Paragraphs>116</Paragraphs>
  <Slides>14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Tema do Office</vt:lpstr>
      <vt:lpstr>AVALIAÇÃO DA EFICIÊNCIA DE SISTEMA DE COLETA E APROVEITAMENTO DE ÁGUA DE APARELHOS DE AR-CONDICIONADO</vt:lpstr>
      <vt:lpstr>Introdução</vt:lpstr>
      <vt:lpstr>Introdução</vt:lpstr>
      <vt:lpstr>Material e Método</vt:lpstr>
      <vt:lpstr>Material e Método</vt:lpstr>
      <vt:lpstr>Material e Método</vt:lpstr>
      <vt:lpstr>Resultados/ Discussão</vt:lpstr>
      <vt:lpstr>Volume de água coletada, set./2015.</vt:lpstr>
      <vt:lpstr>Umid. Relat. do Ar e Temp. set./2015.</vt:lpstr>
      <vt:lpstr>Volume de água coletada em jan./2018.</vt:lpstr>
      <vt:lpstr>Umid. Relat. do Ar e Temp. jan./2018.</vt:lpstr>
      <vt:lpstr>Caracterização da água condensada.</vt:lpstr>
      <vt:lpstr>Conclusões</vt:lpstr>
      <vt:lpstr>AGRADECIMENTOS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Euler Bueno dos Santos</dc:creator>
  <cp:lastModifiedBy>3681</cp:lastModifiedBy>
  <cp:revision>52</cp:revision>
  <dcterms:created xsi:type="dcterms:W3CDTF">2018-05-02T19:43:05Z</dcterms:created>
  <dcterms:modified xsi:type="dcterms:W3CDTF">2018-05-29T18:44:19Z</dcterms:modified>
</cp:coreProperties>
</file>