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5" r:id="rId3"/>
    <p:sldId id="285" r:id="rId4"/>
    <p:sldId id="286" r:id="rId5"/>
    <p:sldId id="258" r:id="rId6"/>
    <p:sldId id="262" r:id="rId7"/>
    <p:sldId id="287" r:id="rId8"/>
    <p:sldId id="283" r:id="rId9"/>
    <p:sldId id="288" r:id="rId10"/>
    <p:sldId id="289" r:id="rId11"/>
    <p:sldId id="263" r:id="rId12"/>
    <p:sldId id="290" r:id="rId13"/>
    <p:sldId id="291" r:id="rId14"/>
    <p:sldId id="292" r:id="rId15"/>
    <p:sldId id="293" r:id="rId16"/>
    <p:sldId id="275" r:id="rId17"/>
    <p:sldId id="294" r:id="rId18"/>
    <p:sldId id="296" r:id="rId19"/>
    <p:sldId id="295" r:id="rId20"/>
    <p:sldId id="271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70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8AA22-89A4-4CA1-A2D4-78FB884F934E}" type="datetimeFigureOut">
              <a:rPr lang="pt-BR" smtClean="0"/>
              <a:pPr/>
              <a:t>30/05/2018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3A9E8-EF9C-4540-ACF4-4051308097D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1650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3152F-3C08-408D-95D0-DCEBC9AB0D4F}" type="datetimeFigureOut">
              <a:rPr lang="pt-BR" smtClean="0"/>
              <a:pPr/>
              <a:t>30/05/2018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51514-F05E-443C-9168-507CE806040A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3290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="" xmlns:a16="http://schemas.microsoft.com/office/drawing/2014/main" id="{0F18F911-3050-49D2-BCB6-4722EA1CD15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27A417AE-EB20-4B99-A1E5-FE5CD8C0B0E1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pPr>
                <a:lnSpc>
                  <a:spcPct val="95000"/>
                </a:lnSpc>
                <a:buClrTx/>
                <a:buFontTx/>
                <a:buNone/>
              </a:pPr>
              <a:t>6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15363" name="Rectangle 1">
            <a:extLst>
              <a:ext uri="{FF2B5EF4-FFF2-40B4-BE49-F238E27FC236}">
                <a16:creationId xmlns="" xmlns:a16="http://schemas.microsoft.com/office/drawing/2014/main" id="{C86B7916-362D-4819-95E1-B7190D1CA0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2">
            <a:extLst>
              <a:ext uri="{FF2B5EF4-FFF2-40B4-BE49-F238E27FC236}">
                <a16:creationId xmlns="" xmlns:a16="http://schemas.microsoft.com/office/drawing/2014/main" id="{9DD55137-6F22-4F38-B2EB-1805150092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6115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="" xmlns:a16="http://schemas.microsoft.com/office/drawing/2014/main" id="{0F18F911-3050-49D2-BCB6-4722EA1CD15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27A417AE-EB20-4B99-A1E5-FE5CD8C0B0E1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pPr>
                <a:lnSpc>
                  <a:spcPct val="95000"/>
                </a:lnSpc>
                <a:buClrTx/>
                <a:buFontTx/>
                <a:buNone/>
              </a:pPr>
              <a:t>7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15363" name="Rectangle 1">
            <a:extLst>
              <a:ext uri="{FF2B5EF4-FFF2-40B4-BE49-F238E27FC236}">
                <a16:creationId xmlns="" xmlns:a16="http://schemas.microsoft.com/office/drawing/2014/main" id="{C86B7916-362D-4819-95E1-B7190D1CA0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2">
            <a:extLst>
              <a:ext uri="{FF2B5EF4-FFF2-40B4-BE49-F238E27FC236}">
                <a16:creationId xmlns="" xmlns:a16="http://schemas.microsoft.com/office/drawing/2014/main" id="{9DD55137-6F22-4F38-B2EB-1805150092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5485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pPr/>
              <a:t>30/05/2018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0252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pPr/>
              <a:t>30/05/2018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953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pPr/>
              <a:t>30/05/2018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9114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pPr/>
              <a:t>30/05/2018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2693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pPr/>
              <a:t>30/05/2018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353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pPr/>
              <a:t>30/05/2018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274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pPr/>
              <a:t>30/05/2018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220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pPr/>
              <a:t>30/05/2018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5990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pPr/>
              <a:t>30/05/2018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6810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pPr/>
              <a:t>30/05/2018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2489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pPr/>
              <a:t>30/05/2018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817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5135-C6EC-4FEB-97E1-E7A17BEAE96C}" type="datetimeFigureOut">
              <a:rPr lang="pt-BR" smtClean="0"/>
              <a:pPr/>
              <a:t>30/05/2018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68D5-6873-41D9-9B60-358195EC3482}" type="slidenum">
              <a:rPr lang="pt-BR" smtClean="0"/>
              <a:pPr/>
              <a:t>‹#›</a:t>
            </a:fld>
            <a:endParaRPr lang="pt-BR"/>
          </a:p>
        </p:txBody>
      </p:sp>
      <p:pic>
        <p:nvPicPr>
          <p:cNvPr id="7" name="Picture 3" descr="Z:\Documentos\2018\48º Congresso da Assemae\Peças Gráficas\Template Power Point\banner 730x124 (2) - Cópia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3"/>
            <a:ext cx="9180512" cy="140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Z:\Documentos\2018\48º Congresso da Assemae\Peças Gráficas\Template Power Point\fundo power point.jpg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337" r="8716"/>
          <a:stretch/>
        </p:blipFill>
        <p:spPr bwMode="auto">
          <a:xfrm>
            <a:off x="-36512" y="0"/>
            <a:ext cx="9180512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279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necsanba@gmail.com" TargetMode="External"/><Relationship Id="rId2" Type="http://schemas.openxmlformats.org/officeDocument/2006/relationships/hyperlink" Target="mailto:alessandrosborges@yahoo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isaneamento.lucashappy.com/cons&#243;rcio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>
            <a:spLocks noGrp="1"/>
          </p:cNvSpPr>
          <p:nvPr>
            <p:ph type="subTitle" idx="4294967295"/>
          </p:nvPr>
        </p:nvSpPr>
        <p:spPr>
          <a:xfrm>
            <a:off x="539552" y="3786190"/>
            <a:ext cx="7776864" cy="1643074"/>
          </a:xfrm>
        </p:spPr>
        <p:txBody>
          <a:bodyPr anchor="ctr">
            <a:normAutofit fontScale="925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pt-BR" sz="3300" b="1" dirty="0" smtClean="0"/>
              <a:t>Alessandro Silva Borges (MAASA/UFBA)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3300" b="1" dirty="0" smtClean="0"/>
              <a:t>Luiz Roberto Santos Moraes (MAASA/UFBA</a:t>
            </a:r>
            <a:r>
              <a:rPr lang="pt-BR" sz="3300" b="1" dirty="0" smtClean="0"/>
              <a:t>)</a:t>
            </a:r>
          </a:p>
          <a:p>
            <a:pPr algn="ctr">
              <a:spcBef>
                <a:spcPts val="0"/>
              </a:spcBef>
              <a:buNone/>
            </a:pPr>
            <a:endParaRPr lang="pt-BR" sz="2800" b="1" dirty="0" smtClean="0"/>
          </a:p>
          <a:p>
            <a:pPr algn="ctr">
              <a:spcBef>
                <a:spcPts val="0"/>
              </a:spcBef>
              <a:buNone/>
            </a:pPr>
            <a:r>
              <a:rPr lang="pt-BR" sz="2800" b="1" dirty="0" smtClean="0"/>
              <a:t>Fortaleza, 30/05/2018</a:t>
            </a:r>
            <a:endParaRPr lang="pt-BR" sz="2800" dirty="0"/>
          </a:p>
        </p:txBody>
      </p:sp>
      <p:sp>
        <p:nvSpPr>
          <p:cNvPr id="5" name="Título 1"/>
          <p:cNvSpPr>
            <a:spLocks noGrp="1"/>
          </p:cNvSpPr>
          <p:nvPr>
            <p:ph type="ctrTitle" idx="4294967295"/>
          </p:nvPr>
        </p:nvSpPr>
        <p:spPr>
          <a:xfrm>
            <a:off x="611560" y="500042"/>
            <a:ext cx="7956376" cy="2387600"/>
          </a:xfrm>
          <a:ln>
            <a:noFill/>
            <a:prstDash val="lgDashDotDot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 anchorCtr="0">
            <a:normAutofit/>
          </a:bodyPr>
          <a:lstStyle/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BANCO DE DADOS DE CONSÓRCIOS DE SANEAMENTO: UMA ANÁLISE DOS CONSÓRCIOS PÚBLICOS DE RESÍDUOS SÓLIDOS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215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RESULTADO/DISCUSSÃO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="" xmlns:a16="http://schemas.microsoft.com/office/drawing/2014/main" id="{87D11A89-A6AE-4A24-A8A5-91115CCD422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07132"/>
            <a:ext cx="9144000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251520" y="1052736"/>
            <a:ext cx="8640960" cy="504056"/>
          </a:xfrm>
          <a:prstGeom prst="round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Número de municípios dos Consórcios Públicos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187624" y="1772816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Tabela 2: </a:t>
            </a:r>
            <a:r>
              <a:rPr lang="pt-BR" dirty="0" smtClean="0"/>
              <a:t>Número de municípios dos consórcios públicos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1475656" y="5147900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Fonte: Os autores</a:t>
            </a:r>
            <a:endParaRPr lang="pt-BR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403648" y="2204859"/>
          <a:ext cx="6984776" cy="2934286"/>
        </p:xfrm>
        <a:graphic>
          <a:graphicData uri="http://schemas.openxmlformats.org/drawingml/2006/table">
            <a:tbl>
              <a:tblPr/>
              <a:tblGrid>
                <a:gridCol w="697120"/>
                <a:gridCol w="1823160"/>
                <a:gridCol w="2376264"/>
                <a:gridCol w="2088232"/>
              </a:tblGrid>
              <a:tr h="283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Item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Municípios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Número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%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 02 a 5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46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24,08%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1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 6 a 10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63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32,99%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 11 a 15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32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16,75%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 16 a 20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10,47%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 21 a 25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7,85%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 26 a 30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4,20%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Acima de 31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3,66%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42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TOTAL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191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100,00%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RESULTADO/DISCUSSÃO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="" xmlns:a16="http://schemas.microsoft.com/office/drawing/2014/main" id="{87D11A89-A6AE-4A24-A8A5-91115CCD422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07132"/>
            <a:ext cx="9144000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12289" name="Gráfico 1"/>
          <p:cNvPicPr>
            <a:picLocks noChangeArrowheads="1"/>
          </p:cNvPicPr>
          <p:nvPr/>
        </p:nvPicPr>
        <p:blipFill>
          <a:blip r:embed="rId2" cstate="print"/>
          <a:srcRect t="16334" b="6654"/>
          <a:stretch>
            <a:fillRect/>
          </a:stretch>
        </p:blipFill>
        <p:spPr bwMode="auto">
          <a:xfrm>
            <a:off x="1763688" y="2000240"/>
            <a:ext cx="5976664" cy="287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 useBgFill="1">
        <p:nvSpPr>
          <p:cNvPr id="12" name="Retângulo de cantos arredondados 11"/>
          <p:cNvSpPr/>
          <p:nvPr/>
        </p:nvSpPr>
        <p:spPr>
          <a:xfrm>
            <a:off x="251520" y="1052736"/>
            <a:ext cx="8640960" cy="504056"/>
          </a:xfrm>
          <a:prstGeom prst="round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Finalidade dos Consórcios Públicos de Resíduos Sólidos Urbanos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748587" y="4929198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Fonte: Os autores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RESULTADO/DISCUSSÃO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="" xmlns:a16="http://schemas.microsoft.com/office/drawing/2014/main" id="{87D11A89-A6AE-4A24-A8A5-91115CCD422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07132"/>
            <a:ext cx="9144000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251520" y="1052736"/>
            <a:ext cx="8640960" cy="504056"/>
          </a:xfrm>
          <a:prstGeom prst="round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Número de atividades dos Consórcios Públicos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187624" y="1772816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Tabela 3: </a:t>
            </a:r>
            <a:r>
              <a:rPr lang="pt-BR" dirty="0" smtClean="0"/>
              <a:t>Número de atividades desenvolvidas pelos consórcios públicos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1475656" y="5147900"/>
            <a:ext cx="2095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Fonte: Os </a:t>
            </a:r>
            <a:r>
              <a:rPr lang="pt-BR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autores.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835696" y="2204864"/>
          <a:ext cx="6120680" cy="2952327"/>
        </p:xfrm>
        <a:graphic>
          <a:graphicData uri="http://schemas.openxmlformats.org/drawingml/2006/table">
            <a:tbl>
              <a:tblPr/>
              <a:tblGrid>
                <a:gridCol w="610878"/>
                <a:gridCol w="1367719"/>
                <a:gridCol w="2852209"/>
                <a:gridCol w="1289874"/>
              </a:tblGrid>
              <a:tr h="400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Item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Descrição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Quantidade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%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 atividade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147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76,97%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0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 atividades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34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17,80%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 atividades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3,66%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9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 atividades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1,05%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 atividades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0,52%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41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TOTAL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191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100,00%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RESULTADO/DISCUSSÃO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="" xmlns:a16="http://schemas.microsoft.com/office/drawing/2014/main" id="{87D11A89-A6AE-4A24-A8A5-91115CCD422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07132"/>
            <a:ext cx="9144000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251520" y="1052736"/>
            <a:ext cx="8640960" cy="504056"/>
          </a:xfrm>
          <a:prstGeom prst="round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Atividades desenvolvidas pelos Consórcios Públicos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187624" y="1619508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Tabela 4: </a:t>
            </a:r>
            <a:r>
              <a:rPr lang="pt-BR" dirty="0" smtClean="0"/>
              <a:t>Atividades desenvolvidas pelos consórcios públicos</a:t>
            </a:r>
            <a:endParaRPr lang="pt-BR" dirty="0"/>
          </a:p>
        </p:txBody>
      </p:sp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755576" y="1975076"/>
          <a:ext cx="8136904" cy="3470148"/>
        </p:xfrm>
        <a:graphic>
          <a:graphicData uri="http://schemas.openxmlformats.org/drawingml/2006/table">
            <a:tbl>
              <a:tblPr/>
              <a:tblGrid>
                <a:gridCol w="812110"/>
                <a:gridCol w="3770163"/>
                <a:gridCol w="2340060"/>
                <a:gridCol w="1214571"/>
              </a:tblGrid>
              <a:tr h="289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Item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Descrição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Número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%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Disposição Final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70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28,11%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9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Educação Ambiental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2,41%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Coleta Seletiva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3,22%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Coleta Convencional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0,40%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PIGIRS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43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17,27%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PRGIRS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1,61%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PGIRS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7,64%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PMSB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8,03%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PRSB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0,80%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Logística Reversa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2,81%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RESULTADO/DISCUSSÃO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="" xmlns:a16="http://schemas.microsoft.com/office/drawing/2014/main" id="{87D11A89-A6AE-4A24-A8A5-91115CCD422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07132"/>
            <a:ext cx="9144000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251520" y="1052736"/>
            <a:ext cx="8640960" cy="504056"/>
          </a:xfrm>
          <a:prstGeom prst="round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Atividades desenvolvidas pelos Consórcios Públicos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11560" y="1619508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Continuação da Tabela 4: </a:t>
            </a:r>
            <a:r>
              <a:rPr lang="pt-BR" dirty="0" smtClean="0"/>
              <a:t>Atividades desenvolvidas pelos consórcios públicos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35496" y="5519338"/>
            <a:ext cx="17087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 smtClean="0">
                <a:latin typeface="+mj-lt"/>
                <a:ea typeface="Times New Roman" pitchFamily="18" charset="0"/>
                <a:cs typeface="Times New Roman" pitchFamily="18" charset="0"/>
              </a:rPr>
              <a:t>Fonte: Os </a:t>
            </a:r>
            <a:r>
              <a:rPr lang="pt-BR" sz="1600" dirty="0" smtClean="0">
                <a:latin typeface="+mj-lt"/>
                <a:ea typeface="Times New Roman" pitchFamily="18" charset="0"/>
                <a:cs typeface="Times New Roman" pitchFamily="18" charset="0"/>
              </a:rPr>
              <a:t>autores.</a:t>
            </a:r>
            <a:endParaRPr lang="pt-BR" sz="1600" dirty="0">
              <a:latin typeface="+mj-lt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539552" y="1988840"/>
          <a:ext cx="8208912" cy="3546675"/>
        </p:xfrm>
        <a:graphic>
          <a:graphicData uri="http://schemas.openxmlformats.org/drawingml/2006/table">
            <a:tbl>
              <a:tblPr/>
              <a:tblGrid>
                <a:gridCol w="819296"/>
                <a:gridCol w="4315441"/>
                <a:gridCol w="1848854"/>
                <a:gridCol w="1225321"/>
              </a:tblGrid>
              <a:tr h="340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Item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Descrição 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Quantidade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%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Unididade </a:t>
                      </a: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 Geração de Energia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0,40%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4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Unidade de Triagem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2,01%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Unidade de Compostagem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0,40%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Unidade </a:t>
                      </a: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 Triagem e Compostagem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2,81%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Catadores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0,40%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Parceria Público-Privada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0,40%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Recuperação </a:t>
                      </a: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 Áreas Degradadas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0,80%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Usina de </a:t>
                      </a:r>
                      <a:r>
                        <a:rPr lang="pt-BR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Resíduos </a:t>
                      </a: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da Construção Civil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2,41%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Sem Informação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45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18,07%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48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TOTAL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249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100,00%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8" marR="41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RESULTADO/DISCUSSÃO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="" xmlns:a16="http://schemas.microsoft.com/office/drawing/2014/main" id="{87D11A89-A6AE-4A24-A8A5-91115CCD422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07132"/>
            <a:ext cx="9144000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251520" y="1052736"/>
            <a:ext cx="8640960" cy="504056"/>
          </a:xfrm>
          <a:prstGeom prst="round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Combinação das atividades dos Consórcios Públicos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939110" y="1772816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Tabela 5: </a:t>
            </a:r>
            <a:r>
              <a:rPr lang="pt-BR" dirty="0" smtClean="0"/>
              <a:t>Combinação das atividades desenvolvidas pelos Consórcios Públicos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1475656" y="5147900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Fonte: Os autores</a:t>
            </a:r>
            <a:endParaRPr lang="pt-BR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115616" y="2204866"/>
          <a:ext cx="7128792" cy="2880316"/>
        </p:xfrm>
        <a:graphic>
          <a:graphicData uri="http://schemas.openxmlformats.org/drawingml/2006/table">
            <a:tbl>
              <a:tblPr/>
              <a:tblGrid>
                <a:gridCol w="545547"/>
                <a:gridCol w="1221444"/>
                <a:gridCol w="1662709"/>
                <a:gridCol w="2547169"/>
                <a:gridCol w="1151923"/>
              </a:tblGrid>
              <a:tr h="390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Item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Faixa 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Combinações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Quantidade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%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 atividade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147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76,96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0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 atividades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34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17,80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 atividades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3,66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6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 atividades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1,05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 atividades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0,53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6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TOTAL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43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191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100,00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400" dirty="0" smtClean="0"/>
              <a:t>Considerando a predominância dos consórcios públicos que realizam apenas 1 (uma) atividade, buscou-se identificar qual atividade única era mais frequente.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/>
              <a:t>Identificou-se que a disposição final é a única atividade de 47 (quarenta e sete) consórcios públicos no Brasil, o que representa quase 32% dos consórcios incluídos nesse grupo.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/>
              <a:t>Buscou-se analisar a população total desses consórcios públicos, tendo por base o Censo Demográfico realizado pelo IBGE.</a:t>
            </a:r>
          </a:p>
          <a:p>
            <a:pPr algn="just">
              <a:buFont typeface="Wingdings" pitchFamily="2" charset="2"/>
              <a:buChar char="Ø"/>
            </a:pPr>
            <a:endParaRPr lang="pt-BR" sz="2400" dirty="0" smtClean="0"/>
          </a:p>
          <a:p>
            <a:pPr algn="just">
              <a:buFont typeface="Wingdings" pitchFamily="2" charset="2"/>
              <a:buChar char="Ø"/>
            </a:pPr>
            <a:endParaRPr lang="pt-BR" sz="2400" dirty="0" smtClean="0"/>
          </a:p>
          <a:p>
            <a:pPr algn="just">
              <a:buFont typeface="Wingdings" pitchFamily="2" charset="2"/>
              <a:buChar char="Ø"/>
            </a:pPr>
            <a:endParaRPr lang="pt-BR" sz="2400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RESULTADO/DISCUSSÃO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Line 3">
            <a:extLst>
              <a:ext uri="{FF2B5EF4-FFF2-40B4-BE49-F238E27FC236}">
                <a16:creationId xmlns="" xmlns:a16="http://schemas.microsoft.com/office/drawing/2014/main" id="{87D11A89-A6AE-4A24-A8A5-91115CCD422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07132"/>
            <a:ext cx="9144000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RESULTADO/DISCUSSÃO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="" xmlns:a16="http://schemas.microsoft.com/office/drawing/2014/main" id="{87D11A89-A6AE-4A24-A8A5-91115CCD422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07132"/>
            <a:ext cx="9144000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251520" y="1052736"/>
            <a:ext cx="8640960" cy="504056"/>
          </a:xfrm>
          <a:prstGeom prst="round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47 Consórcios Públicos cuja única atividade é a disposição final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153424" y="1628800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Tabela 6: </a:t>
            </a:r>
            <a:r>
              <a:rPr lang="pt-BR" dirty="0" smtClean="0"/>
              <a:t>População total dos 47 consórcios públicos de disposição final de resíduos sólidos urbanos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1475656" y="5447900"/>
            <a:ext cx="16574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 smtClean="0">
                <a:ea typeface="Times New Roman" pitchFamily="18" charset="0"/>
                <a:cs typeface="Times New Roman" pitchFamily="18" charset="0"/>
              </a:rPr>
              <a:t>Fonte: Os autores</a:t>
            </a:r>
            <a:endParaRPr lang="pt-BR" sz="1600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28728" y="2276874"/>
          <a:ext cx="6768752" cy="3151927"/>
        </p:xfrm>
        <a:graphic>
          <a:graphicData uri="http://schemas.openxmlformats.org/drawingml/2006/table">
            <a:tbl>
              <a:tblPr/>
              <a:tblGrid>
                <a:gridCol w="634220"/>
                <a:gridCol w="2626679"/>
                <a:gridCol w="2228188"/>
                <a:gridCol w="1279665"/>
              </a:tblGrid>
              <a:tr h="253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Item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Faixa Populacional </a:t>
                      </a:r>
                      <a:r>
                        <a:rPr lang="pt-BR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(hab.)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Quant. De Consórcios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strike="sng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%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1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 10.000 a 15.000 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4,26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 15.001 a 50.000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14,89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 50.001 a 100.000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14,89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 100.001 a 150.000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19,15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 150.001 a 200.000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14,89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 200.001 a 250.000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10,64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 250.001 a 300.000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6,38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7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 300.001 a 500.000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6,38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 500.001 a 1.500.000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8,52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25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TOTAL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47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100,00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32048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000" dirty="0" smtClean="0"/>
              <a:t>Somando as três primeiras faixas </a:t>
            </a:r>
            <a:r>
              <a:rPr lang="pt-BR" sz="2000" dirty="0" smtClean="0"/>
              <a:t>de populacão, </a:t>
            </a:r>
            <a:r>
              <a:rPr lang="pt-BR" sz="2000" dirty="0" smtClean="0"/>
              <a:t>têm-se um total de 16 (dezesseis) consórcios públicos com população total variando entre 10.000 e 100.00 habitantes, totalizando 32,82% dos consórcios públicos desse grupo.</a:t>
            </a:r>
          </a:p>
          <a:p>
            <a:pPr algn="just">
              <a:buFont typeface="Wingdings" pitchFamily="2" charset="2"/>
              <a:buChar char="Ø"/>
            </a:pPr>
            <a:endParaRPr lang="pt-BR" sz="1000" dirty="0" smtClean="0"/>
          </a:p>
          <a:p>
            <a:pPr algn="just">
              <a:buFont typeface="Wingdings" pitchFamily="2" charset="2"/>
              <a:buChar char="Ø"/>
            </a:pPr>
            <a:r>
              <a:rPr lang="pt-BR" sz="2000" dirty="0" smtClean="0"/>
              <a:t>Percebe-se que os consórcios públicos com população total entre 100.001 e 150.000 habitantes são em número de 9 (nove), o que significa quase 20% dos consórcios públicos.</a:t>
            </a:r>
          </a:p>
          <a:p>
            <a:pPr algn="just">
              <a:buFont typeface="Wingdings" pitchFamily="2" charset="2"/>
              <a:buChar char="Ø"/>
            </a:pPr>
            <a:endParaRPr lang="pt-BR" sz="1000" dirty="0" smtClean="0"/>
          </a:p>
          <a:p>
            <a:pPr algn="just">
              <a:buFont typeface="Wingdings" pitchFamily="2" charset="2"/>
              <a:buChar char="Ø"/>
            </a:pPr>
            <a:r>
              <a:rPr lang="pt-BR" sz="2000" dirty="0" smtClean="0"/>
              <a:t>Foram identificados 7 (sete) consórcios públicos acima de 150.000 até 200.000 habitantes, o que representa 14,89% do total.</a:t>
            </a:r>
          </a:p>
          <a:p>
            <a:pPr algn="just">
              <a:buFont typeface="Wingdings" pitchFamily="2" charset="2"/>
              <a:buChar char="Ø"/>
            </a:pPr>
            <a:endParaRPr lang="pt-BR" sz="1000" dirty="0" smtClean="0"/>
          </a:p>
          <a:p>
            <a:pPr algn="just">
              <a:buFont typeface="Wingdings" pitchFamily="2" charset="2"/>
              <a:buChar char="Ø"/>
            </a:pPr>
            <a:r>
              <a:rPr lang="pt-BR" sz="2000" dirty="0" smtClean="0"/>
              <a:t>A faixa populacional acima de 200.000 até 1.500.000 habitantes corresponde a um total de 15 (quinze) consórcios públicos, o que representa 31,92% do total.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RESULTADO/DISCUSSÃO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Line 3">
            <a:extLst>
              <a:ext uri="{FF2B5EF4-FFF2-40B4-BE49-F238E27FC236}">
                <a16:creationId xmlns="" xmlns:a16="http://schemas.microsoft.com/office/drawing/2014/main" id="{87D11A89-A6AE-4A24-A8A5-91115CCD422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07132"/>
            <a:ext cx="9144000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CONCLUSÃO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400" dirty="0" smtClean="0"/>
              <a:t>A análise do Banco de Dados permitiu o conhecimento de diversas características dos consórcios públicos com atuação na área de resíduos sólidos, contribuindo assim, para a ampliação do conhecimento sobre os mesmos.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/>
              <a:t>Vasta possibilidade de combinações das atividades dos consórcios </a:t>
            </a:r>
            <a:r>
              <a:rPr lang="pt-BR" sz="2400" dirty="0" smtClean="0"/>
              <a:t>públicos pôde ser identificada, </a:t>
            </a:r>
            <a:r>
              <a:rPr lang="pt-BR" sz="2400" dirty="0" smtClean="0"/>
              <a:t>o que permite a formação de 43 perfis diferentes de consórcios públicos com atuação na área de resíduos sólidos.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/>
              <a:t>A relevância </a:t>
            </a:r>
            <a:r>
              <a:rPr lang="pt-BR" sz="2400" dirty="0" smtClean="0"/>
              <a:t>e importância das informações contidas nesse Banco de </a:t>
            </a:r>
            <a:r>
              <a:rPr lang="pt-BR" sz="2400" dirty="0" smtClean="0"/>
              <a:t>Dados.</a:t>
            </a:r>
            <a:endParaRPr lang="pt-BR" sz="2400" dirty="0" smtClean="0"/>
          </a:p>
          <a:p>
            <a:pPr algn="just">
              <a:buFont typeface="Wingdings" pitchFamily="2" charset="2"/>
              <a:buChar char="Ø"/>
            </a:pPr>
            <a:endParaRPr lang="pt-BR" sz="2400" dirty="0" smtClean="0"/>
          </a:p>
          <a:p>
            <a:pPr algn="just">
              <a:buFont typeface="Wingdings" pitchFamily="2" charset="2"/>
              <a:buChar char="Ø"/>
            </a:pPr>
            <a:endParaRPr lang="pt-BR" sz="2400" dirty="0" smtClean="0"/>
          </a:p>
          <a:p>
            <a:pPr algn="just">
              <a:buFont typeface="Wingdings" pitchFamily="2" charset="2"/>
              <a:buChar char="Ø"/>
            </a:pP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463455"/>
          </a:xfrm>
        </p:spPr>
        <p:txBody>
          <a:bodyPr>
            <a:normAutofit fontScale="92500" lnSpcReduction="10000"/>
          </a:bodyPr>
          <a:lstStyle/>
          <a:p>
            <a:pPr marL="365125" indent="-255588" algn="just">
              <a:buFont typeface="Wingdings 3" pitchFamily="18" charset="2"/>
              <a:buChar char=""/>
            </a:pPr>
            <a:r>
              <a:rPr lang="pt-BR" sz="2600" dirty="0" smtClean="0"/>
              <a:t>Incentivo do Governo Federal para a formação de Consórcios Públicos Intermunicipais:</a:t>
            </a:r>
          </a:p>
          <a:p>
            <a:pPr marL="365125" indent="255588" algn="just">
              <a:buFont typeface="Wingdings" pitchFamily="2" charset="2"/>
              <a:buChar char="Ø"/>
            </a:pPr>
            <a:r>
              <a:rPr lang="pt-BR" sz="2600" dirty="0" smtClean="0"/>
              <a:t>Financiamento dos estudos para a regionalização da Gestão Integrada de Resíduos Sólidos Urbanos.</a:t>
            </a:r>
          </a:p>
          <a:p>
            <a:pPr marL="365125" indent="255588" algn="just">
              <a:buFont typeface="Wingdings" pitchFamily="2" charset="2"/>
              <a:buChar char="Ø"/>
            </a:pPr>
            <a:r>
              <a:rPr lang="pt-BR" sz="2600" dirty="0" smtClean="0"/>
              <a:t>Priorização de recursos públicos federais para os municípios consorciados, organizados conforme a Lei de Consórcios Públicos (Lei nº 11.107/2005).</a:t>
            </a:r>
          </a:p>
          <a:p>
            <a:pPr marL="365125" indent="-255588" algn="just">
              <a:buFont typeface="Wingdings 3" pitchFamily="18" charset="2"/>
              <a:buChar char=""/>
            </a:pPr>
            <a:r>
              <a:rPr lang="pt-BR" sz="2600" dirty="0" smtClean="0"/>
              <a:t>96,7% dos municípios brasileiros declararam participar de algum Consórcio Público Intermunicipal (IBGE, 2015).</a:t>
            </a:r>
          </a:p>
          <a:p>
            <a:pPr marL="365125" indent="-255588" algn="just">
              <a:buFont typeface="Wingdings 3" pitchFamily="18" charset="2"/>
              <a:buChar char=""/>
            </a:pPr>
            <a:r>
              <a:rPr lang="pt-BR" sz="2600" dirty="0" smtClean="0"/>
              <a:t>35,2% dos municípios informaram que fazem parte de consórcios públicos voltados para o Manejo de Resíduos Sólidos Urbanos (IBGE, 2015).</a:t>
            </a:r>
          </a:p>
          <a:p>
            <a:pPr marL="365125" indent="-255588" algn="just">
              <a:buFont typeface="Wingdings 3" pitchFamily="18" charset="2"/>
              <a:buChar char=""/>
            </a:pPr>
            <a:endParaRPr lang="pt-BR" sz="2400" dirty="0" smtClean="0">
              <a:latin typeface="Calibri" pitchFamily="34" charset="0"/>
            </a:endParaRPr>
          </a:p>
          <a:p>
            <a:pPr marL="365125" indent="-255588" algn="just">
              <a:buFont typeface="Wingdings 3" pitchFamily="18" charset="2"/>
              <a:buChar char=""/>
            </a:pPr>
            <a:endParaRPr lang="pt-BR" sz="2800" dirty="0" smtClean="0">
              <a:latin typeface="Calibri" pitchFamily="34" charset="0"/>
            </a:endParaRPr>
          </a:p>
          <a:p>
            <a:pPr marL="365125" indent="-255588" algn="just" eaLnBrk="1" hangingPunct="1">
              <a:buFont typeface="Wingdings 3" pitchFamily="18" charset="2"/>
              <a:buNone/>
            </a:pPr>
            <a:endParaRPr lang="pt-BR" dirty="0" smtClean="0">
              <a:latin typeface="Calibri" pitchFamily="34" charset="0"/>
            </a:endParaRPr>
          </a:p>
        </p:txBody>
      </p:sp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7467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altLang="pt-BR" sz="3200" b="1" dirty="0" smtClean="0">
                <a:latin typeface="Arial Black" panose="020B0A04020102020204" pitchFamily="34" charset="0"/>
              </a:rPr>
              <a:t>INTRODUÇÃO</a:t>
            </a:r>
            <a:endParaRPr lang="pt-BR" sz="3200" b="1" i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157114" y="620688"/>
            <a:ext cx="6799262" cy="1303337"/>
          </a:xfrm>
        </p:spPr>
        <p:txBody>
          <a:bodyPr/>
          <a:lstStyle/>
          <a:p>
            <a:r>
              <a:rPr lang="pt-BR" b="1" dirty="0" smtClean="0"/>
              <a:t>Muito obrigado!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971600" y="3573016"/>
            <a:ext cx="7272808" cy="20601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b="1" dirty="0" smtClean="0">
                <a:hlinkClick r:id="rId2"/>
              </a:rPr>
              <a:t>alessandrosborges@yahoo.com.br</a:t>
            </a:r>
          </a:p>
          <a:p>
            <a:pPr algn="ctr">
              <a:buNone/>
            </a:pPr>
            <a:r>
              <a:rPr lang="pt-BR" sz="2800" b="1" dirty="0" smtClean="0">
                <a:hlinkClick r:id="rId2"/>
              </a:rPr>
              <a:t>moraes@ufba.br</a:t>
            </a:r>
          </a:p>
          <a:p>
            <a:pPr>
              <a:buNone/>
            </a:pPr>
            <a:endParaRPr lang="pt-BR" sz="2800" b="1" dirty="0">
              <a:hlinkClick r:id="rId3"/>
            </a:endParaRPr>
          </a:p>
          <a:p>
            <a:endParaRPr lang="pt-BR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575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463455"/>
          </a:xfrm>
        </p:spPr>
        <p:txBody>
          <a:bodyPr>
            <a:normAutofit fontScale="92500"/>
          </a:bodyPr>
          <a:lstStyle/>
          <a:p>
            <a:pPr marL="365125" indent="-255588" algn="just">
              <a:buFont typeface="Wingdings 3" pitchFamily="18" charset="2"/>
              <a:buChar char=""/>
            </a:pPr>
            <a:r>
              <a:rPr lang="pt-BR" sz="2600" dirty="0" smtClean="0"/>
              <a:t>Convênio entre a Fundação Nacional de Saúde (</a:t>
            </a:r>
            <a:r>
              <a:rPr lang="pt-BR" sz="2600" dirty="0" err="1" smtClean="0"/>
              <a:t>Funasa</a:t>
            </a:r>
            <a:r>
              <a:rPr lang="pt-BR" sz="2600" dirty="0" smtClean="0"/>
              <a:t>) e o Programa de Pós-graduação em Urbanismo da Universidade Federal do Rio de Janeiro (PROURB/UFRJ).</a:t>
            </a:r>
          </a:p>
          <a:p>
            <a:pPr marL="365125" indent="-255588" algn="just">
              <a:buFont typeface="Wingdings 3" pitchFamily="18" charset="2"/>
              <a:buChar char=""/>
            </a:pPr>
            <a:r>
              <a:rPr lang="pt-BR" sz="2600" dirty="0" smtClean="0"/>
              <a:t>Desenvolvimento da pesquisa “Instrumentos Metodológicos para Estimular a Formação de Consórcios Públicos Voltados para a Gestão Integrada dos Serviços de Saneamento”.</a:t>
            </a:r>
          </a:p>
          <a:p>
            <a:pPr marL="365125" indent="-255588" algn="just">
              <a:buFont typeface="Wingdings 3" pitchFamily="18" charset="2"/>
              <a:buChar char=""/>
            </a:pPr>
            <a:r>
              <a:rPr lang="pt-BR" sz="2600" dirty="0" smtClean="0"/>
              <a:t>Resultado: Banco de Dados com a identificação, forma de organização e funcionamento das experiências existentes dos Consórcios Intermunicipais de Saneamento Básico organizados com base no estabelecido pela Lei nº 11.107/2005.</a:t>
            </a:r>
          </a:p>
          <a:p>
            <a:pPr marL="365125" indent="-255588" algn="just">
              <a:buFont typeface="Wingdings 3" pitchFamily="18" charset="2"/>
              <a:buChar char=""/>
            </a:pPr>
            <a:endParaRPr lang="pt-BR" sz="2800" dirty="0" smtClean="0">
              <a:latin typeface="Calibri" pitchFamily="34" charset="0"/>
            </a:endParaRPr>
          </a:p>
          <a:p>
            <a:pPr marL="365125" indent="-255588" algn="just" eaLnBrk="1" hangingPunct="1">
              <a:buFont typeface="Wingdings 3" pitchFamily="18" charset="2"/>
              <a:buNone/>
            </a:pPr>
            <a:endParaRPr lang="pt-BR" dirty="0" smtClean="0">
              <a:latin typeface="Calibri" pitchFamily="34" charset="0"/>
            </a:endParaRPr>
          </a:p>
        </p:txBody>
      </p:sp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7467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altLang="pt-BR" sz="3200" b="1" dirty="0" smtClean="0">
                <a:latin typeface="Arial Black" panose="020B0A04020102020204" pitchFamily="34" charset="0"/>
              </a:rPr>
              <a:t>INTRODUÇÃO</a:t>
            </a:r>
            <a:endParaRPr lang="pt-BR" sz="3200" b="1" i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463455"/>
          </a:xfrm>
        </p:spPr>
        <p:txBody>
          <a:bodyPr>
            <a:normAutofit lnSpcReduction="10000"/>
          </a:bodyPr>
          <a:lstStyle/>
          <a:p>
            <a:pPr marL="365125" indent="-255588" algn="just">
              <a:buFont typeface="Wingdings 3" pitchFamily="18" charset="2"/>
              <a:buChar char=""/>
            </a:pPr>
            <a:r>
              <a:rPr lang="pt-BR" sz="2400" dirty="0" smtClean="0"/>
              <a:t>Principais informações disponíveis: </a:t>
            </a:r>
          </a:p>
          <a:p>
            <a:pPr marL="365125" indent="255588" algn="just">
              <a:buFont typeface="Wingdings" pitchFamily="2" charset="2"/>
              <a:buChar char="Ø"/>
            </a:pPr>
            <a:r>
              <a:rPr lang="pt-BR" sz="2400" dirty="0" smtClean="0"/>
              <a:t>Nome do Consórcio Público.</a:t>
            </a:r>
          </a:p>
          <a:p>
            <a:pPr marL="365125" indent="255588" algn="just">
              <a:buFont typeface="Wingdings" pitchFamily="2" charset="2"/>
              <a:buChar char="Ø"/>
            </a:pPr>
            <a:r>
              <a:rPr lang="pt-BR" sz="2400" dirty="0" smtClean="0"/>
              <a:t>Estado (s) </a:t>
            </a:r>
            <a:r>
              <a:rPr lang="pt-BR" sz="2400" dirty="0" smtClean="0"/>
              <a:t>participante(s).</a:t>
            </a:r>
            <a:endParaRPr lang="pt-BR" sz="2400" dirty="0" smtClean="0"/>
          </a:p>
          <a:p>
            <a:pPr marL="365125" indent="255588" algn="just">
              <a:buFont typeface="Wingdings" pitchFamily="2" charset="2"/>
              <a:buChar char="Ø"/>
            </a:pPr>
            <a:r>
              <a:rPr lang="pt-BR" sz="2400" dirty="0" smtClean="0"/>
              <a:t>Áreas de atuação.</a:t>
            </a:r>
          </a:p>
          <a:p>
            <a:pPr marL="365125" indent="255588" algn="just">
              <a:buFont typeface="Wingdings" pitchFamily="2" charset="2"/>
              <a:buChar char="Ø"/>
            </a:pPr>
            <a:r>
              <a:rPr lang="pt-BR" sz="2400" dirty="0" smtClean="0"/>
              <a:t>Relação com os Planos Municipais de Saneamento Básico e com o Controle Social.</a:t>
            </a:r>
            <a:endParaRPr lang="pt-BR" sz="2600" dirty="0" smtClean="0"/>
          </a:p>
          <a:p>
            <a:pPr marL="365125" indent="-255588" algn="just">
              <a:buFont typeface="Wingdings 3" pitchFamily="18" charset="2"/>
              <a:buChar char=""/>
            </a:pPr>
            <a:r>
              <a:rPr lang="pt-BR" sz="2600" dirty="0" smtClean="0"/>
              <a:t>Levantamento para a formação do Banco de Dados realizado entre 2013 e início de 2015.</a:t>
            </a:r>
          </a:p>
          <a:p>
            <a:pPr marL="365125" indent="-255588" algn="just">
              <a:buFont typeface="Wingdings 3" pitchFamily="18" charset="2"/>
              <a:buChar char=""/>
            </a:pPr>
            <a:r>
              <a:rPr lang="pt-BR" sz="2600" dirty="0" smtClean="0"/>
              <a:t>Disponibilização do Banco de Dados em agosto/2017 no site da </a:t>
            </a:r>
            <a:r>
              <a:rPr lang="pt-BR" sz="2600" dirty="0" err="1" smtClean="0"/>
              <a:t>Assemae</a:t>
            </a:r>
            <a:r>
              <a:rPr lang="pt-BR" sz="2600" dirty="0" smtClean="0"/>
              <a:t>: </a:t>
            </a:r>
          </a:p>
          <a:p>
            <a:pPr marL="365125" indent="-255588" algn="ctr">
              <a:buNone/>
            </a:pPr>
            <a:r>
              <a:rPr lang="pt-BR" sz="2600" b="1" dirty="0" smtClean="0">
                <a:hlinkClick r:id="rId2"/>
              </a:rPr>
              <a:t>http://cisaneamento.lucashappy.com/consórcios</a:t>
            </a:r>
            <a:endParaRPr lang="pt-BR" sz="2400" b="1" dirty="0" smtClean="0">
              <a:latin typeface="Calibri" pitchFamily="34" charset="0"/>
            </a:endParaRPr>
          </a:p>
          <a:p>
            <a:pPr marL="365125" indent="-255588" algn="just">
              <a:buFont typeface="Wingdings 3" pitchFamily="18" charset="2"/>
              <a:buChar char=""/>
            </a:pPr>
            <a:endParaRPr lang="pt-BR" sz="2800" dirty="0" smtClean="0">
              <a:latin typeface="Calibri" pitchFamily="34" charset="0"/>
            </a:endParaRPr>
          </a:p>
          <a:p>
            <a:pPr marL="365125" indent="-255588" algn="just" eaLnBrk="1" hangingPunct="1">
              <a:buFont typeface="Wingdings 3" pitchFamily="18" charset="2"/>
              <a:buNone/>
            </a:pPr>
            <a:endParaRPr lang="pt-BR" dirty="0" smtClean="0">
              <a:latin typeface="Calibri" pitchFamily="34" charset="0"/>
            </a:endParaRPr>
          </a:p>
        </p:txBody>
      </p:sp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7467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altLang="pt-BR" sz="3200" b="1" dirty="0" smtClean="0">
                <a:latin typeface="Arial Black" panose="020B0A04020102020204" pitchFamily="34" charset="0"/>
              </a:rPr>
              <a:t>INTRODUÇÃO</a:t>
            </a:r>
            <a:endParaRPr lang="pt-BR" sz="3200" b="1" i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OBJETIVO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84878"/>
            <a:ext cx="8229600" cy="3773014"/>
          </a:xfrm>
        </p:spPr>
        <p:txBody>
          <a:bodyPr>
            <a:normAutofit/>
          </a:bodyPr>
          <a:lstStyle/>
          <a:p>
            <a:pPr marL="365125" indent="-255588" algn="just">
              <a:buFont typeface="Wingdings 3" pitchFamily="18" charset="2"/>
              <a:buChar char=""/>
            </a:pPr>
            <a:r>
              <a:rPr lang="pt-BR" dirty="0" smtClean="0"/>
              <a:t>Analisar o Banco de Dados elaborado pela PROURB/UFRJ, especificamente os Consórcios Públicos de Resíduos Sólidos, investigando suas principais características.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Rectangle 1">
            <a:extLst>
              <a:ext uri="{FF2B5EF4-FFF2-40B4-BE49-F238E27FC236}">
                <a16:creationId xmlns="" xmlns:a16="http://schemas.microsoft.com/office/drawing/2014/main" id="{F314AB96-A8CB-494D-83E0-51661E002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57585"/>
            <a:ext cx="115476" cy="5142830"/>
          </a:xfrm>
          <a:prstGeom prst="rect">
            <a:avLst/>
          </a:prstGeom>
          <a:solidFill>
            <a:srgbClr val="0070C0"/>
          </a:solidFill>
          <a:ln w="12600">
            <a:solidFill>
              <a:srgbClr val="43729D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sz="1350"/>
          </a:p>
        </p:txBody>
      </p:sp>
    </p:spTree>
    <p:extLst>
      <p:ext uri="{BB962C8B-B14F-4D97-AF65-F5344CB8AC3E}">
        <p14:creationId xmlns:p14="http://schemas.microsoft.com/office/powerpoint/2010/main" xmlns="" val="413487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="" xmlns:a16="http://schemas.microsoft.com/office/drawing/2014/main" id="{F314AB96-A8CB-494D-83E0-51661E002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15476" cy="6858000"/>
          </a:xfrm>
          <a:prstGeom prst="rect">
            <a:avLst/>
          </a:prstGeom>
          <a:solidFill>
            <a:srgbClr val="0070C0"/>
          </a:solidFill>
          <a:ln w="12600">
            <a:solidFill>
              <a:srgbClr val="43729D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14339" name="Rectangle 2">
            <a:extLst>
              <a:ext uri="{FF2B5EF4-FFF2-40B4-BE49-F238E27FC236}">
                <a16:creationId xmlns="" xmlns:a16="http://schemas.microsoft.com/office/drawing/2014/main" id="{E8924D9A-C6C1-41CB-B119-C288A5AFC5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7380" y="1"/>
            <a:ext cx="6155920" cy="658813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b="1" dirty="0" smtClean="0"/>
              <a:t>MATERIAIS E MÉTODOS</a:t>
            </a:r>
            <a:endParaRPr lang="pt-BR" altLang="pt-BR" sz="2800" b="1" dirty="0">
              <a:latin typeface="Arial Black" panose="020B0A04020102020204" pitchFamily="34" charset="0"/>
            </a:endParaRPr>
          </a:p>
        </p:txBody>
      </p:sp>
      <p:sp>
        <p:nvSpPr>
          <p:cNvPr id="14340" name="Line 3">
            <a:extLst>
              <a:ext uri="{FF2B5EF4-FFF2-40B4-BE49-F238E27FC236}">
                <a16:creationId xmlns="" xmlns:a16="http://schemas.microsoft.com/office/drawing/2014/main" id="{87D11A89-A6AE-4A24-A8A5-91115CCD42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857" y="527050"/>
            <a:ext cx="8932096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200" name="Rectangle 7">
            <a:extLst>
              <a:ext uri="{FF2B5EF4-FFF2-40B4-BE49-F238E27FC236}">
                <a16:creationId xmlns="" xmlns:a16="http://schemas.microsoft.com/office/drawing/2014/main" id="{D8CAC270-D08A-479A-AA07-5F9AF6E90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332" y="681038"/>
            <a:ext cx="8534148" cy="4972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2900" eaLnBrk="0"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365125" indent="-255588" algn="just" eaLnBrk="1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Wingdings 3" pitchFamily="18" charset="2"/>
              <a:buChar char=""/>
              <a:defRPr/>
            </a:pPr>
            <a:r>
              <a:rPr lang="pt-BR" altLang="pt-BR" sz="2400" dirty="0" smtClean="0">
                <a:solidFill>
                  <a:schemeClr val="tx1"/>
                </a:solidFill>
                <a:latin typeface="+mn-lt"/>
                <a:ea typeface="+mn-ea"/>
              </a:rPr>
              <a:t>Exploração, consolidação e análise das seguintes informações dos Consórcios Públicos com atuação em Resíduos Sólidos Urbanos : 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pt-BR" altLang="pt-BR" sz="1400" dirty="0">
              <a:solidFill>
                <a:srgbClr val="000000"/>
              </a:solidFill>
              <a:latin typeface="+mj-lt"/>
            </a:endParaRPr>
          </a:p>
          <a:p>
            <a:pPr indent="342900" algn="just" eaLnBrk="1">
              <a:lnSpc>
                <a:spcPct val="114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  <a:defRPr/>
            </a:pPr>
            <a:r>
              <a:rPr lang="pt-BR" altLang="pt-BR" sz="2400" dirty="0" smtClean="0">
                <a:solidFill>
                  <a:srgbClr val="000000"/>
                </a:solidFill>
                <a:latin typeface="+mj-lt"/>
              </a:rPr>
              <a:t>macrorregião do País;</a:t>
            </a:r>
          </a:p>
          <a:p>
            <a:pPr indent="342900" algn="just" eaLnBrk="1">
              <a:lnSpc>
                <a:spcPct val="114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  <a:defRPr/>
            </a:pPr>
            <a:r>
              <a:rPr lang="pt-BR" altLang="pt-BR" sz="2400" dirty="0" smtClean="0">
                <a:solidFill>
                  <a:srgbClr val="000000"/>
                </a:solidFill>
                <a:latin typeface="+mj-lt"/>
              </a:rPr>
              <a:t>identificação do número de municípios que compõem o consórcio público; </a:t>
            </a:r>
          </a:p>
          <a:p>
            <a:pPr indent="342900" algn="just" eaLnBrk="1">
              <a:lnSpc>
                <a:spcPct val="114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  <a:defRPr/>
            </a:pPr>
            <a:r>
              <a:rPr lang="pt-BR" altLang="pt-BR" sz="2400" dirty="0" smtClean="0">
                <a:solidFill>
                  <a:srgbClr val="000000"/>
                </a:solidFill>
                <a:latin typeface="+mj-lt"/>
              </a:rPr>
              <a:t>finalidade;</a:t>
            </a:r>
          </a:p>
          <a:p>
            <a:pPr indent="342900" algn="just" eaLnBrk="1">
              <a:lnSpc>
                <a:spcPct val="114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  <a:defRPr/>
            </a:pPr>
            <a:r>
              <a:rPr lang="pt-BR" altLang="pt-BR" sz="2400" dirty="0" smtClean="0">
                <a:solidFill>
                  <a:srgbClr val="000000"/>
                </a:solidFill>
                <a:latin typeface="+mj-lt"/>
              </a:rPr>
              <a:t>atividades e o número de atividades desenvolvidas pelos consórcios públicos;</a:t>
            </a:r>
          </a:p>
          <a:p>
            <a:pPr indent="342900" algn="just" eaLnBrk="1">
              <a:lnSpc>
                <a:spcPct val="114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  <a:defRPr/>
            </a:pPr>
            <a:r>
              <a:rPr lang="pt-BR" altLang="pt-BR" sz="2400" dirty="0" smtClean="0">
                <a:solidFill>
                  <a:srgbClr val="000000"/>
                </a:solidFill>
                <a:latin typeface="+mj-lt"/>
              </a:rPr>
              <a:t>número de combinações das atividades desenvolvidas pelos consórcios públicos.</a:t>
            </a:r>
          </a:p>
          <a:p>
            <a:pPr algn="just" eaLnBrk="1">
              <a:lnSpc>
                <a:spcPct val="114000"/>
              </a:lnSpc>
              <a:buClr>
                <a:srgbClr val="000000"/>
              </a:buClr>
              <a:buSzPct val="100000"/>
              <a:defRPr/>
            </a:pPr>
            <a:endParaRPr lang="pt-BR" altLang="pt-BR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="" xmlns:a16="http://schemas.microsoft.com/office/drawing/2014/main" id="{F314AB96-A8CB-494D-83E0-51661E002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15476" cy="6858000"/>
          </a:xfrm>
          <a:prstGeom prst="rect">
            <a:avLst/>
          </a:prstGeom>
          <a:solidFill>
            <a:srgbClr val="0070C0"/>
          </a:solidFill>
          <a:ln w="12600">
            <a:solidFill>
              <a:srgbClr val="43729D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14339" name="Rectangle 2">
            <a:extLst>
              <a:ext uri="{FF2B5EF4-FFF2-40B4-BE49-F238E27FC236}">
                <a16:creationId xmlns="" xmlns:a16="http://schemas.microsoft.com/office/drawing/2014/main" id="{E8924D9A-C6C1-41CB-B119-C288A5AFC5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7380" y="1"/>
            <a:ext cx="6155920" cy="658813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b="1" dirty="0" smtClean="0"/>
              <a:t>MATERIAIS E MÉTODOS</a:t>
            </a:r>
            <a:endParaRPr lang="pt-BR" altLang="pt-BR" sz="2800" b="1" dirty="0">
              <a:latin typeface="Arial Black" panose="020B0A04020102020204" pitchFamily="34" charset="0"/>
            </a:endParaRPr>
          </a:p>
        </p:txBody>
      </p:sp>
      <p:sp>
        <p:nvSpPr>
          <p:cNvPr id="14340" name="Line 3">
            <a:extLst>
              <a:ext uri="{FF2B5EF4-FFF2-40B4-BE49-F238E27FC236}">
                <a16:creationId xmlns="" xmlns:a16="http://schemas.microsoft.com/office/drawing/2014/main" id="{87D11A89-A6AE-4A24-A8A5-91115CCD42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857" y="527050"/>
            <a:ext cx="8932096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200" name="Rectangle 7">
            <a:extLst>
              <a:ext uri="{FF2B5EF4-FFF2-40B4-BE49-F238E27FC236}">
                <a16:creationId xmlns="" xmlns:a16="http://schemas.microsoft.com/office/drawing/2014/main" id="{D8CAC270-D08A-479A-AA07-5F9AF6E90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332" y="681038"/>
            <a:ext cx="8534148" cy="5070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2900" eaLnBrk="0"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365125" indent="-255588" algn="just" eaLnBrk="1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Wingdings 3" pitchFamily="18" charset="2"/>
              <a:buChar char=""/>
              <a:defRPr/>
            </a:pPr>
            <a:r>
              <a:rPr lang="pt-BR" altLang="pt-BR" sz="2400" dirty="0" smtClean="0">
                <a:solidFill>
                  <a:schemeClr val="tx1"/>
                </a:solidFill>
                <a:latin typeface="+mn-lt"/>
                <a:ea typeface="+mn-ea"/>
              </a:rPr>
              <a:t>Para os Consórcios Públicos que atuam especificamente com a gestão de aterro sanitário, realizou-se a análise da população total, agrupando-os por faixas populacionais, considerando o último Censo Demográfico. 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pt-BR" altLang="pt-BR" sz="1400" dirty="0">
              <a:solidFill>
                <a:srgbClr val="000000"/>
              </a:solidFill>
              <a:latin typeface="+mj-lt"/>
            </a:endParaRPr>
          </a:p>
          <a:p>
            <a:pPr marL="365125" indent="-255588" algn="just" eaLnBrk="1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Wingdings 3" pitchFamily="18" charset="2"/>
              <a:buChar char=""/>
              <a:defRPr/>
            </a:pPr>
            <a:r>
              <a:rPr lang="pt-BR" altLang="pt-BR" sz="2400" dirty="0" smtClean="0">
                <a:solidFill>
                  <a:schemeClr val="tx1"/>
                </a:solidFill>
                <a:latin typeface="+mn-lt"/>
                <a:ea typeface="+mn-ea"/>
              </a:rPr>
              <a:t>As informações disponíveis no Banco de Dados foram agrupadas, com o auxílio de planilhas do Excel.</a:t>
            </a:r>
          </a:p>
          <a:p>
            <a:pPr marL="365125" indent="-255588" algn="just" eaLnBrk="1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Wingdings 3" pitchFamily="18" charset="2"/>
              <a:buChar char=""/>
              <a:defRPr/>
            </a:pPr>
            <a:endParaRPr lang="pt-BR" altLang="pt-BR" sz="240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 marL="365125" indent="-255588" algn="just" eaLnBrk="1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Wingdings 3" pitchFamily="18" charset="2"/>
              <a:buChar char=""/>
              <a:defRPr/>
            </a:pPr>
            <a:r>
              <a:rPr lang="pt-BR" altLang="pt-BR" sz="2400" dirty="0" smtClean="0">
                <a:solidFill>
                  <a:schemeClr val="tx1"/>
                </a:solidFill>
                <a:latin typeface="+mn-lt"/>
                <a:ea typeface="+mn-ea"/>
              </a:rPr>
              <a:t>Foram acrescentados nesse estudo 6 (seis) consórcios públicos constituídos recentemente, que não constam no Banco de Dados, sendo:</a:t>
            </a:r>
          </a:p>
          <a:p>
            <a:pPr marL="365125" indent="255588" algn="just" eaLnBrk="1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defRPr/>
            </a:pPr>
            <a:r>
              <a:rPr lang="pt-BR" altLang="pt-BR" sz="2400" dirty="0" smtClean="0">
                <a:solidFill>
                  <a:schemeClr val="tx1"/>
                </a:solidFill>
                <a:latin typeface="+mn-lt"/>
                <a:ea typeface="+mn-ea"/>
              </a:rPr>
              <a:t>05 (cinco) consórcios do Estado de Minas Gerais;</a:t>
            </a:r>
          </a:p>
          <a:p>
            <a:pPr marL="365125" indent="255588" algn="just" eaLnBrk="1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defRPr/>
            </a:pPr>
            <a:r>
              <a:rPr lang="pt-BR" altLang="pt-BR" sz="2400" dirty="0" smtClean="0">
                <a:solidFill>
                  <a:schemeClr val="tx1"/>
                </a:solidFill>
                <a:latin typeface="+mn-lt"/>
                <a:ea typeface="+mn-ea"/>
              </a:rPr>
              <a:t>01 (um) consórcio no Estado da Bahia.</a:t>
            </a:r>
          </a:p>
          <a:p>
            <a:pPr algn="just" eaLnBrk="1">
              <a:lnSpc>
                <a:spcPct val="114000"/>
              </a:lnSpc>
              <a:buClr>
                <a:srgbClr val="000000"/>
              </a:buClr>
              <a:buSzPct val="100000"/>
              <a:defRPr/>
            </a:pPr>
            <a:endParaRPr lang="pt-BR" altLang="pt-BR" sz="2400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RESULTADO/DISCUSSÃO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="" xmlns:a16="http://schemas.microsoft.com/office/drawing/2014/main" id="{87D11A89-A6AE-4A24-A8A5-91115CCD422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07132"/>
            <a:ext cx="9144000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half" idx="2"/>
          </p:nvPr>
        </p:nvSpPr>
        <p:spPr>
          <a:xfrm>
            <a:off x="457200" y="1983710"/>
            <a:ext cx="8507287" cy="2588298"/>
          </a:xfrm>
        </p:spPr>
        <p:txBody>
          <a:bodyPr>
            <a:normAutofit/>
          </a:bodyPr>
          <a:lstStyle/>
          <a:p>
            <a:pPr marL="365125" indent="-255588" algn="just">
              <a:lnSpc>
                <a:spcPct val="90000"/>
              </a:lnSpc>
              <a:buClr>
                <a:srgbClr val="000000"/>
              </a:buClr>
              <a:buSzPct val="100000"/>
              <a:buFont typeface="Wingdings 3" pitchFamily="18" charset="2"/>
              <a:buChar char="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/>
            </a:pPr>
            <a:r>
              <a:rPr lang="pt-BR" altLang="pt-BR" dirty="0" smtClean="0"/>
              <a:t>A consolidação das informações disponíveis no Banco de Dados resultou na identificação de 185 Consórcios Públicos de Resíduos Sólidos, somando-se os 06 constituídos recentemente resulta em um total de 191 consórcios públicos.</a:t>
            </a:r>
          </a:p>
          <a:p>
            <a:pPr algn="just">
              <a:buNone/>
            </a:pPr>
            <a:endParaRPr lang="pt-BR" dirty="0" smtClean="0"/>
          </a:p>
          <a:p>
            <a:pPr indent="342900"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RESULTADO/DISCUSSÃO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="" xmlns:a16="http://schemas.microsoft.com/office/drawing/2014/main" id="{87D11A89-A6AE-4A24-A8A5-91115CCD422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07132"/>
            <a:ext cx="9144000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251520" y="1052736"/>
            <a:ext cx="8640960" cy="50405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Distribuição por </a:t>
            </a:r>
            <a:r>
              <a:rPr lang="pt-BR" sz="2400" b="1" dirty="0" smtClean="0">
                <a:solidFill>
                  <a:schemeClr val="tx1"/>
                </a:solidFill>
              </a:rPr>
              <a:t>Macrorregião </a:t>
            </a:r>
            <a:r>
              <a:rPr lang="pt-BR" sz="2400" b="1" dirty="0" smtClean="0">
                <a:solidFill>
                  <a:schemeClr val="tx1"/>
                </a:solidFill>
              </a:rPr>
              <a:t>do País</a:t>
            </a:r>
            <a:endParaRPr lang="pt-BR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75656" y="2204865"/>
          <a:ext cx="6480719" cy="2915339"/>
        </p:xfrm>
        <a:graphic>
          <a:graphicData uri="http://schemas.openxmlformats.org/drawingml/2006/table">
            <a:tbl>
              <a:tblPr/>
              <a:tblGrid>
                <a:gridCol w="646812"/>
                <a:gridCol w="2017484"/>
                <a:gridCol w="2088232"/>
                <a:gridCol w="1728191"/>
              </a:tblGrid>
              <a:tr h="361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Item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Macrorregião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Número </a:t>
                      </a:r>
                      <a:r>
                        <a:rPr lang="pt-B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 Consórcios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%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Nordeste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65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34,03%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Sudeste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56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29,32%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Sul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37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19,37%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6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Centro-Oeste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15,18%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Norte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2,10%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34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TOTAL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191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100,00%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tângulo 10"/>
          <p:cNvSpPr/>
          <p:nvPr/>
        </p:nvSpPr>
        <p:spPr>
          <a:xfrm>
            <a:off x="1187624" y="1772816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Tabela 1: </a:t>
            </a:r>
            <a:r>
              <a:rPr lang="pt-BR" dirty="0" smtClean="0"/>
              <a:t>Distribuição dos Consórcios Públicos por macrorregião do País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1475656" y="5147900"/>
            <a:ext cx="2095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Fonte: Os </a:t>
            </a:r>
            <a:r>
              <a:rPr lang="pt-BR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autores.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1322</Words>
  <Application>Microsoft Office PowerPoint</Application>
  <PresentationFormat>On-screen Show (4:3)</PresentationFormat>
  <Paragraphs>351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Tema do Office</vt:lpstr>
      <vt:lpstr>BANCO DE DADOS DE CONSÓRCIOS DE SANEAMENTO: UMA ANÁLISE DOS CONSÓRCIOS PÚBLICOS DE RESÍDUOS SÓLIDOS</vt:lpstr>
      <vt:lpstr>INTRODUÇÃO</vt:lpstr>
      <vt:lpstr>INTRODUÇÃO</vt:lpstr>
      <vt:lpstr>INTRODUÇÃO</vt:lpstr>
      <vt:lpstr>OBJETIVO</vt:lpstr>
      <vt:lpstr>MATERIAIS E MÉTODOS</vt:lpstr>
      <vt:lpstr>MATERIAIS E MÉTODOS</vt:lpstr>
      <vt:lpstr>RESULTADO/DISCUSSÃO</vt:lpstr>
      <vt:lpstr>RESULTADO/DISCUSSÃO</vt:lpstr>
      <vt:lpstr>RESULTADO/DISCUSSÃO</vt:lpstr>
      <vt:lpstr>RESULTADO/DISCUSSÃO</vt:lpstr>
      <vt:lpstr>RESULTADO/DISCUSSÃO</vt:lpstr>
      <vt:lpstr>RESULTADO/DISCUSSÃO</vt:lpstr>
      <vt:lpstr>RESULTADO/DISCUSSÃO</vt:lpstr>
      <vt:lpstr>RESULTADO/DISCUSSÃO</vt:lpstr>
      <vt:lpstr>RESULTADO/DISCUSSÃO</vt:lpstr>
      <vt:lpstr>RESULTADO/DISCUSSÃO</vt:lpstr>
      <vt:lpstr>RESULTADO/DISCUSSÃO</vt:lpstr>
      <vt:lpstr>CONCLUSÃO</vt:lpstr>
      <vt:lpstr>Muito obrigado!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Silva</dc:creator>
  <cp:lastModifiedBy>Moraes</cp:lastModifiedBy>
  <cp:revision>71</cp:revision>
  <dcterms:created xsi:type="dcterms:W3CDTF">2018-05-02T19:43:05Z</dcterms:created>
  <dcterms:modified xsi:type="dcterms:W3CDTF">2018-05-30T03:30:09Z</dcterms:modified>
</cp:coreProperties>
</file>