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00" r:id="rId3"/>
    <p:sldId id="258" r:id="rId4"/>
    <p:sldId id="275" r:id="rId5"/>
    <p:sldId id="260" r:id="rId6"/>
    <p:sldId id="266" r:id="rId7"/>
    <p:sldId id="259" r:id="rId8"/>
    <p:sldId id="261" r:id="rId9"/>
    <p:sldId id="262" r:id="rId10"/>
    <p:sldId id="276" r:id="rId11"/>
    <p:sldId id="277" r:id="rId12"/>
    <p:sldId id="279" r:id="rId13"/>
    <p:sldId id="278" r:id="rId14"/>
    <p:sldId id="280" r:id="rId15"/>
    <p:sldId id="263" r:id="rId16"/>
    <p:sldId id="267" r:id="rId17"/>
    <p:sldId id="281" r:id="rId18"/>
    <p:sldId id="264" r:id="rId19"/>
    <p:sldId id="274" r:id="rId20"/>
    <p:sldId id="301" r:id="rId21"/>
    <p:sldId id="265" r:id="rId22"/>
    <p:sldId id="302" r:id="rId23"/>
    <p:sldId id="268" r:id="rId24"/>
    <p:sldId id="287" r:id="rId25"/>
    <p:sldId id="288" r:id="rId26"/>
    <p:sldId id="298" r:id="rId27"/>
    <p:sldId id="289" r:id="rId28"/>
    <p:sldId id="303" r:id="rId29"/>
    <p:sldId id="297" r:id="rId30"/>
    <p:sldId id="310" r:id="rId31"/>
    <p:sldId id="296" r:id="rId32"/>
    <p:sldId id="283" r:id="rId33"/>
    <p:sldId id="282" r:id="rId34"/>
    <p:sldId id="294" r:id="rId35"/>
    <p:sldId id="271" r:id="rId36"/>
    <p:sldId id="308" r:id="rId37"/>
    <p:sldId id="309" r:id="rId38"/>
    <p:sldId id="305" r:id="rId39"/>
    <p:sldId id="304" r:id="rId40"/>
    <p:sldId id="306" r:id="rId41"/>
    <p:sldId id="307" r:id="rId42"/>
    <p:sldId id="284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055F0-A229-4E2C-A87B-5F2B966D5CF9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D30BF-AE9E-467D-88CA-293DA02DC8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89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EF1F-F2A6-4A07-BD5A-0C5DEB89D930}" type="datetime1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D010-F348-4075-BD83-96AE4777E99C}" type="datetime1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791E-CE3D-44C2-886B-2090560CCAD4}" type="datetime1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B6EE-968A-4282-A4DB-C65B1A552845}" type="datetime1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78E7-3796-4CD4-91FB-6DB1DF5F3CA2}" type="datetime1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15AE-0D4D-4537-B530-B07E44EC0374}" type="datetime1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6B01-CE9B-4D87-B09E-6E3DB55EB069}" type="datetime1">
              <a:rPr lang="pt-BR" smtClean="0"/>
              <a:t>29/05/2018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9909-A0C0-4923-B977-7873CABFF00B}" type="datetime1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5AED-FFFB-4331-B5D6-D9EC52BBB857}" type="datetime1">
              <a:rPr lang="pt-BR" smtClean="0"/>
              <a:t>29/05/2018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085C-362E-4AEB-9666-B20B5CE7F0B8}" type="datetime1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C1BF-0D37-4427-8E19-3752B17A44B2}" type="datetime1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AC0-2C2A-4115-8C6F-5AE6419D1F3F}" type="datetime1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pnsr.desa.ufmg.br/pns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mbrapa.br/tema-saneamento-basico-rura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593812" y="1628800"/>
            <a:ext cx="7956376" cy="2387600"/>
          </a:xfrm>
        </p:spPr>
        <p:txBody>
          <a:bodyPr anchor="ctr" anchorCtr="0">
            <a:normAutofit/>
          </a:bodyPr>
          <a:lstStyle/>
          <a:p>
            <a:r>
              <a:rPr lang="pt-BR" sz="2800" dirty="0"/>
              <a:t>GESTÃO DE RESÍDUOS SÓLIDOS EM COMUNIDADES RURAIS: ESTUDO DE CASO E DESENVOLVIMENTO DE PRÁTICAS EDUCATIVAS NO SÍTIO BOCA DA MATA – JARDIM, CEARÁ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3D355F-BF02-4C87-B321-8039E3222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F8453A6-1A1F-467A-88AB-22C9BBB14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9" y="476672"/>
            <a:ext cx="9144000" cy="4997003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F69E4E3-C517-412B-8F90-0868C99A3BE6}"/>
              </a:ext>
            </a:extLst>
          </p:cNvPr>
          <p:cNvSpPr txBox="1">
            <a:spLocks/>
          </p:cNvSpPr>
          <p:nvPr/>
        </p:nvSpPr>
        <p:spPr>
          <a:xfrm>
            <a:off x="323528" y="-948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Material e métodos</a:t>
            </a:r>
            <a:br>
              <a:rPr lang="pt-BR" sz="2500" b="1" dirty="0"/>
            </a:br>
            <a:endParaRPr lang="pt-BR" sz="2500" b="1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4DA78A-A386-4696-9D16-8B956B4E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632049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041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3D355F-BF02-4C87-B321-8039E3222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F8453A6-1A1F-467A-88AB-22C9BBB14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5" y="476672"/>
            <a:ext cx="9144000" cy="49970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7F0A440-4CC4-45DF-BADC-5FDE9A514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772816"/>
            <a:ext cx="3371850" cy="276225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01AE0C38-EC99-488A-9CE7-A90574268BB6}"/>
              </a:ext>
            </a:extLst>
          </p:cNvPr>
          <p:cNvSpPr txBox="1">
            <a:spLocks/>
          </p:cNvSpPr>
          <p:nvPr/>
        </p:nvSpPr>
        <p:spPr>
          <a:xfrm>
            <a:off x="323528" y="-948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Material e métodos</a:t>
            </a:r>
            <a:br>
              <a:rPr lang="pt-BR" sz="2500" b="1" dirty="0"/>
            </a:br>
            <a:endParaRPr lang="pt-BR" sz="2500" b="1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12858F2-8A88-4712-9A73-E5FC17EBA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2874" y="5594988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588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76BD3B-42D9-45E9-9640-B157D2700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21453"/>
            <a:ext cx="8229600" cy="267788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pt-BR" dirty="0"/>
              <a:t>...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B13ADFD-DD97-4ACE-9629-8D6125732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434907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8998914-4BC0-4483-B366-465A532E0A5B}"/>
              </a:ext>
            </a:extLst>
          </p:cNvPr>
          <p:cNvSpPr txBox="1">
            <a:spLocks/>
          </p:cNvSpPr>
          <p:nvPr/>
        </p:nvSpPr>
        <p:spPr>
          <a:xfrm>
            <a:off x="486787" y="1241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Material e métodos</a:t>
            </a:r>
          </a:p>
          <a:p>
            <a:r>
              <a:rPr lang="pt-BR" sz="2500" b="1" dirty="0"/>
              <a:t>Localização e Perfil da Comunidade </a:t>
            </a:r>
            <a:br>
              <a:rPr lang="pt-BR" sz="2500" b="1" dirty="0"/>
            </a:br>
            <a:endParaRPr lang="pt-BR" sz="2500" b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0BD0AD8-8ED5-463A-AAA1-294DBCEB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240" y="5766717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3531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76BD3B-42D9-45E9-9640-B157D2700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21453"/>
            <a:ext cx="8229600" cy="267788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pt-BR" dirty="0"/>
              <a:t>...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B13ADFD-DD97-4ACE-9629-8D6125732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7"/>
            <a:ext cx="9144000" cy="43407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3865A3E-08FD-40D4-B8A9-ED27887F2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80" y="1635781"/>
            <a:ext cx="8532440" cy="17932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1C81A59-E1E9-4ECD-891E-D9CB7E551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8300"/>
            <a:ext cx="9144000" cy="108206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1E020794-5C12-4998-B681-E3B0C72A667A}"/>
              </a:ext>
            </a:extLst>
          </p:cNvPr>
          <p:cNvSpPr txBox="1">
            <a:spLocks/>
          </p:cNvSpPr>
          <p:nvPr/>
        </p:nvSpPr>
        <p:spPr>
          <a:xfrm>
            <a:off x="486787" y="1241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Material e métodos</a:t>
            </a:r>
          </a:p>
          <a:p>
            <a:r>
              <a:rPr lang="pt-BR" sz="2500" b="1" dirty="0"/>
              <a:t>Localização e Perfil da Comunidade </a:t>
            </a:r>
            <a:br>
              <a:rPr lang="pt-BR" sz="2500" b="1" dirty="0"/>
            </a:br>
            <a:endParaRPr lang="pt-BR" sz="2500" b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E09657F-F00A-4BB2-957B-76DDDEAF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6106" y="5643347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987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31EBE6D-23E7-4246-B336-25F5C27BD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52" y="836712"/>
            <a:ext cx="4685452" cy="36004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05FD49E-65B7-4697-B117-0EF43AC5F3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699" b="14030"/>
          <a:stretch/>
        </p:blipFill>
        <p:spPr>
          <a:xfrm>
            <a:off x="3635896" y="1569345"/>
            <a:ext cx="4685452" cy="36004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BA95DB3-DA78-42D1-BF1D-2417C53C38CA}"/>
              </a:ext>
            </a:extLst>
          </p:cNvPr>
          <p:cNvSpPr txBox="1">
            <a:spLocks/>
          </p:cNvSpPr>
          <p:nvPr/>
        </p:nvSpPr>
        <p:spPr>
          <a:xfrm>
            <a:off x="486787" y="1241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Material e métodos</a:t>
            </a:r>
          </a:p>
          <a:p>
            <a:r>
              <a:rPr lang="pt-BR" sz="2500" b="1" dirty="0"/>
              <a:t>Localização e Perfil da Comunidade </a:t>
            </a:r>
            <a:br>
              <a:rPr lang="pt-BR" sz="2500" b="1" dirty="0"/>
            </a:br>
            <a:endParaRPr lang="pt-BR" sz="2500" b="1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9EB7968-4BC7-4703-8854-5BA8EC09CB87}"/>
              </a:ext>
            </a:extLst>
          </p:cNvPr>
          <p:cNvSpPr txBox="1">
            <a:spLocks/>
          </p:cNvSpPr>
          <p:nvPr/>
        </p:nvSpPr>
        <p:spPr>
          <a:xfrm>
            <a:off x="899592" y="4497548"/>
            <a:ext cx="2736304" cy="763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dirty="0"/>
              <a:t>Nascente do Sítio Boca da Mata</a:t>
            </a:r>
          </a:p>
          <a:p>
            <a:r>
              <a:rPr lang="pt-BR" sz="1500" b="1" dirty="0"/>
              <a:t>2017</a:t>
            </a:r>
            <a:br>
              <a:rPr lang="pt-BR" sz="1500" b="1" dirty="0"/>
            </a:br>
            <a:endParaRPr lang="pt-BR" sz="1500" b="1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C2D8C28-B2BA-43DF-88B4-40A50D52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240" y="5712543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191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FBE5A6-F9D6-46D4-B778-E4146F730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675" y="1417638"/>
            <a:ext cx="4956125" cy="416592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Na cidade não há aterros sanitários, apenas </a:t>
            </a:r>
            <a:r>
              <a:rPr lang="pt-BR" b="1" u="sng" dirty="0"/>
              <a:t>um lixão </a:t>
            </a:r>
            <a:r>
              <a:rPr lang="pt-BR" dirty="0"/>
              <a:t>que fica localizado no sítio cotovelo o qual dista 12 km do centro da cidade. </a:t>
            </a:r>
          </a:p>
          <a:p>
            <a:pPr algn="just"/>
            <a:endParaRPr lang="pt-BR" dirty="0"/>
          </a:p>
          <a:p>
            <a:endParaRPr lang="pt-BR" dirty="0"/>
          </a:p>
        </p:txBody>
      </p:sp>
      <p:pic>
        <p:nvPicPr>
          <p:cNvPr id="5" name="Picture 2" descr="Resultado de imagem para CaminhÃ£o coletor de resÃ­duos desenho">
            <a:extLst>
              <a:ext uri="{FF2B5EF4-FFF2-40B4-BE49-F238E27FC236}">
                <a16:creationId xmlns:a16="http://schemas.microsoft.com/office/drawing/2014/main" id="{C2E85FE4-FE05-49E4-AC38-DCD414EA4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7638"/>
            <a:ext cx="2304256" cy="103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B9EB7DF8-1AE5-44B9-A2BE-B93A02797FBE}"/>
              </a:ext>
            </a:extLst>
          </p:cNvPr>
          <p:cNvSpPr txBox="1">
            <a:spLocks/>
          </p:cNvSpPr>
          <p:nvPr/>
        </p:nvSpPr>
        <p:spPr>
          <a:xfrm>
            <a:off x="486787" y="1241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Material e métodos</a:t>
            </a:r>
          </a:p>
          <a:p>
            <a:r>
              <a:rPr lang="pt-BR" sz="2500" b="1" dirty="0"/>
              <a:t>Localização e Perfil da Comunidade </a:t>
            </a:r>
            <a:br>
              <a:rPr lang="pt-BR" sz="2500" b="1" dirty="0"/>
            </a:br>
            <a:endParaRPr lang="pt-BR" sz="2500" b="1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82449A5-A010-423F-81B0-F1DCD964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16671" y="5877272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229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3EB774-ECA4-4B82-A79B-5CCCC66CB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30" y="1473674"/>
            <a:ext cx="2530594" cy="11429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300" dirty="0"/>
              <a:t>Coleta diária na zona urbana municipal</a:t>
            </a:r>
          </a:p>
        </p:txBody>
      </p:sp>
      <p:pic>
        <p:nvPicPr>
          <p:cNvPr id="1026" name="Picture 2" descr="Resultado de imagem para CaminhÃ£o coletor de resÃ­duos desenho">
            <a:extLst>
              <a:ext uri="{FF2B5EF4-FFF2-40B4-BE49-F238E27FC236}">
                <a16:creationId xmlns:a16="http://schemas.microsoft.com/office/drawing/2014/main" id="{9EFA5979-69AE-4DA9-ADAF-03B9E4C3C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68" y="1457472"/>
            <a:ext cx="2304256" cy="103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658C73D-E505-489A-B6D1-EA9EE6D8C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289852"/>
            <a:ext cx="6885165" cy="172514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1D0F3C9-4FCC-4FE7-91C4-A8F2D765A8B8}"/>
              </a:ext>
            </a:extLst>
          </p:cNvPr>
          <p:cNvSpPr/>
          <p:nvPr/>
        </p:nvSpPr>
        <p:spPr>
          <a:xfrm>
            <a:off x="899592" y="501499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Fonte: IPECE (2017)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4B043D7-24D1-44B0-9A34-22545F7D910A}"/>
              </a:ext>
            </a:extLst>
          </p:cNvPr>
          <p:cNvSpPr/>
          <p:nvPr/>
        </p:nvSpPr>
        <p:spPr>
          <a:xfrm>
            <a:off x="5691202" y="1473674"/>
            <a:ext cx="32012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Coleta semanal (f = 2) nas localidades de: Novo Horizonte, Fazenda Nova e no distrito de </a:t>
            </a:r>
            <a:r>
              <a:rPr lang="pt-BR" sz="2000" dirty="0" err="1"/>
              <a:t>Jardimirim</a:t>
            </a:r>
            <a:r>
              <a:rPr lang="pt-BR" sz="2000" dirty="0"/>
              <a:t>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E4613A1-906D-4EFE-A4AC-D85A4403C869}"/>
              </a:ext>
            </a:extLst>
          </p:cNvPr>
          <p:cNvSpPr/>
          <p:nvPr/>
        </p:nvSpPr>
        <p:spPr>
          <a:xfrm>
            <a:off x="611560" y="2853149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Dados: Secretaria Municipal de Meio Ambiente de Jardim (2017) 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FA41B0E-F93C-47B8-926A-8C282BFF909F}"/>
              </a:ext>
            </a:extLst>
          </p:cNvPr>
          <p:cNvSpPr txBox="1">
            <a:spLocks/>
          </p:cNvSpPr>
          <p:nvPr/>
        </p:nvSpPr>
        <p:spPr>
          <a:xfrm>
            <a:off x="486787" y="1241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Material e métodos</a:t>
            </a:r>
          </a:p>
          <a:p>
            <a:r>
              <a:rPr lang="pt-BR" sz="2500" b="1" dirty="0"/>
              <a:t>Localização e Perfil da Comunidade </a:t>
            </a:r>
            <a:br>
              <a:rPr lang="pt-BR" sz="2500" b="1" dirty="0"/>
            </a:br>
            <a:endParaRPr lang="pt-BR" sz="2500" b="1" dirty="0"/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3EB1D1EC-423F-444F-9EDD-4102CC72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17957" y="5877272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058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CaminhÃ£o coletor de resÃ­duos desenho">
            <a:extLst>
              <a:ext uri="{FF2B5EF4-FFF2-40B4-BE49-F238E27FC236}">
                <a16:creationId xmlns:a16="http://schemas.microsoft.com/office/drawing/2014/main" id="{9EFA5979-69AE-4DA9-ADAF-03B9E4C3C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7638"/>
            <a:ext cx="2304256" cy="103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9A9BA26D-EE92-448A-879E-6D44777FF0DE}"/>
              </a:ext>
            </a:extLst>
          </p:cNvPr>
          <p:cNvSpPr txBox="1">
            <a:spLocks/>
          </p:cNvSpPr>
          <p:nvPr/>
        </p:nvSpPr>
        <p:spPr>
          <a:xfrm>
            <a:off x="755576" y="1417638"/>
            <a:ext cx="4752528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/>
              <a:t>Os materiais hospitalares são recolhidos e enviados para a FLAMAX, empresa licenciada que trata os resíduos sólidos oriundos dos serviços de saúde, com sede na cidade de Juazeiro do Norte. </a:t>
            </a:r>
          </a:p>
          <a:p>
            <a:endParaRPr lang="pt-BR" sz="24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C9F7228-1F8F-44A4-9AC2-6F711A8B16E5}"/>
              </a:ext>
            </a:extLst>
          </p:cNvPr>
          <p:cNvSpPr/>
          <p:nvPr/>
        </p:nvSpPr>
        <p:spPr>
          <a:xfrm>
            <a:off x="5652120" y="2858099"/>
            <a:ext cx="3322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Dados: Secretaria Municipal de Meio Ambiente de Jardim  (2017)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C891C4F-EEA1-4FE5-9D8B-7F8EA3A1B0AD}"/>
              </a:ext>
            </a:extLst>
          </p:cNvPr>
          <p:cNvSpPr txBox="1">
            <a:spLocks/>
          </p:cNvSpPr>
          <p:nvPr/>
        </p:nvSpPr>
        <p:spPr>
          <a:xfrm>
            <a:off x="486787" y="1241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Material e métodos</a:t>
            </a:r>
          </a:p>
          <a:p>
            <a:r>
              <a:rPr lang="pt-BR" sz="2500" b="1" dirty="0"/>
              <a:t>Localização e Perfil da Comunidade </a:t>
            </a:r>
            <a:br>
              <a:rPr lang="pt-BR" sz="2500" b="1" dirty="0"/>
            </a:br>
            <a:endParaRPr lang="pt-BR" sz="2500" b="1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EC4EB5-E066-474B-B96D-E3451B72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0934" y="5805264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591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6FD724-FC21-45C1-8E7B-E19C14077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A Comunidade do Sítio Boca da Mata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63F855D4-A00F-4C90-B0E4-CD6A5F57F5D1}"/>
              </a:ext>
            </a:extLst>
          </p:cNvPr>
          <p:cNvSpPr/>
          <p:nvPr/>
        </p:nvSpPr>
        <p:spPr>
          <a:xfrm>
            <a:off x="316632" y="2325380"/>
            <a:ext cx="4337720" cy="220724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dirty="0"/>
              <a:t>I</a:t>
            </a:r>
          </a:p>
          <a:p>
            <a:pPr algn="ctr"/>
            <a:r>
              <a:rPr lang="pt-BR" sz="3200" dirty="0"/>
              <a:t>154 famílias </a:t>
            </a:r>
          </a:p>
          <a:p>
            <a:pPr algn="ctr"/>
            <a:r>
              <a:rPr lang="pt-BR" sz="3200" dirty="0"/>
              <a:t>(619 pessoas)</a:t>
            </a:r>
            <a:r>
              <a:rPr lang="pt-BR" dirty="0"/>
              <a:t> 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9D65556-FFEC-4261-93BB-449F47762D43}"/>
              </a:ext>
            </a:extLst>
          </p:cNvPr>
          <p:cNvSpPr/>
          <p:nvPr/>
        </p:nvSpPr>
        <p:spPr>
          <a:xfrm>
            <a:off x="4211960" y="2325380"/>
            <a:ext cx="4337720" cy="220724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dirty="0"/>
              <a:t>II</a:t>
            </a:r>
          </a:p>
          <a:p>
            <a:pPr algn="ctr"/>
            <a:r>
              <a:rPr lang="pt-BR" sz="3200" dirty="0"/>
              <a:t>83 famílias </a:t>
            </a:r>
          </a:p>
          <a:p>
            <a:pPr algn="ctr"/>
            <a:r>
              <a:rPr lang="pt-BR" sz="3200" dirty="0"/>
              <a:t>(374 pessoas)</a:t>
            </a:r>
            <a:r>
              <a:rPr lang="pt-BR" dirty="0"/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85FC6CE-2835-4C33-91AB-BF667190AD07}"/>
              </a:ext>
            </a:extLst>
          </p:cNvPr>
          <p:cNvSpPr txBox="1"/>
          <p:nvPr/>
        </p:nvSpPr>
        <p:spPr>
          <a:xfrm>
            <a:off x="755576" y="472514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Secretaria Municipal de Saúde (2017)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3D08364-9BAE-4D71-9EE0-9B17D41715F5}"/>
              </a:ext>
            </a:extLst>
          </p:cNvPr>
          <p:cNvSpPr txBox="1">
            <a:spLocks/>
          </p:cNvSpPr>
          <p:nvPr/>
        </p:nvSpPr>
        <p:spPr>
          <a:xfrm>
            <a:off x="486787" y="1241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Material e métodos</a:t>
            </a:r>
          </a:p>
          <a:p>
            <a:r>
              <a:rPr lang="pt-BR" sz="2500" b="1" dirty="0"/>
              <a:t>Localização e Perfil da Comunidade </a:t>
            </a:r>
            <a:br>
              <a:rPr lang="pt-BR" sz="2500" b="1" dirty="0"/>
            </a:br>
            <a:endParaRPr lang="pt-BR" sz="2500" b="1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FB5415D-1838-440E-B557-F7702197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48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6FD724-FC21-45C1-8E7B-E19C14077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A Comunidade do Sítio Boca da Mata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63F855D4-A00F-4C90-B0E4-CD6A5F57F5D1}"/>
              </a:ext>
            </a:extLst>
          </p:cNvPr>
          <p:cNvSpPr/>
          <p:nvPr/>
        </p:nvSpPr>
        <p:spPr>
          <a:xfrm>
            <a:off x="676672" y="2325380"/>
            <a:ext cx="3535288" cy="220724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dirty="0"/>
              <a:t>I</a:t>
            </a:r>
          </a:p>
          <a:p>
            <a:pPr algn="ctr"/>
            <a:r>
              <a:rPr lang="pt-BR" sz="3200" dirty="0"/>
              <a:t>154 famílias </a:t>
            </a:r>
          </a:p>
          <a:p>
            <a:pPr algn="ctr"/>
            <a:r>
              <a:rPr lang="pt-BR" sz="3200" dirty="0"/>
              <a:t>(619 pessoas)</a:t>
            </a:r>
            <a:r>
              <a:rPr lang="pt-BR" dirty="0"/>
              <a:t>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1BE6A0F-585E-4A31-9A86-31AC917CD36E}"/>
              </a:ext>
            </a:extLst>
          </p:cNvPr>
          <p:cNvSpPr/>
          <p:nvPr/>
        </p:nvSpPr>
        <p:spPr>
          <a:xfrm>
            <a:off x="4211960" y="2601625"/>
            <a:ext cx="42186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ea typeface="Calibri" panose="020F0502020204030204" pitchFamily="34" charset="0"/>
              </a:rPr>
              <a:t>Escola Antônio de Sá Roriz;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ea typeface="Calibri" panose="020F0502020204030204" pitchFamily="34" charset="0"/>
              </a:rPr>
              <a:t>Associação dos Pequenos Agricultores;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ea typeface="Calibri" panose="020F0502020204030204" pitchFamily="34" charset="0"/>
              </a:rPr>
              <a:t>Posto de Saúde, com atendimento semanal (sexta feira). </a:t>
            </a:r>
            <a:endParaRPr lang="pt-BR" sz="22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12D7D6A-CA3C-40C5-9E9A-97F5B59003FE}"/>
              </a:ext>
            </a:extLst>
          </p:cNvPr>
          <p:cNvSpPr txBox="1">
            <a:spLocks/>
          </p:cNvSpPr>
          <p:nvPr/>
        </p:nvSpPr>
        <p:spPr>
          <a:xfrm>
            <a:off x="486787" y="1241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Material e métodos</a:t>
            </a:r>
          </a:p>
          <a:p>
            <a:r>
              <a:rPr lang="pt-BR" sz="2500" b="1" dirty="0"/>
              <a:t>Localização e Perfil da Comunidade </a:t>
            </a:r>
            <a:br>
              <a:rPr lang="pt-BR" sz="2500" b="1" dirty="0"/>
            </a:br>
            <a:endParaRPr lang="pt-BR" sz="2500" b="1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ABE0BB-2829-4A44-B22E-31B765D9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5552" y="5694709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66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755688-147F-4949-A5C4-0FC74528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85" y="1166018"/>
            <a:ext cx="6059016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b="1" dirty="0"/>
              <a:t>Letícia Lacerda Freire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Bacharel em Engenharia Ambiental pelo IFCE – </a:t>
            </a:r>
            <a:r>
              <a:rPr lang="pt-BR" i="1" dirty="0"/>
              <a:t>Campus</a:t>
            </a:r>
            <a:r>
              <a:rPr lang="pt-BR" dirty="0"/>
              <a:t> Juazeiro do Norte. Técnica em Meio Ambiente pela FATEC/CENTEC – Cariri. Atualmente trabalha como Técnica em Laboratório – Área Meio Ambiente para o IFCE – </a:t>
            </a:r>
            <a:r>
              <a:rPr lang="pt-BR" i="1" dirty="0"/>
              <a:t>Campus</a:t>
            </a:r>
            <a:r>
              <a:rPr lang="pt-BR" dirty="0"/>
              <a:t> Sobral.</a:t>
            </a:r>
          </a:p>
          <a:p>
            <a:pPr marL="0" indent="0">
              <a:buNone/>
            </a:pPr>
            <a:r>
              <a:rPr lang="pt-BR" b="1" dirty="0"/>
              <a:t>Marise Daniele Maciel Lima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Bacharel em Engenharia Ambiental pelo IFCE – </a:t>
            </a:r>
            <a:r>
              <a:rPr lang="pt-BR" i="1" dirty="0"/>
              <a:t>Campus</a:t>
            </a:r>
            <a:r>
              <a:rPr lang="pt-BR" dirty="0"/>
              <a:t> Juazeiro do Norte.</a:t>
            </a:r>
          </a:p>
          <a:p>
            <a:pPr marL="0" indent="0">
              <a:buNone/>
            </a:pPr>
            <a:r>
              <a:rPr lang="pt-BR" b="1" dirty="0"/>
              <a:t>Lucélia dos Santos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Graduanda no curso de Bacharelado em Engenharia Ambiental pelo IFCE – </a:t>
            </a:r>
            <a:r>
              <a:rPr lang="pt-BR" i="1" dirty="0"/>
              <a:t>Campus</a:t>
            </a:r>
            <a:r>
              <a:rPr lang="pt-BR" dirty="0"/>
              <a:t> Juazeiro do Norte.</a:t>
            </a:r>
          </a:p>
          <a:p>
            <a:pPr marL="0" indent="0">
              <a:buNone/>
            </a:pPr>
            <a:r>
              <a:rPr lang="pt-BR" b="1" dirty="0"/>
              <a:t>Claudio Nascimento Oliveira Júnior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Bacharel em Engenharia Ambiental pelo IFCE – </a:t>
            </a:r>
            <a:r>
              <a:rPr lang="pt-BR" i="1" dirty="0"/>
              <a:t>Campus</a:t>
            </a:r>
            <a:r>
              <a:rPr lang="pt-BR" dirty="0"/>
              <a:t> Juazeiro do Norte.</a:t>
            </a:r>
          </a:p>
          <a:p>
            <a:pPr marL="0" indent="0">
              <a:buNone/>
            </a:pPr>
            <a:r>
              <a:rPr lang="pt-BR" b="1" dirty="0"/>
              <a:t>Rosemary de Matos Cordeiro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Mestre em Economia pela Universidade Federal do Ceará. Graduada em Ciências Econômicas pela Universidade Regional do Cariri. Atualmente é professora adjunto da Universidade Regional do Cariri-URCA e professora de ensino básico, técnico e tecnológico do Instituto Federal de Educação, Ciência e Tecnologia do Ceará- IFCE – </a:t>
            </a:r>
            <a:r>
              <a:rPr lang="pt-BR" i="1" dirty="0"/>
              <a:t>Campus</a:t>
            </a:r>
            <a:r>
              <a:rPr lang="pt-BR" dirty="0"/>
              <a:t> Juazeiro do Norte. </a:t>
            </a:r>
          </a:p>
          <a:p>
            <a:endParaRPr lang="pt-BR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B16421AF-DA77-4CB6-AB75-9C89FFF8034C}"/>
              </a:ext>
            </a:extLst>
          </p:cNvPr>
          <p:cNvSpPr/>
          <p:nvPr/>
        </p:nvSpPr>
        <p:spPr>
          <a:xfrm>
            <a:off x="6382544" y="1700808"/>
            <a:ext cx="2653953" cy="99542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 dirty="0"/>
              <a:t>Ação Extensionista do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C6DD3B1-0D5B-4773-9633-FC352245C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273" y="2543721"/>
            <a:ext cx="994495" cy="152173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0CBA3F4-D71E-4FE4-927A-7BFC8E5C5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2720" y="5877272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2</a:t>
            </a:fld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1968B73-09FC-4436-ABAC-609BC40C128D}"/>
              </a:ext>
            </a:extLst>
          </p:cNvPr>
          <p:cNvSpPr txBox="1"/>
          <p:nvPr/>
        </p:nvSpPr>
        <p:spPr>
          <a:xfrm>
            <a:off x="2987824" y="3326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Autores</a:t>
            </a:r>
          </a:p>
        </p:txBody>
      </p:sp>
    </p:spTree>
    <p:extLst>
      <p:ext uri="{BB962C8B-B14F-4D97-AF65-F5344CB8AC3E}">
        <p14:creationId xmlns:p14="http://schemas.microsoft.com/office/powerpoint/2010/main" val="1496973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2CA91E-9AA9-4B0C-A9B2-3AA26657C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75" y="1124744"/>
            <a:ext cx="8064265" cy="4063182"/>
          </a:xfrm>
        </p:spPr>
        <p:txBody>
          <a:bodyPr>
            <a:normAutofit/>
          </a:bodyPr>
          <a:lstStyle/>
          <a:p>
            <a:pPr algn="just"/>
            <a:r>
              <a:rPr lang="pt-BR" sz="2500" dirty="0"/>
              <a:t>1.Levantamento de dados junto às Secretarias municipais;</a:t>
            </a:r>
          </a:p>
          <a:p>
            <a:pPr algn="just"/>
            <a:r>
              <a:rPr lang="pt-BR" sz="2500" dirty="0"/>
              <a:t>2.Reunião com a Associação de Pequenos Agricultores do Sítio Boca da Mata (Diagnóstico prévio);</a:t>
            </a:r>
          </a:p>
          <a:p>
            <a:pPr algn="just"/>
            <a:r>
              <a:rPr lang="pt-BR" sz="2500" dirty="0"/>
              <a:t>3.Realização de Oficinas de Educação Ambiental. (Intervenção);</a:t>
            </a:r>
          </a:p>
          <a:p>
            <a:pPr algn="just"/>
            <a:r>
              <a:rPr lang="pt-BR" sz="2500" dirty="0"/>
              <a:t> 4.Observação da continuidade das ações; </a:t>
            </a:r>
          </a:p>
          <a:p>
            <a:pPr algn="just"/>
            <a:r>
              <a:rPr lang="pt-BR" sz="2500" dirty="0"/>
              <a:t>5.Análise de dados.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1039C43-9008-494B-A1A7-F7B74CA8E61C}"/>
              </a:ext>
            </a:extLst>
          </p:cNvPr>
          <p:cNvSpPr txBox="1">
            <a:spLocks/>
          </p:cNvSpPr>
          <p:nvPr/>
        </p:nvSpPr>
        <p:spPr>
          <a:xfrm>
            <a:off x="486787" y="1241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Material e métodos</a:t>
            </a:r>
          </a:p>
          <a:p>
            <a:r>
              <a:rPr lang="pt-BR" sz="2500" b="1" dirty="0"/>
              <a:t>Localização e Perfil da Comunidade </a:t>
            </a:r>
            <a:br>
              <a:rPr lang="pt-BR" sz="2500" b="1" dirty="0"/>
            </a:br>
            <a:endParaRPr lang="pt-BR" sz="2500" b="1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4212CB98-8396-460A-A2F9-44716DCD3DCF}"/>
              </a:ext>
            </a:extLst>
          </p:cNvPr>
          <p:cNvSpPr txBox="1">
            <a:spLocks/>
          </p:cNvSpPr>
          <p:nvPr/>
        </p:nvSpPr>
        <p:spPr>
          <a:xfrm>
            <a:off x="3635896" y="4581129"/>
            <a:ext cx="5400600" cy="6766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1500" i="1" dirty="0"/>
              <a:t>Observadas as recomendações da Política Nacional de Educação Ambiental  (Lei n. 9795/1999)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A9E249-A9E3-4ECE-8CB9-FE0C89B92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74612" y="5733256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8428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26656E-A89A-4508-8C05-5C987792D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pt-BR" sz="2400" dirty="0"/>
              <a:t>Acúmulo de Resíduos Sólidos nas proximidades da  Nascente do Sítio Boca da Mata;</a:t>
            </a:r>
          </a:p>
          <a:p>
            <a:pPr lvl="0"/>
            <a:r>
              <a:rPr lang="pt-BR" sz="2400" dirty="0"/>
              <a:t>Ausência de Coleta de Resíduos Sólidos na comunidade;</a:t>
            </a:r>
          </a:p>
          <a:p>
            <a:pPr lvl="0"/>
            <a:r>
              <a:rPr lang="pt-BR" sz="2400" dirty="0"/>
              <a:t>Dificuldades de plantio devido a existência de solo improdutivo em algumas áreas;</a:t>
            </a:r>
          </a:p>
          <a:p>
            <a:pPr lvl="0"/>
            <a:r>
              <a:rPr lang="pt-BR" sz="2400" dirty="0"/>
              <a:t>Dificuldades de integração entre os membros da comunidade.</a:t>
            </a:r>
          </a:p>
          <a:p>
            <a:endParaRPr lang="pt-BR" sz="24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6C1FAB6-A304-49C9-BC7A-DA483968E3EF}"/>
              </a:ext>
            </a:extLst>
          </p:cNvPr>
          <p:cNvSpPr txBox="1">
            <a:spLocks/>
          </p:cNvSpPr>
          <p:nvPr/>
        </p:nvSpPr>
        <p:spPr>
          <a:xfrm>
            <a:off x="486787" y="1241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Material e métodos</a:t>
            </a:r>
          </a:p>
          <a:p>
            <a:r>
              <a:rPr lang="pt-BR" sz="2500" b="1" dirty="0"/>
              <a:t>Ações desenvolvida </a:t>
            </a:r>
            <a:br>
              <a:rPr lang="pt-BR" sz="2500" b="1" dirty="0"/>
            </a:br>
            <a:endParaRPr lang="pt-BR" sz="2500" b="1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0D752E6-4A8C-470F-9F3F-992E91787FD5}"/>
              </a:ext>
            </a:extLst>
          </p:cNvPr>
          <p:cNvSpPr/>
          <p:nvPr/>
        </p:nvSpPr>
        <p:spPr>
          <a:xfrm>
            <a:off x="457199" y="1279814"/>
            <a:ext cx="8259187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500" dirty="0"/>
              <a:t>Reunião com a Associação de Pequenos Agricultores do Sítio Boca da Mata (Diagnóstico prévio);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9BD8AE1-7FC1-42BE-B94C-095864DED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240" y="5805264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212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6A93EA9-B979-4FC3-953E-BF067DE5DBAC}"/>
              </a:ext>
            </a:extLst>
          </p:cNvPr>
          <p:cNvSpPr txBox="1">
            <a:spLocks/>
          </p:cNvSpPr>
          <p:nvPr/>
        </p:nvSpPr>
        <p:spPr>
          <a:xfrm>
            <a:off x="486787" y="1241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Material e métodos</a:t>
            </a:r>
          </a:p>
          <a:p>
            <a:r>
              <a:rPr lang="pt-BR" sz="2500" b="1" dirty="0"/>
              <a:t>Ações desenvolvidas</a:t>
            </a:r>
            <a:br>
              <a:rPr lang="pt-BR" sz="2500" b="1" dirty="0"/>
            </a:br>
            <a:endParaRPr lang="pt-BR" sz="25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891E60B-A58D-488C-96C6-9C7C438D38AF}"/>
              </a:ext>
            </a:extLst>
          </p:cNvPr>
          <p:cNvSpPr txBox="1"/>
          <p:nvPr/>
        </p:nvSpPr>
        <p:spPr>
          <a:xfrm>
            <a:off x="500114" y="2177152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Oficina de Compostagem Doméstica de Resíduos Sólidos Orgânicos.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Oficina de Produção de Brinquedos com materiais recicláveis.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E590B4-480F-4A07-9227-EB9BF327E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1668" y="5877272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003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C297FC-C75E-4D78-97D2-751EB7547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95" y="1628800"/>
            <a:ext cx="8670010" cy="3853649"/>
          </a:xfrm>
        </p:spPr>
        <p:txBody>
          <a:bodyPr>
            <a:noAutofit/>
          </a:bodyPr>
          <a:lstStyle/>
          <a:p>
            <a:pPr lvl="0" algn="just"/>
            <a:r>
              <a:rPr lang="pt-BR" sz="1800" dirty="0"/>
              <a:t>Faixa etária (0 a 15, 16 a 29, 30 a 59); </a:t>
            </a:r>
          </a:p>
          <a:p>
            <a:pPr lvl="0" algn="just"/>
            <a:r>
              <a:rPr lang="pt-BR" sz="1800" dirty="0"/>
              <a:t>Possui de filhos (sim, não); </a:t>
            </a:r>
          </a:p>
          <a:p>
            <a:pPr lvl="0" algn="just"/>
            <a:r>
              <a:rPr lang="pt-BR" sz="1800" dirty="0"/>
              <a:t>Renda mensal no domicílio (não possui renda, menor que 1 salário mínimo ‘&lt;R$ 937,00’, 1 a 3 salários mínimos, 3 a 6 salários mínimos, acima de 6 salários mínimos);</a:t>
            </a:r>
          </a:p>
          <a:p>
            <a:pPr lvl="0" algn="just"/>
            <a:r>
              <a:rPr lang="pt-BR" sz="1800" dirty="0"/>
              <a:t>Escolaridade (não alfabetizado, alfabetizado, ensino fundamental completo, ensino fundamental incompleto, ensino médio incompleto, ensino superior incompleto, ensino superior completo); </a:t>
            </a:r>
          </a:p>
          <a:p>
            <a:pPr lvl="0" algn="just"/>
            <a:r>
              <a:rPr lang="pt-BR" sz="1800" dirty="0"/>
              <a:t>Possui quintal produtivo (sim, não);</a:t>
            </a:r>
          </a:p>
          <a:p>
            <a:pPr lvl="0" algn="just"/>
            <a:r>
              <a:rPr lang="pt-BR" sz="1800" dirty="0"/>
              <a:t>Sobre a produção agrícola (Possui, mas não para venda; possui, vende no município; possui, vende na comunidade; possui, vende no município e na comunidade; não possui; outro - especificar); </a:t>
            </a:r>
          </a:p>
          <a:p>
            <a:pPr lvl="0" algn="just"/>
            <a:r>
              <a:rPr lang="pt-BR" sz="1800" dirty="0"/>
              <a:t>Quantidade de membros da família que residem no mesmo domicílio (1 a 3, 4 a 5, 6 a 8, 9 a 11, acima de 11); </a:t>
            </a:r>
          </a:p>
          <a:p>
            <a:pPr algn="just"/>
            <a:endParaRPr lang="pt-BR" sz="1800" dirty="0"/>
          </a:p>
          <a:p>
            <a:pPr algn="just"/>
            <a:endParaRPr lang="pt-BR" sz="18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811AC5B-492E-4362-8E8A-FAB738F396BA}"/>
              </a:ext>
            </a:extLst>
          </p:cNvPr>
          <p:cNvSpPr/>
          <p:nvPr/>
        </p:nvSpPr>
        <p:spPr>
          <a:xfrm>
            <a:off x="503548" y="1088706"/>
            <a:ext cx="81369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Diagnóstico Prévio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6640740-C12F-475D-ADEA-09565CB28F54}"/>
              </a:ext>
            </a:extLst>
          </p:cNvPr>
          <p:cNvSpPr txBox="1">
            <a:spLocks/>
          </p:cNvSpPr>
          <p:nvPr/>
        </p:nvSpPr>
        <p:spPr>
          <a:xfrm>
            <a:off x="486787" y="1241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Material e métodos</a:t>
            </a:r>
          </a:p>
          <a:p>
            <a:r>
              <a:rPr lang="pt-BR" sz="2500" b="1" dirty="0"/>
              <a:t>Levantamento de Dados</a:t>
            </a:r>
            <a:br>
              <a:rPr lang="pt-BR" sz="2500" b="1" dirty="0"/>
            </a:br>
            <a:endParaRPr lang="pt-BR" sz="2500" b="1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6463DCA-27AE-4747-A235-BC6B2210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0205" y="5881769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925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24EE48-F7F1-457B-93EA-90894FB8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Tipo de abastecimento (cisterna, cisterna e rio, diretamente do Rio); </a:t>
            </a:r>
          </a:p>
          <a:p>
            <a:pPr lvl="0"/>
            <a:r>
              <a:rPr lang="pt-BR" dirty="0"/>
              <a:t>Destinação dos Resíduos Sólidos (queima, enterra, queima e enterra);</a:t>
            </a:r>
          </a:p>
          <a:p>
            <a:pPr lvl="0"/>
            <a:r>
              <a:rPr lang="pt-BR" dirty="0"/>
              <a:t>Esgotamento Sanitário (tanque séptico, céu aberto, sumidouro).</a:t>
            </a:r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9681AB6-BB4F-4A77-BDCB-C394042477D9}"/>
              </a:ext>
            </a:extLst>
          </p:cNvPr>
          <p:cNvSpPr/>
          <p:nvPr/>
        </p:nvSpPr>
        <p:spPr>
          <a:xfrm>
            <a:off x="549896" y="980728"/>
            <a:ext cx="81369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Diagnóstico Prévio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F16BE30-2CC8-41C6-9CAA-33B01B9288F1}"/>
              </a:ext>
            </a:extLst>
          </p:cNvPr>
          <p:cNvSpPr txBox="1">
            <a:spLocks/>
          </p:cNvSpPr>
          <p:nvPr/>
        </p:nvSpPr>
        <p:spPr>
          <a:xfrm>
            <a:off x="486787" y="1241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Material e métodos</a:t>
            </a:r>
          </a:p>
          <a:p>
            <a:r>
              <a:rPr lang="pt-BR" sz="2500" b="1" dirty="0"/>
              <a:t>Levantamento de Dados</a:t>
            </a:r>
            <a:br>
              <a:rPr lang="pt-BR" sz="2500" b="1" dirty="0"/>
            </a:br>
            <a:endParaRPr lang="pt-BR" sz="2500" b="1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AE2C04-6DE9-4FA8-8F20-BD934EA5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5694709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819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FE11812-90BC-473D-95DE-62D11F0DF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83" b="92529" l="3069" r="100000">
                        <a14:foregroundMark x1="32956" y1="45402" x2="32956" y2="45402"/>
                        <a14:foregroundMark x1="33279" y1="84195" x2="33279" y2="84195"/>
                        <a14:foregroundMark x1="40872" y1="66954" x2="40872" y2="66954"/>
                        <a14:foregroundMark x1="37964" y1="80172" x2="37964" y2="80172"/>
                        <a14:foregroundMark x1="20355" y1="77586" x2="57512" y2="830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70374" y="2060848"/>
            <a:ext cx="5361079" cy="301398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78DCB06-42C2-41A0-AA57-69B6889E0700}"/>
              </a:ext>
            </a:extLst>
          </p:cNvPr>
          <p:cNvSpPr txBox="1"/>
          <p:nvPr/>
        </p:nvSpPr>
        <p:spPr>
          <a:xfrm>
            <a:off x="457200" y="2564904"/>
            <a:ext cx="202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≤15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074255-E07B-4728-881A-ADE9D4789F5D}"/>
              </a:ext>
            </a:extLst>
          </p:cNvPr>
          <p:cNvSpPr txBox="1"/>
          <p:nvPr/>
        </p:nvSpPr>
        <p:spPr>
          <a:xfrm>
            <a:off x="401435" y="3472240"/>
            <a:ext cx="202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16 a 29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CCC5CF6-D195-4E6C-B54C-AE2BCC648987}"/>
              </a:ext>
            </a:extLst>
          </p:cNvPr>
          <p:cNvSpPr txBox="1"/>
          <p:nvPr/>
        </p:nvSpPr>
        <p:spPr>
          <a:xfrm>
            <a:off x="413093" y="4301935"/>
            <a:ext cx="202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30 a 59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752B101-7092-43C3-9298-5AF42C501DBA}"/>
              </a:ext>
            </a:extLst>
          </p:cNvPr>
          <p:cNvSpPr/>
          <p:nvPr/>
        </p:nvSpPr>
        <p:spPr>
          <a:xfrm>
            <a:off x="113382" y="49875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i="1" dirty="0">
                <a:latin typeface="Arial "/>
              </a:rPr>
              <a:t>Distribuição etária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427FDAD1-001B-4966-9C99-C51DBC0D0173}"/>
              </a:ext>
            </a:extLst>
          </p:cNvPr>
          <p:cNvSpPr txBox="1">
            <a:spLocks/>
          </p:cNvSpPr>
          <p:nvPr/>
        </p:nvSpPr>
        <p:spPr>
          <a:xfrm>
            <a:off x="401435" y="321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Resultados</a:t>
            </a:r>
          </a:p>
          <a:p>
            <a:r>
              <a:rPr lang="pt-BR" sz="2500" b="1" dirty="0"/>
              <a:t>Caracterização do grupo amostral </a:t>
            </a:r>
            <a:br>
              <a:rPr lang="pt-BR" sz="2500" b="1" dirty="0"/>
            </a:br>
            <a:endParaRPr lang="pt-BR" sz="2500" b="1" dirty="0"/>
          </a:p>
        </p:txBody>
      </p:sp>
      <p:pic>
        <p:nvPicPr>
          <p:cNvPr id="1028" name="Picture 4" descr="Resultado de imagem para pessoa desenho">
            <a:extLst>
              <a:ext uri="{FF2B5EF4-FFF2-40B4-BE49-F238E27FC236}">
                <a16:creationId xmlns:a16="http://schemas.microsoft.com/office/drawing/2014/main" id="{9A9AA637-645D-4244-BB53-FE7A86337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196" y="185868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ultado de imagem para pessoa desenho">
            <a:extLst>
              <a:ext uri="{FF2B5EF4-FFF2-40B4-BE49-F238E27FC236}">
                <a16:creationId xmlns:a16="http://schemas.microsoft.com/office/drawing/2014/main" id="{DA952888-9167-4390-9342-E19B1C813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524" y="185868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m para pessoa desenho">
            <a:extLst>
              <a:ext uri="{FF2B5EF4-FFF2-40B4-BE49-F238E27FC236}">
                <a16:creationId xmlns:a16="http://schemas.microsoft.com/office/drawing/2014/main" id="{E9DA9751-1115-4466-BCCC-11DED061F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852" y="185868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sultado de imagem para pessoa desenho">
            <a:extLst>
              <a:ext uri="{FF2B5EF4-FFF2-40B4-BE49-F238E27FC236}">
                <a16:creationId xmlns:a16="http://schemas.microsoft.com/office/drawing/2014/main" id="{2B3E3F2E-C674-46AB-86F8-D8AC10FD3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188" y="183193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esultado de imagem para pessoa desenho">
            <a:extLst>
              <a:ext uri="{FF2B5EF4-FFF2-40B4-BE49-F238E27FC236}">
                <a16:creationId xmlns:a16="http://schemas.microsoft.com/office/drawing/2014/main" id="{93EDBAF3-F122-4E90-BFCA-04C31CF21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516" y="183193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esultado de imagem para pessoa desenho">
            <a:extLst>
              <a:ext uri="{FF2B5EF4-FFF2-40B4-BE49-F238E27FC236}">
                <a16:creationId xmlns:a16="http://schemas.microsoft.com/office/drawing/2014/main" id="{3BEC4BAF-AC53-4FC2-94B9-4E3F4D5BF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44" y="183193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sultado de imagem para pessoa desenho">
            <a:extLst>
              <a:ext uri="{FF2B5EF4-FFF2-40B4-BE49-F238E27FC236}">
                <a16:creationId xmlns:a16="http://schemas.microsoft.com/office/drawing/2014/main" id="{4AB52507-D0AC-4429-8D33-8E97747B7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53" y="1836647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Resultado de imagem para pessoa desenho">
            <a:extLst>
              <a:ext uri="{FF2B5EF4-FFF2-40B4-BE49-F238E27FC236}">
                <a16:creationId xmlns:a16="http://schemas.microsoft.com/office/drawing/2014/main" id="{2826FF80-3592-40FB-BA54-80B599785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508" y="1822977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345291C-BA45-496D-AD81-41EBBC5969B7}"/>
              </a:ext>
            </a:extLst>
          </p:cNvPr>
          <p:cNvSpPr txBox="1"/>
          <p:nvPr/>
        </p:nvSpPr>
        <p:spPr>
          <a:xfrm>
            <a:off x="5163190" y="2753158"/>
            <a:ext cx="345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 "/>
              </a:rPr>
              <a:t>6 a 8 pessoas por domicílio</a:t>
            </a:r>
          </a:p>
        </p:txBody>
      </p:sp>
      <p:pic>
        <p:nvPicPr>
          <p:cNvPr id="25" name="Picture 4" descr="Resultado de imagem para pessoa desenho">
            <a:extLst>
              <a:ext uri="{FF2B5EF4-FFF2-40B4-BE49-F238E27FC236}">
                <a16:creationId xmlns:a16="http://schemas.microsoft.com/office/drawing/2014/main" id="{1147AC14-25A2-4A4A-BCE3-06FCAC2C6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498" y="3286952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Resultado de imagem para pessoa desenho">
            <a:extLst>
              <a:ext uri="{FF2B5EF4-FFF2-40B4-BE49-F238E27FC236}">
                <a16:creationId xmlns:a16="http://schemas.microsoft.com/office/drawing/2014/main" id="{8B794561-9419-4B7F-A892-ADC914AFA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516" y="325987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Resultado de imagem para pessoa desenho">
            <a:extLst>
              <a:ext uri="{FF2B5EF4-FFF2-40B4-BE49-F238E27FC236}">
                <a16:creationId xmlns:a16="http://schemas.microsoft.com/office/drawing/2014/main" id="{E0E46928-670E-4095-9DEC-A82B96DE0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44" y="325987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Resultado de imagem para pessoa desenho">
            <a:extLst>
              <a:ext uri="{FF2B5EF4-FFF2-40B4-BE49-F238E27FC236}">
                <a16:creationId xmlns:a16="http://schemas.microsoft.com/office/drawing/2014/main" id="{BAB366A8-3DD0-4689-B185-263FED328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53" y="326458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Resultado de imagem para pessoa desenho">
            <a:extLst>
              <a:ext uri="{FF2B5EF4-FFF2-40B4-BE49-F238E27FC236}">
                <a16:creationId xmlns:a16="http://schemas.microsoft.com/office/drawing/2014/main" id="{D829F39F-0681-4F27-938A-AA63386BA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508" y="325091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E98A43DA-3878-4EAC-A8FA-82F8F8EBE068}"/>
              </a:ext>
            </a:extLst>
          </p:cNvPr>
          <p:cNvSpPr txBox="1"/>
          <p:nvPr/>
        </p:nvSpPr>
        <p:spPr>
          <a:xfrm>
            <a:off x="5163191" y="4154987"/>
            <a:ext cx="345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 "/>
              </a:rPr>
              <a:t>4 a 5 pessoas por domicílio</a:t>
            </a:r>
          </a:p>
        </p:txBody>
      </p:sp>
      <p:pic>
        <p:nvPicPr>
          <p:cNvPr id="32" name="Picture 4" descr="Resultado de imagem para pessoa desenho">
            <a:extLst>
              <a:ext uri="{FF2B5EF4-FFF2-40B4-BE49-F238E27FC236}">
                <a16:creationId xmlns:a16="http://schemas.microsoft.com/office/drawing/2014/main" id="{3E2456C5-6F44-4021-A3BB-C446B87F8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771" y="438196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Resultado de imagem para pessoa desenho">
            <a:extLst>
              <a:ext uri="{FF2B5EF4-FFF2-40B4-BE49-F238E27FC236}">
                <a16:creationId xmlns:a16="http://schemas.microsoft.com/office/drawing/2014/main" id="{B8BE0B73-AAA1-4978-BF49-1B5EECAED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711" y="438196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Resultado de imagem para pessoa desenho">
            <a:extLst>
              <a:ext uri="{FF2B5EF4-FFF2-40B4-BE49-F238E27FC236}">
                <a16:creationId xmlns:a16="http://schemas.microsoft.com/office/drawing/2014/main" id="{97537C65-EF91-4296-9857-0B54966C0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80" y="437532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E4B3412F-46F7-4829-9E66-9D260FF44564}"/>
              </a:ext>
            </a:extLst>
          </p:cNvPr>
          <p:cNvSpPr txBox="1"/>
          <p:nvPr/>
        </p:nvSpPr>
        <p:spPr>
          <a:xfrm>
            <a:off x="5062566" y="5179337"/>
            <a:ext cx="345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 "/>
              </a:rPr>
              <a:t>1 a 3 pessoas por domicílio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A934FE6-F999-49AA-BBBE-AABB995F40AF}"/>
              </a:ext>
            </a:extLst>
          </p:cNvPr>
          <p:cNvSpPr txBox="1"/>
          <p:nvPr/>
        </p:nvSpPr>
        <p:spPr>
          <a:xfrm>
            <a:off x="8083039" y="4774652"/>
            <a:ext cx="100205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20%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C63A1B85-0229-418C-9E70-12309FC7B8BC}"/>
              </a:ext>
            </a:extLst>
          </p:cNvPr>
          <p:cNvSpPr txBox="1"/>
          <p:nvPr/>
        </p:nvSpPr>
        <p:spPr>
          <a:xfrm>
            <a:off x="8088761" y="2227663"/>
            <a:ext cx="99633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53,3 %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C650EAFA-8C2B-4D58-9385-EF70FF4D265B}"/>
              </a:ext>
            </a:extLst>
          </p:cNvPr>
          <p:cNvSpPr txBox="1"/>
          <p:nvPr/>
        </p:nvSpPr>
        <p:spPr>
          <a:xfrm>
            <a:off x="8083038" y="3617734"/>
            <a:ext cx="100205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26,7%</a:t>
            </a:r>
          </a:p>
        </p:txBody>
      </p:sp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7FA42603-5DCE-411D-8E6F-A24207DAF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3728" y="5719762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551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42D4B01-86EA-4E51-AFC8-B425C75382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5155" y="1997448"/>
            <a:ext cx="2673147" cy="280927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F99148A-18C0-463A-9EE0-8DE6E67975F0}"/>
              </a:ext>
            </a:extLst>
          </p:cNvPr>
          <p:cNvSpPr txBox="1"/>
          <p:nvPr/>
        </p:nvSpPr>
        <p:spPr>
          <a:xfrm>
            <a:off x="1161627" y="1997448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6A14DC0-9245-4D82-8423-4DD385F36869}"/>
              </a:ext>
            </a:extLst>
          </p:cNvPr>
          <p:cNvSpPr txBox="1"/>
          <p:nvPr/>
        </p:nvSpPr>
        <p:spPr>
          <a:xfrm>
            <a:off x="2154249" y="1990848"/>
            <a:ext cx="486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D6D515D-C8FA-4150-839E-B300DEE3FF9F}"/>
              </a:ext>
            </a:extLst>
          </p:cNvPr>
          <p:cNvSpPr txBox="1"/>
          <p:nvPr/>
        </p:nvSpPr>
        <p:spPr>
          <a:xfrm>
            <a:off x="2669365" y="1990847"/>
            <a:ext cx="486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32AAC8B-447C-4B58-B1C4-9DFC95FD7AD7}"/>
              </a:ext>
            </a:extLst>
          </p:cNvPr>
          <p:cNvSpPr txBox="1"/>
          <p:nvPr/>
        </p:nvSpPr>
        <p:spPr>
          <a:xfrm>
            <a:off x="3413833" y="1989421"/>
            <a:ext cx="486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B2B162B-9E17-4FFB-A301-EAE52419A845}"/>
              </a:ext>
            </a:extLst>
          </p:cNvPr>
          <p:cNvSpPr txBox="1"/>
          <p:nvPr/>
        </p:nvSpPr>
        <p:spPr>
          <a:xfrm>
            <a:off x="1458232" y="4160398"/>
            <a:ext cx="486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580B9B6-0719-4C9A-9D40-E88802202BF8}"/>
              </a:ext>
            </a:extLst>
          </p:cNvPr>
          <p:cNvSpPr txBox="1"/>
          <p:nvPr/>
        </p:nvSpPr>
        <p:spPr>
          <a:xfrm>
            <a:off x="3573387" y="4190550"/>
            <a:ext cx="486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D1AD6DA-D95E-4398-8109-B90BBD887EC9}"/>
              </a:ext>
            </a:extLst>
          </p:cNvPr>
          <p:cNvSpPr txBox="1"/>
          <p:nvPr/>
        </p:nvSpPr>
        <p:spPr>
          <a:xfrm>
            <a:off x="3671392" y="2730081"/>
            <a:ext cx="486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D0D4DF3-8C5E-430A-9416-0595F4FDBB01}"/>
              </a:ext>
            </a:extLst>
          </p:cNvPr>
          <p:cNvSpPr/>
          <p:nvPr/>
        </p:nvSpPr>
        <p:spPr>
          <a:xfrm>
            <a:off x="4427984" y="220486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a. Ensino Médio Incompleto </a:t>
            </a:r>
          </a:p>
          <a:p>
            <a:r>
              <a:rPr lang="pt-BR" dirty="0"/>
              <a:t>b. Não alfabetizado</a:t>
            </a:r>
          </a:p>
          <a:p>
            <a:r>
              <a:rPr lang="pt-BR" dirty="0"/>
              <a:t>c. Alfabetizado</a:t>
            </a:r>
          </a:p>
          <a:p>
            <a:r>
              <a:rPr lang="pt-BR" dirty="0"/>
              <a:t>d. Ensino Superior Completo </a:t>
            </a:r>
          </a:p>
          <a:p>
            <a:r>
              <a:rPr lang="pt-BR" dirty="0"/>
              <a:t>e. Ensino Médio Completo </a:t>
            </a:r>
          </a:p>
          <a:p>
            <a:r>
              <a:rPr lang="pt-BR" dirty="0"/>
              <a:t>f. Ensino Fundamental Incompleto </a:t>
            </a:r>
          </a:p>
          <a:p>
            <a:r>
              <a:rPr lang="pt-BR" dirty="0"/>
              <a:t>g. Ensino Fundamenta Completo 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A97A1716-F6C4-40A4-BD4B-A1603723DFFB}"/>
              </a:ext>
            </a:extLst>
          </p:cNvPr>
          <p:cNvSpPr txBox="1">
            <a:spLocks/>
          </p:cNvSpPr>
          <p:nvPr/>
        </p:nvSpPr>
        <p:spPr>
          <a:xfrm>
            <a:off x="401435" y="321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Resultados</a:t>
            </a:r>
          </a:p>
          <a:p>
            <a:r>
              <a:rPr lang="pt-BR" sz="2500" b="1" dirty="0"/>
              <a:t>Caracterização do grupo amostral </a:t>
            </a:r>
            <a:br>
              <a:rPr lang="pt-BR" sz="2500" b="1" dirty="0"/>
            </a:br>
            <a:endParaRPr lang="pt-BR" sz="2500" b="1" dirty="0"/>
          </a:p>
        </p:txBody>
      </p:sp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id="{1BA32102-97AF-4F29-BAAE-AAFA5B481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13984" y="5733256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8590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 descr="data:image/png;base64,iVBORw0KGgoAAAANSUhEUgAAAlgAAAFzCAYAAADi5Xe0AAAgAElEQVR4Xuy9B3hVxfb+vxAsVKUKXqnSBEGlyRdFikrvIEWK9N5D7703pUjvvQgogqCAICBSFOVnb4BXhKsgCIIU9f+8c+/O/yScJCfJrJMzybufxwdI9p41+7Nmznlds2ZNsn/++ecf4UUCJEACJEACJEACJGCNQDIKLGss2RAJkAAJkAAJkAAJGAIUWBwIJEACJEACJEACJGCZAAWWZaBsjgRIgARIgARIgAQosDgGSIAESIAESIAESMAyAQosy0DZHAmQAAmQAAmQAAlQYHEMkAAJkAAJkAAJkIBlAhRYloGyORIgARIgARIgARKgwOIYIAESIAESIAESIAHLBCiwLANlcyRAAiRAAiRAAiRAgcUxQAIkQAIkQAIkQAKWCVBgWQbK5kiABEiABEiABEiAAotjgARIgARIgARIgAQsE6DAsgyUzZEACZAACZAACZAABRbHAAmQAAmQAAmQAAlYJkCBZRkomyMBEiABEiABEiABCiyOARIgARIgARIgARKwTIACyzJQNkcCJEACJEACJEACFFgcAzESmD9/vrRv3z7G+3hD3AicPXtWHnroobg9zKcCIkDGAWGK101kHC98AT1MxgFhitdNNhlTYMXLFUnj4RIlSsixY8eSxssmwFseP35cihcvngCWk45JMtb3NRmTsT4BfQs2xzEFlr6/nLdAgaXrQpsTWren7rZOxvq+I2My1iegb8HmOKbA0veX8xYosHRdaHNC6/bU3dbJWN93ZEzG+gT0LdgcxxRY+v5y3gIFlq4LbU5o3Z662zoZ6/uOjMlYn4C+BZvjmAJL31/OW6DA0nWhzQmt21N3Wydjfd+RMRnrE9C3YHMcU2Dp+8t5CxRYui60OaF1e+pu62Ss7zsyJmN9AvoWbI5jCix9fzlvgQJL14U2J7RuT91tnYz1fUfGZKxPQN+CzXFMgaXvL+ctUGDputDmhNbtqbutk7G+78iYjPUJ6FuwOY4psPT95bwFCixdF9qc0Lo9dbd1Mtb3HRmTsT4BfQs2xzEFlr6/nLdAgaXrQpsTWren7rZOxvq+I2My1iegb8HmOKbA0veX8xYosHRdaHNC6/bU3dbJWN93ZEzG+gT0LdgcxxRY+v5y3gIFlq4LbU5o3Z662zoZ6/uOjMlYn4C+BZvjmAJL31/OW6DA0nWhzQmt21N3Wydjfd+RMRnrE9C3YHMcU2Dp+8t5CxRYui60OaF1e+pu62Ss7zsyJmN9AvoWbI5jCix9fzlvgQJL14U2J7RuT91tnYz1fUfGZKxPQN+CzXFMgaXvL+ctUGDputDmhNbtqbutk7G+78iYjPUJ6FuwOY4psPT95bwFCixdF9qc0Lo9dbd1Mtb3HRmTsT4BfQs2xzEFlr6/nLeQoWRZuSXJnH8PvgAJkAAJkEDoE8ifK6csHTdciuTLG/TOUmAFHXnSNkiBlbT9z7cnARIggWATgMg6vmFFsM0KBVbQkSdtgxRYSdv/fHsSIAESSAgCV47uD7pZCqygI3ff4F9//SXJkyeP04tQYMUJGx8iARIgARKIBwEKrHjAc/HR77//XsaPHy8dOnQQJH+H6vXPP//I7NmzZdWqVfLqq6/Kjh075LnnnpOnn3461l2mwIo1Mj5AAiRAAiQQTwIUWPEEGJvHR48eLcOGDQt/5KmnnpKePXtKgwYNJEWKFLFpKs73njhxQlq0aCETJkyQatWqxbkd7Qd/++036d+/v/Tt21eWLl0q3333ncycOVMyZ84ca9MUWLFGxgdIgARIgATiSYACK54AY/M4BNZbb70lgwcPllSpUpm/T58+XVauXClNmzaNTVO8NxYEKLBiAYu3kgAJkAAJWCFAgWUFY2CNQGAdPHjQLHtlzJhRfvnlF3nppZckf/78MnXqVLl06ZKJcK1du1YKFSokAwYMkNq1awvyjxYtWmSW9q5cuSIdO3aUsLAwyZAhgxw+fFj69esn77//vtStW9c8X6BAAenVq5fpFATcmTNnpFGjRlK/fn2pWLGiPPPMM9GKugsXLhjB99hjjwkiSRs2bJAePXpIsWLFZPjw4abdMWPGSK1atQRLjiNHjpTNmzdLrly5ZNSoUTH22aPl2cmTJ4/g71gGhB2897333isrVqww/T916pQ0btxYxo4dayJY586d88spWTL/pRgosAIbn7yLBEiABEjAHgEKLHssY2wpssA6efKkNG/e3AgViKSBAwfK0aNHzdIY/ly9erVs3LhRbty4YQQPxEaWLFmkS5cu8vLLL5tn8R+ET6tWrYwAuXr1qsyaNStcCMVHYCEPCrYg3qZMmSKtW7eWevXqyWuvvSYpU6Y0uVGDBg0yQnHcuHGybt06ee+990y///3vf/vtsyf8AMsTWJ4diEX0fdeuXfLHH38Y8QkhB8HYvXt3884Ql2Dlj1NUOWUUWDEOTd5AAiRAAiRgmQAFlmWg0TUXOQcL9yJpG9Ep7JBDlKZdu3YmAf3s2bNGoFSqVMkko0NcIOm7atWqcv36dbn77rvl999/N/eUKVNG+vTpY35269Ytueeee0yEK74RLPRt6NChJuqGqNeBAwdMfyMLRe+dEZlr1qyZue/atWt++5wmTZpwRJ7Aimwn8pKpdx8iZF27dpWWLVv65QSB6u+iwAriIKcpEiABEiABQ4ACK4gDwTcHK23atPLAAw+YpUAIoiNHjhjxhKgQRJOv+IB4mjFjhokiQUBBiGEp7sEHHzTRHiSCIxpWtmxZk7z+xBNPSO/evYMisL755hsZMmSI7N69O5wkBBaiav76nDVr1oAEVp06dcz7LlmyRE6fPm2egfAEG/zOHyeIQQqsIA5omiIBEiABEoiSAAVWEAdHVJEfdOHbb781wglLYdjl5xvB6tatmxFWWJZDNAnRKeRU4U/kZKVOndrcP2LECLl48aIsWLDA5EVpR7AgcpAzhVwtLOVhOdOLYD3++ON+++wbZYougoW+4x2w3Jg7d24jrHwjWP44MYIVxMFMUyRAAiSQwARGdGkv3Zo2krXbd0mXMRNNb/6VJbNM6dtTKpQqIZf/uCrth4+VfUc/itBTf/c8lDmzTOvfS9KkShXh3i9/OCUVWnaUlRNHS8WnSsj5Cxdl2My5smb7zhjfngIrRkT2bohOYGHZL6rcIiSpIyI1f/58yZYtm8mLwtIhcpTwH3K4sGyGiM8XX3xhlhzx90OHDpl8rs8//1wmTpxoIl2+Se4QdIh8IaH80UcfjTGyFHmJEIn5WLLLnj27WbJbv369yaHCfefPn/fbZ+yg9JLRoxNYyCWDwJo8ebJZ+oR4fPbZZ02uFxLtmYNlb1yyJRIgARJwjUDJIoVl8eihkiNbVln55g4jsCCOVk8eIwVz55Lpy1fLije2y9Vr1yK8WiD34AHct2Peq/LN6TPyzqEPZWC7ljJi9nxpWrOq3L79l8xZu0HG9+oqr63dJCveeMsvPgqsII6q6AQWuoFkcQiQyLsI//zzTyOukLCOiBUS2iGcMmXKJHv37jXiA4noNWrUMLvrSpYsKV999ZURYh9//LERQbjvhRdeiCCwkLCOpHPfXYfoR1TCJ7LAQq4UfubV9ipXrpwsW7ZMNm3aZHK2/PXZt45VdAILAhIstm7dagqMIt8MuyaRhwYe/jhxF2EQBzNNkQAJkEACElg2fqQUfiSPPJAurew88IERWE1rVJXhndsZcfXa2o1+exfIPXgwrGUz6dCwngx5dY4kvyv5HQLLa7xRmP/cX/yeAisBB0hCm0YJhjZt2pjoF6JgifViknti9SzfiwRIICkSaFmnpgxo11KWbdkmLevWkHcPHTECa2q/XlLnuXIGSeb06eU/F3+TkXMWRIgwBXIPnt85f5Zpp3L7riaa5btEuGHnu1K+VHHpMX6qHD35WZQuoMBKiqPzf++MZTbUuMKSG/K4EutFgZVYPcv3IgESSGoEIHa2vTZD/nPhgsxes0HmjxwcLrBmD+kvDau+IPPXb5YFGzfLa8MGyIMZM0jD3gPl2zM/GlSB3NOwyvMypntnmbf+dZm6dGUExFh+nDtikOw6+IGMm78kWvwUWEltdCbB96XASoJO5yuTAAkkSgLjenaR2hXLSa8J0+TGrZt3CKxSRQtLyYYtzLsPaNtSOjaqLwOnzwpPSofAiukeLD8+lvcRwfKfJ8w8mPNGDJIHM2aU8xcuSMMqL8i163+aJckpS1bcwZsCK1EOwcT3UshfQ24XipkiZyw2FwVWbGjxXhIgARIIXQKH1yyVwnnz3NHB944elx/+/ZM8V7qUtBw80izdQWC1f7GuDJg+U9a//a555tVBfaK9p1KZ0vLKoD6y+d29MmjG7Ah2mteqLt2bNZK56zZJ58YvysJNW0weWL6cOcxSYuSLAit0xxF75kOAAovDgQRIgARIwJdAuZLFIkSwGlR6TiaFdZc9R47JrFXrzC4/LBG2GjxScv3rIfn3ufOS++F/+b3HW0acMSBMnv+/UtJqyKg78qs2vTJJTv30s7yxd59M69c7XGA9lu8RKd+yAwVWUhueqJv14osvmiNutm3bZo7aQf2q0qVLm+NosCtvzpw5Znci6m2hlMOJEyfMLkAU7sTuxLlz55pdfChuijZQ0HTSpEmmDe/yEuZRqwrFTn/++WdTQgLnH/bs2VPeeOMN83MUJvXOUsQROahvFdVZhKgMj/ywIkWKmEr3OJMQEayHH37Yb7+jyiNjBCupjXq+LwmQQFIgEFlg4Z0HtmslnRs3kPvTppFzv16Q0XMXyZmff44gxPzdg1ILyK9aM2WsfPzFV9J6yKhoEc4dPkgaVeUSYVIYZ1G+o3fMDUo1VKlSxZwjiLMNly9fLtu3bzfH3kBw4UBplHWAmMJB1BBYEDYNGjSQ6tWrmwOYUfATBT5R/wp1qhYuXCj333+/sQ2xhLMQUdEdwgiFU1E2Agc4o84W2oHgQgkJ1ORq2LChKaiKwqT+ziK87777TMV2CEMIOvQLtbUgsFAawl+/o9oJSYGVpKcAX54ESCCJE6ha9mlTRHTVmztkzLxFQaPBJcKgoU4YQ5HPEUQkCaIGR+z4RqBQNwvV4RFx8oqR7tu3zxT3jHxFtVwHW4hIIVdq//79xsaKFStMZXn8HcILhVJRQPSzzz4zUbBOnTqZ8w19zzxEfS0IPhRLRfHSggULGkHlLwfLt988KidhxhitkgAJkEAoE0BtrPIli0unURMEldmDdVFgBYt0AtmJLLB8/50/f35TJBQiBkfs4MIyoCewvMKiiDCh4CeW+D788ENzH47CiZxwjmVBRKVwpuLXX39tCoNCGKH6uleM1MNQuXJlmTlzplmW9Cewvv/+e3MsEEQZImq+Agvt+us3BVYCDTKaJQESIAESuIMABVYiHxRRRbB27txplvO8KBOqo0eOYHkCy4sStW3bVjp37myWAv1FkxB1gshB9AqC7ZVXXjHV48ePH29yt1DZ3few57///luaN2/uV2DBLVhKjBzBQpV7nHnor98UWIl8MPP1SIAESMAhAhRYDjkrLl31l4OFhHHkNCGC5OVh4bBoLN1hyS5yBOvTTz81OVRYPkTkCYnxSFb3VzIBS5C1a9eWMmXKmIOac+bMKceOHTPPI58K+VyHDx8W5FhBXCHi5S+CVbhwYb85WGgTS4j++k2BFZcRwmdIgARIgAQ0CFBgaVANoTY9gYWdeziPMF26dOG7CCGScKYhcq2w0xC7ByGusMSH3CsvgnX79m1zgDQiUTly5DAHQ6MtRJKKFi0a4W1Pnz5tktlLlChhcqyQ4I4lRu/MRNhAsv2gQYPMIdHI2fInsNAGqszjAGzYzJs3r3z00UdG1N11111++41lRIjHyBeT3ENoQLIrJEACJJBECFBgJXJHR14iTOSv6/f1KLCSotf5ziRAAiSQsAQosBKWv7p1CiwRCiz1YUYDJEACJEACkQhQYCXyIUGBRYGVyIc4X48ESIAEQpIABVZIuoWdskmAESybNNkWCZAACZBAIAQosAKhxHucJkCB5bT72HkSIAEScI5A/lw55fiGFUHv9/Hjx6V48eJW7Cb7B1vUeJFANAQosDg8SIAESIAEgkUA4mrpuOFSJF/eYJkMt0OBFXTkSdsgSkagFhcvHQI2J7ROD91vlYz1fUjGZKxPQN+CzXHMCJa+v5y3QIGl60KbE1q3p+62Tsb6viNjMtYnoG/B5jimwNL3l/MWKLB0XWhzQuv21N3WyVjfd2RMxvoE9C3YHMcUWPr+ct4CBZauC21OaN2euts6Gev7jozJWJ+AvgWb45gCS99fzlugwNJ1oc0JrdtTd1snY33fkTEZ6xPQt2BzHFNg6fvLeQsUWLoutDmhdXvqbutkrO87MiZjfQL6FmyOYwosfX85b4ECS9eFNie0bk/dbZ2M9X1HxmSsT0Dfgs1xTIGl7y/nLVBg6brQ5oTW7am7rZOxvu/ImIz1CehbsDmOKbD0/eW8BQosXRfanNC6PXW3dTLW9x0Zk7E+AX0LNscxBZa+v5y3QIGl60KbE1q3p+62Tsb6viNjMtYnoG/B5jimwNL3l/MWKLB0XWhzQuv21N3WyVjfd2RMxvoE9C3YHMcUWPr+ct4CBZauC21OaN2euts6Gev7jozJWJ+AvgWb45gCS99fzlugwNJ1oc0JrdtTd1snY33fkTEZ6xPQt2BzHFNg6fvLeQsUWLoutDmhdXvqbutkrO87MiZjfQL6FmyOYwosfX85b4ECS9eFNie0bk/dbZ2M9X1HxmSsT0Dfgs1xTIGl7y/nLVBg6brQ5oTW7am7rZOxvu/ImIz1CehbsDmOKbD0/eW8BQosXRfanNC6PXW3dTLW9x0Zk7E+AX0LNscxBZa+v5y3QIGl60KbE1q3p+62Tsb6viNjMtYnoG/B5jimwNL3l/MWMpQsK7ckmfPvwRcggcROIH+unLJ03HApki9v0F/V5hdT0DvviEEy1neUTcYUWPr+ct4CBZbzLuQLJCECEFnHN6wI+hvb/GIKeucdMUjG+o6yyZgCS99fzlugwHLehXyBJEbgytH9QX9jm19MQe+8IwbJWN9RNhlTYAXgr++//17Gjx8vHTp0EOQjJbWLAiupeZzv6zoBCizXPei//za//BMnofi/lU3GIS+wRo8eLcOGDQun9tRTT0nPnj2lQYMGkiJFivjTDKCFEydOSIsWLWTChAlSrVq1AJ6we8tXX30ljRo1kvr168vQoUPtNh5AaxRYAUDiLSQQQgQosELIGRa7YvPL32K3ElVTNhk7IbDeeustGTx4sKRKlUrw9+nTp8vKlSuladOmicqxUb0MBVaScDNfkgSsEaDAsoYypBqy+eUfUi8WQp2xydgJgXXw4EFZtWqVZMyYUX755Rd56aWXJH/+/DJ16lS5dOmSiXCtXbtWChUqJAMGDJDatWvLX3/9JYsWLTJLe1euXJGOHTtKWFiYZMiQQQ4fPiz9+vWT999/X+rWrWueL1CggPTq1cu4GQLuzJkz4VGjihUryjPPPBOtqHv99dela9eu8uabb0rx4sVNG+vWrZM1a9ZImjRpjI3169dL4cKFZcSIEVKhQgVZvXq1TJ48WWrWrCkrVqyQLFmyyKuvviqlS5eW06dPmz6+++67JnL13nvvSfPmzU0ECwz8tZcs2X93+l2/ft28y+XLlyVt2rSGzYsvvmgicJkzZ5Zz5875ZeY9H3msM4IVQrOfXSGBAAhQYAUAycFbbH75O/j6QemyTcbOCayTJ08aoVGrVi0jQAYOHChHjx6V/v37mz8hWjZu3Cg3btwwES4IHQiXLl26yMsvv2yexX/FihWTVq1aydixY+Xq1asya9YsGT58eJwFlhdl6tSpk2m/R48ekjx5ciNqxowZIwcOHAjv4549e4zwOnTokOB+9B3icOLEiUacQRSiXzt37jSC8bvvvjO/69u3r3lnRPP8tZc7d+4IAgtCEs///PPP5t0WLFgQzs0fs6jyyyiwgjKvaYQErBGgwLKGMqQasvnlH1IvFkKdscnYCYHlm4MFPzz99NMmOgUB07hxY2nXrp1JQD979qwRVZUqVTLJ6BBUs2fPlqpVq5qozt133y2///67uadMmTLSp08f87Nbt27JPffcYyJccY1geVEjLGNCNLVs2VI6d+4syBnz7eOXX34pDRs2NKILkTVEsBDpypEjh4k6nTp1ykSxIAjxnhBGX3/9dXg0rUmTJlG2B9HpG8Hy9y6Rn/dlBrHq76LACqHZz66QQAAEKLACgOTgLTa//B18/aB02SZjJwSWl4OF5a4HHnjARHsgiI4cOWLEEwQJRNOFCxfMnxAmEE8zZsyQKVOmGAEFkTNq1Ch58MEHZdeuXSYahGhY2bJlTZTpiSeekN69e8dZYOFBiD7khkHswRaW5u69914jjj755JMIgwP34fInsEaOHGnaQB/xPr45WBBnUbXn5aR5Ys+fwKpcuXKUzKJKoKfACsq8phESsEaAAssaypBqyOaXf0i9WAh1xiZjJwSWbw6Wrx++/fZbI5y6d+9udvn5RmO6detmhFXKlCkFzyM6BWGCPxE5Sp06tbkf+VAXL140y2cQNnGNYOG5Tz/91PQjU6ZM8tBDD5no2fnz500fkTeGiBou5IdBLCJvy5/AmjlzpqD/yMWKKoLlrz28K67oBJYXwfLHjBGsEJrl7AoJxIMABVY84IXwoza//EP4NRO0azYZOy2wICSQk+QvnwhJ6ohIzZ8/X7Jly2aW3LB0CGGC/7CchmU8RLi++OILE33C35EXhZyozz//PDzvyTfJHWIJkS9Eph599NEIAwFJ5W3btjU5YNOmTTNLfsgFQ84UktWRD4UlRCS7QzghAudPYC1ZssRE36LLwfLXXr58+WIUWIjsRcWMOVgJOq9p3AECA9u1kk6N68sDadPK9Rs35M333pee46fK1WvXJE2qVDKuZ2ep+1wFSZ78LgmbNEPWbN8Z4a2iuufo+uVSMHeuCPeizd4Tp0u5ksWlUdUX5Nr1P2X68tUyZUnMVdopsBwYTHHoos0v/ziYTxKP2GTstMCCt7GjDgIm8i7CP//804grJLkjYoWEdggnRJf27t1rIlfYRVijRg2zo65kyZJmKQ5C7OOPPzY7AnHfCy+8IL4Cq169ekY4+e469B11sAfRtGXLFilVqpT5FSJk2PE4d+5cs4sPuVnIG4sqgoUdk7dv3zbRth07dphdhBBjXh2sqNoLJILl7UL0x4y7CJPE5wdfMo4EKpUpLbOG9JMPPjkpg6bPkk5NXpSWtWvIlKUrZcby1TJvxCCpVvZpmb9hsyx+fav89J9f7rAUyD14aMaAMHm62OMyfdlq6du6uSzcuEUezZNbHsv3iLQdNkbmDh8oe48ck7HzFvt9GwqsODo5xB+z+eUf4q+aYN2zyTjkBVaCUY7C8G+//SZt2rQx0S8vqTzU+mi7P8zBsk2U7blIoGWdmiaSNGPFGtl54AMpV7KYzBrcT9bteEfe/+hjmTN0gGzds08GzZjt9/Vwf0z34MGSRQrLkjHD5N0Pjsjm3XuN2PIVWMc//1KeLJhfanUNM5EzfxcFlosjLOY+2/zyj9la0rzDJmMKrFiOISxHbtiwwSzxIY8rKVwUWEnBy3zH2BIIa9lMOjSsJ0NenSMPZcki3Zo2lBs3b8nDD2aRK39ck1mr18v4BUvCm+3Z4qUY78HNo7p2kBervCA9xk2RXYcOy9zhg8KXCFe8uV0qPlVCJi1aLht37Y6yyxRYsfWmG/fb/PJ3442D30ubjCmwgu+/gCweO3ZM5s2bZ+p85cmTJ8pn9u3bZ5YbseSJBHZ/y3zIVcMSZdasWc1SKcpbxOaiwIoNLd6bFAhgufCVQX3kyMnP5OWBw2VIhzbSvXljeWvfARk5Z4EM79xOnn7ycek6ZpIRSbgCuQc5Wm/PnynnfvlVGvTqHwElfrdy4mg5+5//SOfRE6PFTIGVOEehzS//xEko/m9lkzEFVvz9odLC9u3bTVL88uXLTQkJfxeq2COS9vDDD5u8sKjOZkTtL+SUZc+e3dyPEhexuSiwYkOL9yZ2AkhGXzx2mNy8eUs6jhwvX/5wyognLB92HTtJ9h39SBpWeV4m9u4uizZtlTHzFoULrJju6dS4gSAyNnHhMlmwcXMElBBtFZ4qKQeOfyztG9Yz/zO1fOtbEjZp+h3IKbAS5yi0+eWfOAnF/61sMqbAir8/En0LFFiJ3sV8wQAJIIq0evIYyZT+AWk9eJQRV7gGtG0pberXlsGvzJb1b79rBNaEXt1MwvuEhUsDvmfn/Fly113JpG73vhHyq5C/NaVvT1n8+hvSrGZVI+KwDFmrwrPSfMAw+fbMjxHegAIrQIc6dpvNL3/HXj1o3bXJmAIrjm7DTj/Uq8KuwsWLF0u6dOlMcVFEnlCZHWcc4rgbXF7xU+zgQ00u71zDXLlymTMC27dvb3YU3rx50xyTU6dOHXPkT7NmzcyROKgGj9IP48aNk59++snUyEIR0n//+9+mthf+7u1uxDmDd911lykLgeN6EAXDjkr0AfawyxHlJPyd38hdhHEcDHwsSRDwlujy58phSjN4S394eSSmLx49VE6fPSd9Js+Qge1byf89XsQsEd64dVPuu/deuXj59yjvQVsQZWO6d5Z561+XqUv/W4jYu+YM7S/p06WTJn0Hy8FVi8IFVr0XKkjHEeMEie++FwVW4hySNr/8Eyeh+L+VTcYUWHH0BwSWd45gwYIFZfTo0ebgaRQrRRkFLMWhWjuqykcnsCC2sLz33HPPyWuvvWZ6g4OfIdQ8gQWBhNpdEEs4rBptQ6zh2cgCa//+/eZ3EFq4D4IKgs0TWBBp+DnPIoyj4/lYkiXQpFplmda/l6l35XshilWyYQtpXqu6DO3YRrJmyiiXr1yVOWs3miT3N+dMNz+L7h60t2z8SHks7yPSKGzgHREpX3tDO7aVbs0acdBaoY4AACAASURBVIkwCY5Em1/+SRBfQK9skzEFVkDI77wJAitykVDcBUGDIqee8KlSpUqMAgtRKggxiLRNmzaZCBiS3CGwUKsL0Sj8G8ILhUqxixE7GFGLC8LLN4Ll9QHRMBQ9xUHXqHnVunVrE8FCLhZKTPg7v5GV3OM4GPgYCURD4N1Fc0xR0pqdewWNEyNYQUMdVEM2v/yD2nGHjNlkTIEVR8cHS2Dt3r3bVH73hJNXTBT/9s4o9Cew8HtExnAhooXaXRBYiGQhouXv/EaeRRjHwcDHSCAKAs//XykZ3a2TLNy0xSS8B+uiwAoW6eDasfnlH9yeu2PNJmMKrDj6PVgCK3IEC7leOKoHeVZ33323Kc0QlwgWzyKMo+P5GAk4QIACywEnxaGLNr/842A+STxikzEFVhyHTKACC0fxYKkOtaiQs4WIFJYRkZ+FiBLyqKJbIsTv4pODhbwub5kS9piDFUeH8zEScIgABZZDzopFV21++cfCbJK61SZjCqw4Dp1ABRaW5BCFwhmHyItCxAl5VjgXMVCBFZtdhKdOnZK0adOag6Kj2kV49epVv+c3chdhHAcDHyOBECNAgRViDrHUHZtf/pa6lOiascmYAiuRDA9EyLycK0TIfHO14vuKrIMVX4J8ngSCS4ACK7i8g2XN5pd/sPrsmh2bjCmwXPN+FP2lwEokjuRrkIAFAhRYFiCGYBM2v/xD8PVCoks2GVNghYRL498JCqz4M2QLJJBYCFBgJRZPRnwPm1/+iZNQ/N/KJmMKrPj7I9G3wCXCRO9ivmAiI0CBlcgc+r/XsfnlnzgJxf+tbDKmwIq/PxJ9CxRYid7FfMFERoACK5E5lAIraA6lwAoaahoCAQosjgMScIdA/lw55fiGFUHvsM0vpqB33hGDZKzvKJuMGcHS95fzFiiwnHchXyCJEIC4WjpuuBTJlzfob2zziynonXfEIBnrO8omYwosfX85b6FEiRLmLEReOgRsTmidHrrfKhnr+5CMyVifgL4Fm+OYAkvfX85boMDSdaHNCa3bU3dbJ2N935ExGesT0LdgcxxTYOn7y3kLFFi6LrQ5oXV76m7rZKzvOzImY30C+hZsjmMKLH1/OW+BAkvXhTYntG5P3W2djPV9R8ZkrE9A34LNcUyBpe8v5y1QYOm60OaE1u2pu62Tsb7vyJiM9QnoW7A5jimw9P3lvAUKLF0X2pzQuj11t3Uy1vcdGZOxPgF9CzbHMQWWvr+ct0CBpetCmxNat6futk7G+r4jYzLWJ6BvweY4psDS95fzFiiwdF1oc0Lr9tTd1slY33dkTMb6BPQt2BzHFFj6/nLeAgWWrgttTmjdnrrbOhnr+46MyVifgL4Fm+OYAkvfX85boMDSdaHNCa3bU3dbJ2N935ExGesT0LdgcxxTYOn7y3kLFFi6LrQ5oXV76m7rZKzvOzImY30C+hZsjmMKLH1/OW+BAkvXhTYntG5P3W2djPV9R8ZkrE9A34LNcUyBpe8v5y1QYOm60OaE1u2pu62Tsb7vyJiM9QnoW7A5jimw9P3lvAUKLF0X2pzQuj11t3Uy1vcdGZOxPgF9CzbHMQWWvr+ct0CBpetCmxNat6futk7G+r4jYzLWJ6BvweY4psDS95fzFiiwdF1oc0Lr9tTd1slY33dkTMb6BPQt2BzHFFj6/nLeAgWWrgttTmjdnrrbOhnr+46MyVifgL4Fm+OYAkvfX85boMDSdaHNCa3bU3dbJ2N935ExGesT0LdgcxxTYOn7y3kLGUqWlVuSzPn3iO4F8ufKKUvHDZci+fIG/T1tTuigd94Rg2Ss7ygyJmN9AvoWbI5jCix9fzlvISkILDgJIuv4hhVB95fNCR30zjtikIz1HUXGZKxPQN+CzXFMgaXvL+ctJBWBBUddObo/6P6yOaGD3nlHDJKxvqPImIz1CehbsDmOKbAC8Ndff/0lS5YskXPnzklYWJikTJkygKcSzy0UWLq+tDmhdXvqbutkrO87MiZjfQL6FmyO45AXWF999ZU0atRIPvnkE0M2Q4YMUr9+fRk6dKhkz55dn7aI3Lx5U0aOHCk//vijzJo1S9KlSxcUu56R69evS69eveTUqVOyatUqyZgxY1DtU2Dp4rY5oXV76m7rZKzvOzImY30C+hZsjmNnBFadOnWkfPnyJoo0YcIEyZkzpyxYsECyZMmiTzyBLVBgBc8BXCIMHutgWrL5oRnMfrtki4z1vUXGbjF2RmD17dtXmjZtauguX75cunbtKrt27ZLChQvL5MmTZfbs2ZI5c2YT6WnTpo2kSJFCvvnmG+nfv79s3rxZypYtKyNGjJAKFSrIt99+6/fnq1evNm2tW7dOcuTIER41WrRokYwePTraCNKRI0cEInDu3LlSq1YteeONN6Rjx46yZcsW08cpU6aYZUZEvwYNGiQNGjSQDz/8UF588UVp3769vP766yZSNn78eNPOn3/+KTNmzDDPVaxYUa5cuWLeHRGs++67z297eGfvOnjwYJRtX7t2zfCaM2eOabdbt24CvqlTp/Y7ehnB0p3U/NDU5YvWyZiM9QnoW+A4douxcwLrxo0bMmnSJFmzZo0RQm+//bYRC1jCu3jxooluzZ8/XypVqmQEEu4fPHiwETfvvfeeLF68WKZPn37HzyGuDhw4EGeB9euvv0rz5s3lySeflFGjRsmYMWOMgIIYRNuw6fXxlVdekfXr18utW7fkmWeeMf187rnn5LXXXjOjZ8WKFXLo0CFp3bq1dO/eXR555BHzXlmzZpWVK1cakeWvvVKlSkUQWFG1DTEHwfjqq68K8su6dOkSLgz9DV8KLN1JzQ9NXb4UWPp8yZiMg0NA34rNz2NnBJaXgwW8adOmNTlYLVu2lFatWknRokWNYEBkBmIBv0e0CgnpyZMnN2Inffr0RlTh6tGjxx0/xzMQbHGNYP3zzz8yduxYkyuGqFOfPn3k8ccfl86dO0uLFi3C+wgR+NJLL0m1atUEgggiCMLu6aefNu+wadMmWbt2rfkPUSiIszRp0oRH0yAm0X/vnX3bg1DzjWD5axvvWKBAgfD7vBw3L6+NAou7CPU/woJvweaHZvB774ZFMtb3Exm7xdgZgeXlYEEw5cuXTx588EH54YcfjFipXr26EVxerhJcgAjPF198If369ZPdu3dLkSJFjOhCOydOnPD7c0TF4iqwYBN2sNw2fPhws9SHtooVK2aWNnfu3BlhZCDKhaU/fyJo2bJl4dEsvAcuL8l95syZxoa/9sAgEIGFjQLDhg0zUTQINFzoj+/zvp1lBEt3UvNDU5cvoyv6fMmYjINDQN+Kzc9jZwSWbw6Wh/i3334zy3I4ygWi5urVq+ERrIkTJ5oluHvvvVd+//13wbLcO++8Y5bXkBgf+eeIGGFJLz4C6+zZs0ZMpUqVykTTYAslHdBHiMKBAweayNnff/9t8qg+/fRTvwILUSaIn/3790cZwfLXHqJwMQksvOfGjRtN/hqWIpHrhV2ajGD9lxyT3PU/wBLCgs0PzYTovws2yVjfS2TsFmOnBRbyh6ZNm+Y3B+vZZ581ye7IW0JSOUTF0qVLzc5DRJci/xyiBstlzZo1M7lS2bJlC897ipzkjuXAL7/80iwB+ooaJKkPGDDARM8QcULe1N13321ynfAzCKw8efIY0dS2bVszUqJaxkMifkw5WJHbwzJjTAILtpHHtX37drMkCVGI9+3UqVOCRrDaNqgjPZo1luzZssqqN3dIlzET75hJ/u55c850KV+yeIR7b966JdOXrZaff/1VhnduJ2lTp5ZdBw9Lo7CBMc5OCqwYETl5A7+Y9N1GxmSsT0Dfgs1x7LTAAuo//vjDRJ2wdBZ5FyGWArH05e0ixI5C5D4hT8rfzxF1wtIZRBh29911112m9lVkgQVxhaVHiBWUi/C9sHuwdu3aJpeqXr165ldYukTivbfcBxHXu3dvs4QZlcBCYjuEGfK6ypUrZ6JeiDYhKoYImb/2sPQXk8CCkMR7gcW+ffvMe4ITlishuBBhi3xpLxG2qV9bhnVqJ4c/OSmTFi2T459/eUcfArkHD4W1bCat6taU3hOnS7dmjeTylauy4/2D0q/1yzJiznx5vnQpyZo5o9Tv0c/vTKXA0v8ASwgLNj80E6L/LtgkY30vkbFbjENeYOnjjL0F7MJDvtbChQvl/vvvj30Djj2hLbAQhbrvnnukbve+cvXaNb90ArknTapU8vb8mXLul1+lQa/+gmd8BdayN7ZJsxpVZdz8JbJx124KLMfGYXy6yy+m+NAL7FkyDoxTfO4i4/jQC+xZm4wpsAJjHn4XdiJiV+Lzzz9vIktJ4dIUWMULFZTFY4YbjA9nzWKia+8e+lBaDRkVLrYCuQfPt2tQV/q1aSGTFi2XBRs3C6Je3hLhO4cOm6XCz7/7QcIm/XfjgL+LEazEOaJtfmgmTkLxfysyjj/DmFog45gIxf/3NhlTYMXfH9ZbCLWzDzUFVrmSxWT+yMFy6fer0mfyDCmaP6/0bd1Clm/dJsNmzTNsA7kH922cPlGyZs4kVdp3uyMSNqJLe3m2+JPSfsQ4+fbMjxRY1kdtaDdo80MztN804XpHxvrsydgtxhRY+v6KtYXozj6M67E5Xo2tyHWwAumctsCaNbifrNvxjoyZt8h05/CapfLLb79Jzc7/resFgRXTPTXLPyuT+/aQ9Tt2hQsz790qlSktI7t2kDf27pdmNatK9qwPypGTn0nHkePvEFuMYAUyIty7h19M+j4jYzLWJ6BvweY4psDS95dVC4lNYJV5sqgsGDlE3jn0ofScMDVcYJ379YLU6RZm/h3IPYvHDJMnHy0gTfoMli9/OBWB+ZaZU+XSlSvyx7Xrkj9XDhm/YIlMDOsuCzdukXnrX49wLwWW1eEaMo3Z/NAMmZcKsY6Qsb5DyNgtxhRYInL79m1TxmHcuHHy008/hZ/Nh916H3zwgSm9gJ12VapUMbv6UIMKu/mwcxE7BXH8Ds4YxM5ElD9AlKhu3brmXuw4jGqn4LFjx8wOyJo1a5qaVKjPhZ2DKP/gFRb1dg1GdS7h5cuXTZkF7JTMlSuX6QN2MWKZEc+iPhiKrGJ34KlTp0zf8ufPL1u3bjVlJHBeI85MRNV7312IvsNYM4IFO+unjZeiBfKb3Kh8OXNIz+ZNzBLh1j375OGsD8ruw0dl8Zihfu/BMmLJIoVlyZhh8u4HR8JFmtf/5rWqS9sGtaXP5FekZe0a4QJrcp+esuLN7TJj+WoKLP3PrAS3wC8mfReQMRnrE9C3YHMcU2D9rwI7KsJDSEFkQJSgqjlqaaFIKA5rhpDCWYEQXfPmzTNCCrWjUO6gYMGCpsTBpUuXws8bRBuoN5UxY8ZoBZbXRqFChQTFUYsXL26S6FHjCoIIIunw4cN+a2KhnATKSvzyyy9GHEI84bxFlI9AEVZUrUe/cdA1DqE+f/68uQcHPOOwabxzyZIljd2GDRsaUZcsWbI7RrC2wCqYO5fMHtpfihd+1AjD3YePSOsho2Vi727yfJlS0n74WDn/60W/92DX4bieXaTu8xWkx7gpsuvQ4ShnIJYKpw/ozSVC/c+okLNg80Mz5F4uRDpExvqOIGO3GCd5gYWioYgAIZqEKBIE1IYNGyR16tSm7hSEEqJbOPsPleBR8RxV0L/77rs7qr7D9ah1debMGVMdHdXnEVWKKYIF0ZMjR47wqJVv3S2ItFmzZvk9lxDiCwLOu/Bv1NjC2YboH85EREV4TwCiNhdsocwE3gH3o6Aq3v+zzz6LsuyEtsCKasosHTdCCj2SWyq26hRl+Qbb041LhLaJhkZ7/GLS9wMZk7E+AX0LNsdxkhdYkc8vxNE23jVp0iQTDfISw3H4sieWEF2KfKyOhsDyxJbXNv70XT7EEt+QIUPMOYjeBYG1Z88eI8o8Eeab5A7RhciX71W5cuXweyMP4YQQWLn+9ZBAYO398KiMnLNAf1b9zwIFVtBQB9WQzQ/NoHbcIWNkrO8sMnaLcZIXWJEjWMilOnnypKnH9Pnnn5ulNy8KlBARLAikOXPm+D2XEPlaPXr0kMcee8wsKyLS5kWwIACx9BdVBGvbtm2mGjyODPKu9OnTm/cOBYGlP438W6DASijyunb5xaTLF62TMRnrE9C3YHMcJ3mBBXch+hOXHKxAIlhYnkMSe8uWLaV06dLm3EQvF8pLco9uiTC6HKypU6dK165dJXv27NKuXTsjprCciAgWljhjysFCflb16tVNjhcOn+7Zs2eCHJWjP2UCt0CBFTgrl+60+aHp0nsHs69krE+bjN1iTIEVzS5CiBSID5w76G8XYSACC7lY3pmCZcqUMQnzb7/9tll2DFRg4Tgef+cSIj8LYspb7kNl+WXLlplzEFFpHrlk6Dvyu/LmzSsfffRR+C7CvXv3yogRI8LfCwdiP/HEE35Hb0IsEepPI0awEopxQtjlF5M+dTImY30C+hZsjmMKLH1/OW+BAkvXhTYntG5P3W2djPV9R8ZkrE9A34LNcUyBpe8v5y1QYOm60OaE1u2pu62Tsb7vyJiM9QnoW7A5jimw9P3lvAUKLF0X2pzQuj11t3Uy1vcdGZOxPgF9CzbHMQWWvr+ct0CBpetCmxNat6futk7G+r4jYzLWJ6BvweY4psDS95fzFiiwdF1oc0Lr9tTd1slY33dkTMb6BPQt2BzHFFj6/nLeQlIRWPlz5ZTjG1YE3V82J3TQO++IQTLWdxQZk7E+AX0LNscxBZa+v5y3kBQEFsTV0nHDpUi+vEH3l80JHfTOO2KQjPUdRcZkrE9A34LNcUyBpe8v5y2UKFHC1OzipUPA5oTW6aH7rZKxvg/JmIz1CehbsDmOKbD0/eW8BQosXRfanNC6PXW3dTLW9x0Zk7E+AX0LNscxBZa+v5y3QIGl60KbE1q3p+62Tsb6viNjMtYnoG/B5jimwNL3l/MWKLB0XWhzQuv21N3WyVjfd2RMxvoE9C3YHMcUWPr+ct4CBZauC21OaN2euts6Gev7jozJWJ+AvgWb45gCS99fzlugwNJ1oc0JrdtTd1snY33fkTEZ6xPQt2BzHFNg6fvLeQsUWLoutDmhdXvqbutkrO87MiZjfQL6FmyOYwosfX85b4ECS9eFNie0bk/dbZ2M9X1HxmSsT0Dfgs1xTIGl7y/nLVBg6brQ5oTW7am7rZOxvu/ImIz1CehbsDmOKbD0/eW8BQosXRfanNC6PXW3dTLW9x0Zk7E+AX0LNscxBZa+v5y3QIGl60KbE1q3p+62Tsb6viNjMtYnoG/B5jimwNL3l/MWKLB0XWhzQuv21N3WyVjfd2RMxvoE9C3YHMcUWPr+ct4CBZauC21OaN2euts6Gev7jozJWJ+AvgWb45gCS99fzlugwNJ1oc0JrdtTd1snY33fkTEZ6xPQt2BzHFNg6fvLeQsUWLoutDmhdXvqbutkrO87MiZjfQL6FmyOYwqsAPz1/fffy/jx46VDhw4CsZHULgosXY/bnNC6PXW3dTLW9x0Zk7E+AX0LNsdxyAus0aNHy7Bhw8KpPvXUU9KzZ09p0KCBpEiRQp+2iJw4cUJatGghEyZMkGrVqgXFpq+Rr776Sho1aiT169eXoUOHBt0+BZYucpsTWren7rZOxvq+I2My1iegb8HmOHZCYL311lsyePBgSZUqleDv06dPl5UrV0rTpk31aYeAhYQWWBlKlpVbkiwESLALtgjkz5VTlo4bLkXy5bXVZEi3Y/NDM6RfNAE7R8b68MnYLcZOCKyDBw/KqlWrJGPGjPLLL7/ISy+9JPnz55epU6fKpUuXTIRr7dq1UqhQIRkwYIDUrl1b/vrrL1m0aJFZ2rty5Yp07NhRwsLCJEOGDHL48GHp16+fvP/++1K3bl3zfIECBaRXr17GexBwZ86cCY8aVaxYUZ555ploRd3rr78uXbt2lTfffFOKFy9u2li3bp2sWbNG0qRJY2ysX79eChcuLCNGjJAKFSrI6tWrZfLkyVKzZk1ZsWKFZMmSRV599VUpXbq0nD592vTx3XffNZGr9957T5o3b24iWGDgr71kyf4rgq5fv27e5fLly5I2bVrD5sUXXzQRuMyZM8u5c+f8MvOejzyEKbD0J3VCWIDIOr5hRUKYDrpNfjHpIydjMtYnoG/B5jh2TmCdPHnSCI1atWoZATJw4EA5evSo9O/f3/wJ0bJx40a5ceOGiXBB6EC4dOnSRV5++WXzLP4rVqyYtGrVSsaOHStXr16VWbNmyfDhw+MssLwoU6dOnUz7PXr0kOTJkxtRM2bMGDlw4EB4H/fs2WOE16FDhwT3o+8QhxMnTjTiDKIQ/dq5c6cRjN999535Xd++fc07I5rnr73cuXNHEFgQknj+559/Nu+2YMGCcG7+mEWVX0aBpT+pE8rClaP7E8p0UO3a/NAMascdMkbG+s4iY7cYOyGwfHOwgPfpp5820SkImMaNG0u7du1MAvrZs2eNqKpUqZJJRoegmj17tlStWtVEde6++275/fffzT1lypSRPn36mJ/dunVL7rnnHhPhimsEy4saYRkToqlly5bSuXNnQc6Ybx+//PJLadiwoRFdiKwhgoVIV44cOUzU6dSpUyaKBUGI94Qw+vrrr8OjaU2aNImyPYhO3wiWv3eJ/LwvM4hVfxcFlv6kTigLFFgJRT7x2eWXv75Pydgtxk4ILC8HC8tdDzzwgIn2QBAdOXLEiCcIEoimCxcumD8hTCCeZsyYIVOmTDECCiJn1KhR8uCDD8quXbtMNAjRsLJly5oo0xNPPCG9e/eOs8DCgxB9yA2D2IMtLM3de++9Rhx98sknEUYG7sPlT2CNHDnStIE+4n18c7AgzqJqz8tJ88SeP4FVuXLlKJlFlUBPgaU/qRPKAgVWQpFPfHb55a/vUzJ2i7ETAss3B8sX77fffmuEU/fu3c0uP99oTLdu3YywSpkypeB5RKcgTPAnIkepU6c29yMf6uLFi2b5DMImrhEsPPfpp5+afmTKlEkeeughEz07f/686SPyxhBRw4X8MIhF5G35E1gzZ84U9B+5WFFFsPy1h3cNNILljxkjWPqTN9QsUGCFmkfc7Q+//PV9R8ZuMXZaYCFSg5wkf/lESFJHRGr+/PmSLVs2s+SGpUMIE/yH5TQs4yHC9cUXX5joE/6OvCjkRH3++efheU++Se4QS4h8ITL16KOPRvA2ksrbtm1rcsCmTZtmlvyQC4acKSSrIx8KS4hIdodwQgTOn8BasmSJib5Fl4Plr718+fLFKLAQ2YuKGXOw9CdvqFmgwAo1j7jbH3756/uOjN1i7LTAAmrsqIOAibyL8M8//zTiCknuiFghoR3CCdGlvXv3msgVdhHWqFHD7KgrWbKkWYqDEPv444/NjkDc98ILL4ivwKpXr54RTr67Dn1dDnsQTVu2bJFSpUqZXyFChh2Pc+fONbv4kJuFvLGoIljYMXn79m0TbduxY4fZRQgx5tXBiqq9QCJY3i5Ef8y4i1B/8oaaBQqsUPOIu/3hl7++78jYLcYhL7D0ccbOwm+//SZt2rQx0S8vqTx2Lbh3N3Ow3PNZoD2mwAqUFO+LiQC//GMiFP/fk3H8GcbUgk3GFFgx0Y70eyxHbtiwwSzxIY8rKVwUWInXyxRYide3wX4zm19Mwe67K/bIWN9TNhlTYMXSX4GeS/jHH3+YXKeffvpJ5s2bZ3YvRr6Q7I58KxT+xHKgt8QXyy6p306BpY44wQxQYCUY+kRn2OYXU6KDY+mFyNgSyGiascmYAiuW/gr0XEIkqL/22mumaGjkZHjP5M2bN83OxR9//NEUOk2XLl0sexOc2ymwYsc5TapU0rhaJWlctZLky5lDFmzYLGPmLTKNNK9VXYZ0bC3ZMmWSW7dvy+7DR6T1kNFy9dq1cCPR3TOwXSvp1Li+PJA2rVy/cUPW7dgl3cdNkUplSsv0Ab0le9YH5cjJz6TjyPHy7ZkfY+w4BVaMiHhDgARsfjEFaDLJ3UbG+i63yZgCS99fzlugwIqdCwe1byUv16khX/1wWp4sWEDmrX/dCKy8ObLL+mnj5fyFi9JrwjR5rnRJ6dOquSzatDVcgEV3D4TTrCH95INPTsqg6bOkU5MXpVmNqjL4lTlS5omi8mieXKadyX16yoo3t0uq++6V50uXktZDR8upn876fQkKrNj5lndHTcDmFxM5+ydAxvojwybjRCewvGKjjz32mCAhHflSOLYGR+N4R+GgijoS1LFbL7o6VHny5DHFS7GTD22gzAIiWL7nEiL6hHZRmgHFSidNmmTqV40ePdrU34KNt99+29jBrsJNmzaZKvIo4/Dwww+HV2/HfenTpze7D7HDEUuLKCqKgqXYeeh7YfkRJSWwvIio16BBg6RBgwaSIkWK8NtgG+cPtm/f3uxWRLQM0bQ6derItWvXTI2uOXPmmB2WqLmFoqZR5ZRRYMVtUjepVlnG9+oqCzduCRdYLevWlA9OfCpv7Tsg5UoWk/kjB8u7h45IlzETjREIrKjuWbp1mzSo9Jxs3LVbjp78THzbz5Y5UwSBtfndvVKjfFlZv/MdmbZ0VZQvQIEVN9/yqTsJ2PxiIl8KrIQaAzbHcaIVWP/8848puYBSDBAjrVu3FpRYwLIdcp0WLlwo27Zti1ZgeW3gTD8s4aECPPKmPIEFsYJyDigVgeNxIGRQf2v58uWmfV+B1axZMyOWIPxwriCWDSG6hgwZYo7HgcDCMTqoxo46XSgbgftgC+cSou4WLvQJletRDgLLiyjZ8Morr5jaWl5ZCNwH23gWJSWee+458964cKg0+gkBiHbwPuCEEhJR7YqkwIrbVI8ssCK3MrpbR7NkOHbeYlmwcbNfI1Hdg2XIGQPDpGzxJ6TbmMnmWd8lwnO/XpC7U6SQRmH+jz/yjFFgxc23fIoCKyHGgM0v/4Tovws2bTJOtAILx+Wg5pMn+l/46AAAIABJREFUNHA4Mn7mL7IU+SxAr5J65DZwvE2uXLnCBRYOZkaUCTWlUCUeAgnH+iBytGzZsjsiWLCD+lkQRxBUS5cuNcLNE1io2wURh9+hEjyS41FhHjW+8ubNa8YmonI4TLpo0aLmXSCwIMiqVatmxJR3+XtvRM+8Pnj3+R7Dw6Ny7E7/qATWkA5tpNfLL8ldd90liDQhh8o3Bwu9iO6e2UP6S4va1U0O1oINW2TwK7MjdLxtgzrSul4tGTh9luw7+lG0L0WBZdfnSbk1m19MSZljdO9OxvojwyZjCiw/hy0HKrA8seWJN1/XRyXkILC8pUmIMESWILCw3IclPBzsjN9nzJgxwhImnsPlLYEiid73QnTMVyBFJ7AyZMhgiqsi6gWBhivy875tM4IVt0kdUwSre7NG0qtFU1nxxlsybNY8v0aiugcRLCS8N61RJUIErGDuXDJ3+EA5dOJTKV+quBR+JI989+O/pdfEaX7FFgVW3HzLpxjBSogxYPPLPyH674JNm4wpsOIhsCJHsH799VdzxA6WAZHjFDkHK5AI1p49e2T16tUm7yq6CBaOxcHZgcmTJ5e///5b7rvvPnO+YUwRLETDkC+GSBmWC1HxHtE3r0q8vwlAgRW3j4XIAqtkkcJmZ+GeD4+aHCxcR9cvFyzn1ez83+hjdPfMXbdJKj5VUtbu2GVysPzlcM0Z2l9yP/wvOfTxp1K93DPSZfQEmTagtxw4/skdkS7Yo8CKm2/5FAVWQowBm1/+CdF/F2zaZJykBRYEEHKjkMuE8wonTJggWbNmlUAjWPHJwUJC/Lhx40yCelxzsCCwkIgPQYYzELGkGZPAwr1Y6ty+fbtZYsSB13h/5JBxidDu9I8ssIoXKijLxo+UUz/9LB1GjJVaFcvJgLYtjWB6dcUaKVX0MUkmyWRUtw5+7zn8yUmZ1q+X7P7wqPQcP1X6t2lhditOWbJCXl25Tio+VUJGdu0or6xYI4hkIckdAmvGwD6mdEPYpOl3vCAFll2fJ+XWbH4xJWWO0b07GeuPDJuMk7TAQtQHS2XIc0LeFHJisCswUIGFhPRAdxFCxJQvXz7aXYRYutu6davpU3S7CHHItXfOIoYbRCIOtsbzMQksRNHwnjiXcd++fea9sTMS5y1CcCEiFvliBCtuk9rfEiHyo/q1biFZM2WMUAerZvmy4TsOz1244Pce5GkN69RW2jWoKw+kSyvX/vwzvA5W5B5CYC0eO4xLhP8DY/NDM26jIfE/Rcb6PiZjtxgnOoGljz/2FnzLQXi5VLFvJeGeoMDSZ9+hYT1TE2vE7PmyatsOfYP/s8AIVtBQJ3pD/PLXdzEZu8WYAkvfX36T1YNg1poJCixrKKNsCInpWTNlkmb9h96xo1DTOgWWJt2k1Ta//PX9TcZuMabA0vdXrAVWqJ1RSIEVhEGSQCYosBIIfCI0yy9/faeSsVuMKbD0/RVrC9GdUYj8K9S78hLjUc4hkAv5Vf7qYAXyLAVWIJTcvIcCy02/hWKv+eWv7xUydosxBZa+v6xaoMCyijPJN0aBleSHgDUA/PK3hjLKhsjYLcYUWCJy+/ZtUxsKZROwe887my9VqlTywQcfhJ9BWKVKFXNsDWpQIXEduw1x/M7ixYvNmYAo1onyB9ipV7duXXMvqrvjyBrfSvJeJOnYsWPmuJyaNWuamlRZsmQxx9c8/vjjEaJU6MeMGTPMkT/Y7YfzA3GhD5cvXzZlFjZv3myqzKMPtWvXNkfg4Pc4J7FIkSJmdyCiXuhb/vz5zW5FlKX45ptvpGPHjhIWFhZhF6LvMGYES39SJ5QFCqyEIp/47PLLX9+nZOwWYwosEdm9e7c5bgaHOaPUAUQJakI9++yz5liawoULh59jCLGDAqAQUqgdhXIHBQsWNCUOLl26FH4+INpAvSks4UUnsLw2ChUqZM4eRPFSHEaNGlfeMiDOQsRZit27d5dHHnkkvF4XykugpAPOQoQ4hHh67733TF0sHKmDOl0QgGXLljVnDZ4/f97cA4GGw6F9zzzEkT9YekyWLNkdI5gCS39SJ5QFCqyEIp/47PLLX9+nZOwW4yQvsHB4MiJAiCYhigQBtWHDBkmdOrWpcg6hhOgWzv575513TMVzVEH/7rvv7jgoGq7HOYM48BnV0fv27Rt+dmF0EazIZyEuWrTICDYILIg0nFeIoqgQTmnSpIkyBwsRK9TEgi30DxEvHIfjCUAvcobDnr0zD1FgFe//2WefmQOq77//fgos/TkcMhYosELGFc53hF/++i4kY7cYJ3mB5eU0eeIoZcqU4R6cNGmSETXeETe+5/tB/GB5z1ccaQgsT2x5beNP3yR3LPENGTLEROG8CwILR+54R/Ugiuab5A7RhciX71W5cuXwMxAjD2FGsPQndUJZoMBKKPKJzy6//PV9SsZuMU7yAityBAu5VCdPnjTVznGuIJbevChQQkSwEJWaM2eO7N+//44IFvK1evToYc4+xLIiIm1eBAsCEEuOUUWwtm3bZqrB42gg70qfPr15bwos/UkcKhYosELFE+73g1/++j4kY7cYJ3mBBXfFNQcrkAgWlueQxN6yZUspXbq0OQTay4XyktyjWyKEwIoqB2vq1KnStWtXyZ49u7Rr186IKSwnIoKFJc6YcrCQn1W9enXTPo4N6tmzJ4/K0Z+/IWMhf66ccnzDipDpj2ZH+MWkSfe/bZMxGesT0LdgcxxTYEWzixAiBeKjX79+5ry+yLsIAxFYyMVCpAk7CsuUKWMS5t9++22ztBiowEJelNdGuXLl5O+//zb5YcjPgpjylvvwu2XLlpl6V88//7zJJUPfc+TIIXnz5pWPPvoofBfh3r17ZcSIEeHvhUOncQC1v4tLhPqTOtgWIK6WjhsuRfLlDbbpBLFn80MzQV7AAaNkrO8kMnaLMQWWvr+ct1CiRAkjBnnpEOCHpg5X31bJmIz1Cehb4Dh2izEFlr6/nLdAgaXrQn5o6vLl8pU+XzIm4+AQ0Ldi8/OYAkvfX85boMDSdaHNCa3bU3dbJ2N935ExGesT0LdgcxxTYOn7y3kLFFi6LrQ5oXV76m7rZKzvOzImY30C+hZsjmMKLH1/OW+BAkvXhTYntG5P3W2djPV9R8ZkrE9A34LNcUyBpe8v5y1QYOm60OaE1u2pu62Tsb7vyJiM9QnoW7A5jimw9P3lvAUKLF0X2pzQuj11t3Uy1vcdGZOxPgF9CzbHMQWWvr+ct0CBpetCmxNat6futk7G+r4jYzLWJ6BvweY4psDS95fzFiiwdF1oc0Lr9tTd1slY33dkTMb6BPQt2BzHFFj6/nLeAgWWrgttTmjdnrrbOhnr+46MyVifgL4Fm+OYAkvfX85boMDSdaHNCa3bU3dbJ2N935ExGesT0LdgcxxTYOn7y3kLFFi6LrQ5oXV76m7rZKzvOzImY30C+hZsjmMKLH1/OW+BAkvXhTYntG5P3W2djPV9R8ZkrE9A34LNcUyBpe8v5y1QYOm60OaE1u2pu62Tsb7vyJiM9QnoW7A5jimw9P3lvAUKLF0X2pzQuj11t3Uy1vcdGZOxPgF9CzbHMQWWvr+ct0CBpetCmxNat6futk7G+r4jYzLWJ6BvweY4psDS95fzFiiwdF1oc0Lr9tTd1slY33dkTMb6BPQt2BzHFFj6/nLeAgWWrgttTmjdnrrbOhnr+46MyVifgL4Fm+OYAkvfX85boMDSdaHNCa3bU3dbJ2N935ExGesT0LdgcxxTYOn7y3kLFFi6LrQ5oXV76m7rZKzvOzImY30C+hZsjmMKLH1/OW+BAkvXhTYntG5P3W2djPV9R8ZkrE9A34LNcUyBpe8v5y1QYOm60OaE1u2pu62Tsb7vyJiM9QnoW7A5jimw9P3lvAUKLF0X2pzQuj11t3Uy1vcdGZOxPgF9CzbHMQWWvr+ct0CBpetCmxNat6futk7G+r4jYzLWJ6BvweY4psDS95fzFiiwdF1oc0Lr9tTd1slY33dkTMb6BPQt2BzHFFj6/nLeAgWWrgttTmjdnrrbOhnr+46MyVifgL4Fm+OYAkvfX85boMDSdaHNCa3bU3dbJ2N935ExGesT0LdgcxxTYFn0199//y3JkiUz/yWmiwJL15s2J7RuT91tnYz1fUfGZKxPQN+CzXFMgRVPf8EZL7/8svTq1Uty5swphw8fliFDhsSz1eA9/v3338v48eOlQ4cOAiHl76LA0vWHzQmt21N3Wydjfd+RMRnrE9C3YHMcU2BF46+DBw/KM888I+PGjZN+/fpJ8uTJ5auvvpJGjRpJ3759pWnTpkacFC9eXK5evSoTJkyQ6dOny9NPP60/CixZOHHihLRo0cL0vVq1atYE1i8Xf5N+U1+VrXv2Sf5cOWR6/97yf08UjdB+dPd8cOJT6TVxmnx96ozUrlhOJoV1l8wZ0su5Xy9Ix5Hj5P99851M6dtT6jxX3hKJhGvG5oROuLcIbctkrO8fMiZjfQL6FmyOYwqsAATWo48+KmvXrpWiRYveIbD03Z3wFmIbwfrnn39kypIVkvyu5NLlpYby1alTMnzWPJkzdIBky5zJvFB099x37z3SefRE6dy4gZR58nFZtmWbfHvmRxnVraOseettyXD//fJU0cdkwsKlMrRjWzn5zbfy039+kUZVXkh4WHHogc0JHQfzSeIRMtZ3MxmTsT4BfQs2xzEFVgACC7d07dpVJk2aJGfOnIkQwTp69KiMGjVKtm3bJmXLljX3lC5dWq5cuSKTJ0+W2bNnS+bMmc0SYps2bSRFihThFi9cuGCiYFmyZJGzZ8/Kxx9/LGPGjJF27dqZaNkHH3wgAwYMEESZqlSpImPHjpV8+fLJ7du3ZdGiRSZ6BjsdO3aUsLAwSZcund+fQ8zADiJrQ4cOFS8yt3LlSsmVK5eJ0uHvuMffFVuBdfXaNek1YZr0btlUHs2TW/68eVN6jp8qL9euHh7Fiu6eVClTytx1m2Rq356SKuV9RlwNnTlX5gztL9veez+CwOrS5EVZsHGL9G3dXNKnS6c/+xQs2JzQCt1LFE2Ssb4byZiM9QnoW7A5jimwAhBYEC8rVqww/yHPylsirFixolley507t3Tv3l2mTp1qlgrnzZtnhA7E1ciRI+XixYtmCW7+/PlSu3btOwTWzZs3pUePHvLhhx/KrFmzZPPmzZIjRw5p3ry5FC5cWOrVqyevvfaapEqVyrT9+eefGzGE5UiIsy5dupg8sFKlSvn9OfoYTIF14dJl6TBirIzt0UUK5M5p3nfYrHlSqcxT8kyxJ8y/o7sHv1+y+Q2ZObifpLrvPnNvv6mvyKSwHnLr9u3wJcJJfXrIpd+vSJF8j0jJIoX1Z56SBZsTWqmLzjdLxvouJGMy1iegb8HmOKbACkBg7dq1S9544w356aefTCSqW7du4TlYvo+PHj1aNm3aJAsWLDDCCkuK+Nm1a9eMCEqbNq0RYffdd99/Rcb/IlheZOn06dPy0ksvSY0aNSRPnjwm2rRx40bTzjvvvCP169cX9AVRKwgqCLiqVavK9evX5e677zYRL38/v3HjRqIRWBkfuD8c+eff/SB7jxyTDg3rSYrkyfVnnpIFmxNaqYvON0vG+i4kYzLWJ6BvweY4psAKQGAdOHDAiKPGjRtLuXLlzBJb//79jRjaunWriU4h+oTr8ccflylTppidhNWrVzciCQIIwgwXok4pU6b0K7B8Bde9994rq1evlnXr1kmBAgXCl/XQl2LFismMGTOMnVu3bpl+YZny/vvv9/tziK/EEsHyBNYf167LjBVrpGGV582f63e8IyO7dZT2L9Z1TmzZnND6Hz9uWiBjfb+RMRnrE9C3YHMcU2AFKLCQV4X8qkGDBpknkLOE3CQsF7Zt21Y6d+5scqR8I1j4/fDhw82yYVwiWGhv/fr1UrBgwQgRrMcee8wIKwg1iD0sYaIfiKz5+3n79u2DKrA0c7C8PKs123dKhnTpJHWqlGZHYYta1WXi4mUmmvVQ5sz6s9CiBZsT2mK3ElVTZKzvTjImY30C+hZsjmMKrAAFFpbxsESIvKi9e/cagVWkSBFp0KCBWbqrXLmyWbL75ptvTOTprbfeilMO1tKlS82OxWzZskWZgwX7vXv3NjlduA/irVKlSoLdjhBbkX+OBH0kziOS1qlTJ9m9e7eJpGkluXs7BJHc3q/1yxF2Ed6fNo2gIGvqlCnNTkN/92AXYbvhY6Vjw/pS4akSEXYRYikQ5R1WvrldOjdpKEf/32fhAmvc/MXS7sW6kvOhbPqz0KIFmxPaYrcSVVNkrO9OMiZjfQL6FmyOYwqsWAgs3Lpq1Spp1qyZESeIGnm7+ZCUDoED8YO8qUceecTsIpw5c2aMuwiRk/XXX3/JoUOHwncRYrchipai/lbkXYQQShBREEnIx2rVqpVZskyTJo3fn2MX4/vvv2+EGBLqmzRpYiJteEZjFyE4Xbz8uwx+ZY6s27ErQh2sFW+8Jd+c+beM6tohynvw/PHPv5ReE6Ya8eRbByuyu7BU2G/aq1wi1P/ccdqCzQ9Np0Eodp6MFeH+r2kydosxBZa+v6K0EDnJPQG7Eq3p2JZpiK6xOWs3StpUKaV5reqh+rpB7xc/NPWRkzEZ6xPQt8Bx7BZjCix9f1Fg/Y/Atet/yvTlq6VN/dqSNVPGBCQfWqb5oanvDzImY30C+hY4jt1iTIGl7y8KrARk7IJpfmjqe4mMyVifgL4FjmO3GFNg6fvLeQs2lwidh6HwAvzQVIAaqUkyJmN9AvoWOI7dYkyBpe8v5y1QYOm6kB+aunzROhmTsT4BfQscx24xpsDS95fzFiiwdF3ID01dvhRY+nzJmIyDQ0Dfis3PYwosfX85b4ECS9eFNie0bk/dbZ2M9X1HxmSsT0Dfgs1xTIGl7y/nLVBg6brQ5oTW7am7rZOxvu/ImIz1CehbsDmOKbD0/eW8BQosXRfanNC6PXW3dTLW9x0Zk7E+AX0LNscxBZa+v5y3QIGl60KbE1q3p+62Tsb6viNjMtYnoG/B5jimwNL3l/MWKLB0XWhzQuv21N3WyVjfd2RMxvoE9C3YHMcUWPr+ct4CBZauC21OaN2euts6Gev7jozJWJ+AvgWb45gCS99fzlugwNJ1oc0JrdtTd1snY33fkTEZ6xPQt2BzHFNg6fvLeQsUWLoutDmhdXvqbutkrO87MiZjfQL6FmyOYwosfX85b4ECS9eFNie0bk/dbZ2M9X1HxmSsT0Dfgs1xTIGl7y/nLVBg6brQ5oTW7am7rZOxvu/ImIz1CehbsDmOKbD0/eW8BQosXRfanNC6PXW3dTLW9x0Zk7E+AX0LNscxBZa+v5y3QIGl60KbE1q3p+62Tsb6viNjMtYnoG/B5jimwNL3l/MWKLB0XWhzQuv21N3WyVjfd2RMxvoE9C3YHMcUWPr+ct4CBZauC21OaN2euts6Gev7jozJWJ+AvgWb45gCS99fzlugwNJ1oc0JrdtTd1snY33fkTEZ6xPQt2BzHFNg6fvLeQsUWLoutDmhdXvqbutkrO87MiZjfQL6FmyOYwosfX85b4ECS9eFNie0bk/dbZ2M9X1HxmSsT0Dfgs1xTIGl7y/nLVBg6brQ5oTW7am7rZOxvu/ImIz1CehbsDmOKbD0/eW8BQosXRfanNC6PXW3dTLW9x0Zk7E+AX0LNscxBZa+v5y3QIGl60KbE1q3p+62Tsb6viNjMtYnoG/B5jimwNL3l/MWKLB0XWhzQuv21N3WyVjfd2RMxvoE9C3YHMcUWPr+ct4CBZauC21OaN2euts6Gev7jozJWJ+AvgWb49gJgXX9+nVZsGCBzJkzR3755RepX7++DB06VLJnzx4t7QsXLkjTpk3l6aefNvfH9/rmm29k1apVUqBAAXnppZdk5cqVpn1cly9flrZt28pff/0lixYtkvTp08fL3OjRo2XTpk2ybt06Yy8hLwosXfo2J7RuT91tnYz1fUfGZKxPQN+CzXEc8gLrxo0bMnjwYNm4caP06NFDMmTIILNnz5aHH35Y5s2bJ5kzZ46SuE2BBWHXuXNnad26dbjAKlOmjEyYMEHuuece+fTTT6VBgwbSsWNH6dWrlyRLlixeI4ECK174nHrY5oR26sWD2Fky1odNxmSsT0Dfgs1xHPIC67PPPpMXX3zRRIc84bJ//35p3LixTJ48WapUqRIhSnXw4EF55plnZO7cubJ582bZuXOn8UiHDh2kYcOG8txzz5lo1vvvvy+vvfaaXLx4UQYMGCAnTpwwbY0dO1by5ct3hxcRlYKImjRpkvldv379zL8R0XrooYeM2Ovbt6/s2LFDILy2bt1qxBeiXhBdYWFh8s8//5i+5smTRyD+cC9EI+zfe++9pq3hw4dLkSJFJHny5HLq1CkTwcqfP7/f9iA2fS+IwGHDhsn69eulcOHCMmLECKlQoYKsXr1aZs6cKfXq1ZPFixdLunTpZNSoUbJ9+3bTft26dc17Z8yY0e/ozVCyrNyS+AlG/WkRPwv5c+WUpeOGS5F8eePXUByetjmh42A+STxCxvpuJmMy1iegb8HmOA55gQUBADF14MABs9SH6+zZs0aolCtXTrp27SrNmjULXwb0BNaKFSuM0Gnfvr089dRTRhCdPHlSypYtawQMok3ly5c3P4cYgfiA4EqVKpURS75LfFeuXJEuXbpI9erVpVGjRqYPr7/+urRs2dKIpGLFihnxd/r0aYFdCCO0j2XEkiVLysSJE424a9GihekrhBbaO3z4sMyaNUt27dol9913n9SpU8f0A32EQDx//rwRQLDvrz3fSJkX6QOn/v37y9GjR2XPnj2yZs0aOXTokHTq1Mn8vGDBgoLo2KVLl2TkyJFGYELUYbmzVq1aSVZg4cUhso5vWKE/gyNZsDmhg955RwySsb6jyJiM9QnoW7A5jkNeYCGqA1HiK7C8pb9cuXKZaFSbNm3uEFgQDFFFt/bt2yfPPvusES94HsuPRYsWlXfeecfkd0HwlC5dOtyT3377renDjBkzwn/+ww8/SJMmTYzggiiCmKpatapZzkTkCm2g79myZTNCBpE4RL8gdLycME8Moq/I3ZoyZYqJPnkiyMvBgpjz197ChQvl/vvvN/1EHyFE27VrZ6J1X375pRF1Y8aMMQIN0T68b44cOYwYxDV9+nQ5c+aMeQdE37x8sshDOClEsLx3vnJ0v/4MpsAi46AT0Ddo84tJv7duWiBjfb/ZZBzyAiuuEazoBJYn1iB4sHzmJZJ7gsdXzMGdX331lXTv3l1effXV8IRzRIwQ/frtt99M5Ae5WYhmQTwhQoSlOt+rcuXKZpmuW7dufgXW999/L7APUYalOt8cLIguf+1593p9hFD65JNPItgFB1wUWIFNTAqswDi5dpfND03X3j1Y/SVjfdJk7BbjkBdY/nKwjhw5YpbTosvBCkRgQVgh98iLGkUVwfInsOBmCBz0AbsZb9++bZYHM2XKJOPHj5dt27bJ/PnzJWvWrOEj4u+//5bmzZv7FVi4CUuJUUWw/LWHZcy77rorQgQLkbSXX37Z/AxRsbRp05rlTAqswCYmBVZgnFy7i19M+h4jYzLWJ6BvweY4DnmBBeGCHCGIGSSEI6F86tSp4YnlyF1CAjxKOWD5bffu3WbpCwKrWrVqRtAgr6pPnz6CqBOWBr0IFRLQ8fuYcrD8LRFGjhoh4oTlQewePHbsmMmZwtIh8raQa4V+whbysPwtEaIPMeVgRW6vZ8+eJhkel5eD9e6775qkebwzxBrYQZBSYAU2MSmwAuPk2l02PzRde/dg9ZeM9UmTsVuMQ15gAWdMdbCwIxBJ4zdv3jR5UchdQkI3ojkbNmwwS3kQOhA9FStWjJDPBfGD30e3i9BfkrvXL+QzYZnRWx7Ez5HEvnfvXrOLz2t30KBBJtLlW5fLNwfLt6/Ik8qbN6989NFH4bsI/bX3xBNPRBhtSFiH+ESCPMpXoKwEcrIYwQp8UlJgBc7KpTv5xaTvLTImY30C+hZsjmMnBJY+0pgt+JZpQEmFpHQxyV3X2zYntG5P3W2djPV9R8ZkrE9A34LNcUyBFaC/UGMKCepYjkQtrfgWEg3QbEjcRoGl6wabE1q3p+62Tsb6viNjMtYnoG/B5jhOUgILS41YQkPieatWrcLzlwJ1mXdUDkoapE6dOtDHnL+PAkvXhTYntG5P3W2djPV9R8ZkrE9A34LNcZxgAgtiB/lLKMrpW25AE9/vv/9uCpMiFwrJ3zjiJr4XdhiiPIJ3PmIg7XnPoNYWEvJTpkxpKrvH9dzE+DwbSH8psAKhFPd7bE7ouPcicT9Jxvr+JWMy1iegb8HmOE5SAkvDNfERWKh9hSKnlSpVSvICq22DOtKjWWPJni2rrHpzh3QZM/EOd/m7580506V8yeIR7r1565ZMX7Zafv71VxneuZ2kTZ1adh08LI3CBsY4BJjkHiMiJ2+w+aHpJIAgdJqM9SGTsVuMQ0Zgvf3223eUEvCiW5cvXzbV0HG2IKq34xy92rVrmyrlkQtwojwDIkHYHThkyBBTogC7B/E8Shfgd2hj3Lhxgp192HmXJk0ayZ07tymzsGXLFrP776effjKV0GEr8oHSOBIHOw9REgGRq/fee8+UYEBV+HPnzpk+rV27VgoVKmRKJqCvvjlbnihDUVCcA4ijeVDPyjeC5VVfx8HWsI9oHyrWgwXuQ4X4P/74w+SDRT5zEVExtB35/RG5i8ulHcFqU7+2DOvUTg5/clImLVomxz//8o5uBnIPHgpr2Uxa1a0pvSdOl27NGsnlK1dlx/sHpV/rl2XEnPnyfOlSkjVzRqnfo59fFBRYcRkhof8Mv5j0fUTGZKxPQN+CzXEc8gJrwYIFRrAgyRyiCMVBIWhQGuHatWvmvL6rV6/KtGnTTJkGr3I5jrYpUKBA+BmDjzzyiBE7yL3yFVhop0bwj/2EAAAVwUlEQVSNGuY+iBaIF98zBHFwNIqRejsHYQNCCodIo73vvvvOFAhFXhZqbUF44RxA7zxAtI8oVYkSJcJHhiewUA8L5RcgniC0vDMVIfzwPhBX3nmBOH4HhUvRH/QRNnAINkQg3sf3zEWIRgi+yO+PyvVx2QGpLbAQhbrvnnukbve+cvXaNb8zKJB70qRKJW/PnynnfvlVGvTqL3jGV2Ate2ObNKtRVcbNXyIbd+2mwNL/rAoZCzY/NEPmpUKsI2Ss7xAydotxyAusyPlZ/s4mRLQIRUhfeeUVcx5f5DMGly9fbqJEECwQRb4CC9XO8RyiW6jA7p35h4KmeAYCD+2jLhUuCD0IMIgj5HF9/fXX4TlYqMHlex6gdyg1lgAHDvz/l6c8gQVh9Z///MfU7ULUCWIK7SJPDAIJ5yOigCmEJOp8oSo7omw4lgf5W7CPyFjkHKyo3h9iL2fOnLEeoZoCq3ihgrJ4zHDTp4ezZjGRvHcPfSithowKF1uB3IPn2zWoK/3atJBJi5bLgo2bBVEvb4nwnUOHzVLh59/9IGGTpkfJgBGsWA8PJx7gF5O+m8iYjPUJ6FuwOY6dEFjYvYflLlRp967I1dhLlixpDlNGwrgnwnxd8fjjjxvBBFHiK7BwD8QNvtgRhYJg8kSddxSOd1Yh7vXEkXc4sm8OFs4bxIHPOLMQUaaoks992yhfvrwRUyguipysF154ITyKhuKoiJZ5GwJgP/Lh1vhZZDtRvb/ve3htggkub2nV3/DVFFjlShaT+SMHy6Xfr0qfyTOkaP680rd1C1m+dZsMm/XfvgVyD+7bOH2iZM2cSaq073ZHJGxEl/bybPEnpf2IcfLtmR8psPQ/p0LKgs0PzZB6sRDqDBnrO4OM3WIcNIF169YtU1EchyNjKQxHvCCCA3GwcOFCc3Zf5ONckIMFsYLo1GOPPWZyrrDchuchsLDshogO/r5kyRJ59NFHDX0ICSyzLV261ORB4UJ1dUSrcE6fP4EFYYYI1p49e8zyI/Ke/EWwPDHjRZD8RbBwMDSOxIkpguWJNF9BhJwvL4KF94MgxBJo5AiWd9yOP4EV1fs/8MADkiJFCsMDLE6ePCmXLl0y/0YOWlTRLW2BNWtwP1m34x0ZM2+R6cvhNUvll99+k5qde4ULrJjuqVn+WZnct4es37ErXJh5U7FSmdIysmsHeWPvfmlWs6pkz/qgHDn5mXQcOf4OscUIlv4HWEJY4BeTPnUyJmN9AvoWbI7joAksYEE1dIgqL+EcgqZDhw4mb+mtt94ywgm/Qy4Uco5Qrwp1q7zSCjj2BefrzZo1y4iqX3/91UR/WrZsaXKoPKEAMYW2EBVCzhUiQxBCvXv3NoniUQksHF0TzBwsT2ChfASKmGIpEwIrkBwsX4EF0ep75mLGjBmNkIz8/hCoEJKxvTQFVpkni8qCkUPknUMfSs8JU8MF1rlfL0idbmHm34Hcs3jMMHny0QLSpM9g+fKHUxFeccvMqXLpyhX549p1yZ8rh4xfsEQmhnWXhRu3yLz1r0e4lwIrtqPDjfttfmi68cbB7yUZ6zMnY7cYB1VgYdfblClTTLTJO98PIgO5RfgdktmR84TkbSzZ/fjjj2bpCmLK2y1Yrlw5WbZsmclbwk7BqHYR4gxAiBXssMNOO4gW5DRBeEUlsCDMtm7datqMbhchEuvDwsLM+YPYRYidil4dLORoIaoWyC5CT2BhyOzfv9/kb+HAaiwDggciejNnzvS7i9BXYKHfvmcuQpR++eWXd7x/hQoV4lSBXlNg4d3XTxsvRQvkN7lR+XLmkJ7Nm5glwq179snDWR+U3YePyuIxQ/3eg2XEkkUKy5Ixw+TdD46EizRvGjavVV3aNqgtfSa/Ii1r1wgXWJP79JQVb26XGctXU2Dpf2YluAV+Mem7gIzJWJ+AvgWb4zioAksfDS1oENAWWAVz55LZQ/tL8cKPmqXL3YePSOsho2Vi727yfJlS0n74WDn/60W/92DX4bieXaTu8xWkx7gpsuvQ4SgRYKlw+oDeXCLUGCQh3qbND80Qf9UE6x4Z66MnY7cYU2Dp+8t5C9oCKypAS8eNkEKP5JaKrTpFWb7BNlwuEdomGhrt8YtJ3w9kTMb6BPQt2BzHFFj6/oqzBURzsJyK4qVYkgw0fyqqMxf37dsnyGNDIVWUlAj0wOqEEFi5/vWQQGDt/fCojJyzIM4MY/sgBVZsiblxv80PTTfeOPi9JGN95mTsFmMKLH1/RWsBifUoHupd2MmHPDEk5KPCPJL+kYuGxP506dIF1FskzaPwKIqremcuYrcgylikT5/ebDTALs45c+ZI4cKFBXlt0YmthBBYAb2owk0UWApQQ6BJfjHpO4GMyVifgL4Fm+OYAkvfXwEJLIgdlJlAjSzsrqxSpUr4QdBaXfziiy+kc+fOJpnet9J8ZHsUWFoe+G+7Nie0bk/dbZ2M9X1HxmSsT0Dfgs1xTIGl76+ABJZXOBU7AhG1Ql0w1PFC5Mo7kxHnNeJYHhQgRQ0rlL3Yvn27EWK4B7sQcayPd64hdkvidz///LPfsxzRsblz55pzC3FfVEuQFFi6g8TmhNbtqbutk7G+78iYjPUJ6FuwOY4psPT9FSuBhfIVWB6EYMLZgxBUvgILy4dly5aVWrVqmbMG27Ztawqw4u8ocIr6Vyhy6h1qjd+hHIS/sxyxHPnpp5+a0hCwheVCfxcFlu4gsTmhdXvqbutkrO87MiZjfQL6FmyOYwosfX8FJLB8b8qQIYM5NxEiyhNbqPbuRbBQbLVgwYIR2vUqzCNq5R2n40WwfCNTkc9y9M5WRKFT2KPA2h/0EWFzQge9844YJGN9R5ExGesT0LdgcxxTYOn7KyCB5eVg3X333eZ4HySje+cF+kawvOOEELHyLdx6+vRpYweV8SMLLCwBRnWWoyfMUAkeUS8KLAqsBJ4SKuZtfmiqdDARNErG+k4kY7cYU2Dp+ysggeXlYPneHJPAQjQK+Vo4OxFnCXrLgr4CC8IKpRn8neWIavAUWBHdw12ECTwhlMzzi0kJrE+zZEzG+gT0LdgcxxRY+v5SE1g4jBoCC1EtRL5Q3+rZZ5+NEMHCOY84fzF79uxGaPme5QiBxSVCCqwEngJBMW/zQzMoHXbQCBnrO42M3WJMgaXvLzWB5Z17iPMTcd4i6l8hf2v06NFmqRA5WNOmTZNdu3b5PcvxhRdeYJK7j3fy58opxzesCPqI4IemPnIyJmN9AvoWOI7dYkyBpe+voFvwTXiPrvwCSkIsXLjQ1GFK6mUaIK6WjhsuRfLlDbq/+KGpj5yMyVifgL4FjmO3GFNg6fsrqBZQ5mHPnj2mgnujRo1k4MCBUdoPtNAoipAeO3YsqO+RlIzxQ1Pf22RMxvoE9C1wHLvFmAJL319BtYBK8BBW2GU4depUefjhh/3aR/QKOxdxnE7lypWjPSqHAkvXhfzQ1OWL1smYjPUJ6FvgOHaLMQWWvr+ct0CBpetCfmjq8qXA0udLxmQcHAL6Vmx+HlNg6fvLeQsUWLoutDmhdXvqbutkrO87MiZjfQL/Xzvn2SJF04XhMivmgDmiH8yIon5QMYuKijlnxB9lxKyYMxhQzAkjYsSEGDCLOb7c9dJL7z4zO7Njn9nt6atBVKipU3WdqlN3RXsLUbZjBJa9v2JvAYFl68IoO7RtSeObO4ztfQdjGNsTsLcQZTtGYNn7K/YWEFi2LoyyQ9uWNL65w9jedzCGsT0BewtRtmMElr2/Ym8BgWXrwig7tG1J45s7jO19B2MY2xOwtxBlO0Zg2fsr9hYQWLYujLJD25Y0vrnD2N53MIaxPQF7C1G2YwSWvb9ibwGBZevCKDu0bUnjmzuM7X0HYxjbE7C3EGU7RmDZ+yv2FhBYti6MskPbljS+ucPY3ncwhrE9AXsLUbZjBJa9v2JvAYFl68IoO7RtSeObO4ztfQdjGNsTsLcQZTtGYNn7K/YWEFi2LoyyQ9uWNL65w9jedzCGsT0BewtRtmMElr2/Ym8BgWXrwig7tG1J45s7jO19B2MY2xOwtxBlO0Zg2fsr9hYQWLYujLJD25Y0vrnD2N53MIaxPQF7C1G2YwSWvb9ibwGBZevCKDu0bUnjmzuM7X0HYxjbE7C3EGU7RmDZ+yv2FhBYti6MskPbljS+ucPY3ncwhrE9AXsLUbZjBJa9v2JvAYFl68IoO7RtSeObO4ztfQdjGNsTsLcQZTtGYNn7K/YWli1b5pYuXRr7elTUCjx79sy1bNmyohavIMoFY3s3whjG9gTsLUTZjhFY9v7CAgQgAAEIQAACCSOAwEqYw6kuBCAAAQhAAAL2BBBY9oyxAAEIQAACEIBAwgggsBLmcKoLAQhAAAIQgIA9AQSWPWMsQAACEIAABCCQMAIIrIQ5nOpCAAIQgAAEIGBPAIFlz7hCWPj69avbtm2bu3nzpqtevbobOXKkGzhwoKtUqVJR+UpL8/79e7dhwwb35MkTV7t2bTdlyhTXrVs3p9+sW7fOPXjwwOc3ZswYV6VKlQpR53wU4uPHj+7SpUv+z9ixY1337t292b9//7pTp065w4cPux8/fnhWU6dOdbVq1SoqVmlp0vlCPz527Jg7dOiQa926tZs3b56rX79+PqpaLjZ+//7tDh486M6ePev07y5durhJkya5evXq+baXqU3nwvjbt2+JatMlGYfbajaMiRvZdw2x3rJli1M8Xbx4satZs6b/d6rYGs61tDSK6du3b3efP392bdu2dXPmzHENGjRwb9++datWrXLv3r3zcVnxmS+/BBBY+eVdbtZOnDjh7ty54wdkiYL169f7gapDhw5FZUqXpn379r4DV65c2Y0fP96LrF27drmFCxc6vRny8OFDN2rUKLd161Yv3H7+/OmuXLnixo0b539TqN+HDx/c5s2bfVC7deuWr3uPHj18dcVl48aNbsaMGa558+aejYKeRFjwlZYmnS8aNWrkduzY4aZNm+ZFXdWqVZ0egt2zZ4/3gWwU0qdH/86dO+fmz5/vByNxrFGjhhf42bTpXBh/+vQpUW06FeOmTZu6ESNGZMWYuJF9j7t9+7YXUy1atPACS205XWxt3Lhx0WQtXZpq1aq51atXu6FDh/rJnSZ0L1++9CJLE7E6der4SUkQMxSr37x544YMGZJ9oUmZMwEEVs7o4vNDzZq0ytSrVy//R5+EQbNmzXzH1Fdamv79+7s1a9Z4cdCuXTu/IqNOrRnRnz9/ig1GgwcPdmfOnHH6W0EkCZ9WPDRTHDRoUJHAunjxolMwnTt3rl8l1CxTK1qLFi3yK4j60qWRmNAsN5W/evfu/R+BFTAuxBnq+fPn/SChVRV9N27ccNevX3czZ87M2KZzZdykSZNEtekXL154tpoI6Dty5IgfpLNhTNzIPsJphUmTLj0q/PjxYy+wFD/TxdagzX/58iVtGk065K8FCxb4CcjTp0+9YFOcuXDhQjGBNXr0aC/ANLGuW7du9gUnZc4EEFg5o4vPD1MJAHVKfZql6istTd++fd3KlSv9FpdWa/RpFtazZ0/XqVOnYtspGpx+/fqVqOXodOyCmaR4adVPzGfPnu0DYXgg02wznEarM+IbFmyBv4YPH15si1BB8/Llyz5oajZbyJ+2+zR4aHWlX79+/xG1Jdt0rowHDBiQ2DatwXzt2rVOfV4DfMmJA3Ej9x4mdt+/f/cx9OTJk15g6f/pYmuwGq6V8nRpVJogL8UVpVXsUEyR+A22CBUn5FtNkDt37px7JfhlmQggsMqEK56JLQVWEARERkvPR48edRMmTCgSEfEkVrZS51NgBYJYJVQA3bt3r+vTp49r06ZN2Qodw9RXr151p0+f9lvTOueXafDPVWCFGSelTQdt+NGjR06rpJMnT/arK5kY5zoxS1rceP78udu9e7cXPmKcD4EVPpspm1r91S5Eks7IlneYQ2CVtwfyYD8fAisY7HUOQCsq+tO1a1c3ffr0ghdb5SWwJDh0gLVhw4b+bJKW/XXGrlWrVnloVfk1oS2V4ByJDvdn06b/VWAlsU1rRUWcNTgPGzbMXGAlgbHqqK1BrQhKvEro5FNg6RKCzmhqZfbAgQOJvZCU34j1f2sIrPKgnmeblmewwmdjdKBYByp1BkvbXPv27fPbiB07dsxzjfNrLp9nsIIzc7pVtH//fn87SH9rC0BbktqKDB+kzy8JG2u6DaUBShcstMURrN5lOleodLmccwsYayBMQpvW6oa2l4IzWIEA0LkeCXeLs5tJihs6F7V8+XJ/6zX86UKKtgl37tyZ8nzrv57B0k1bfcFhd/lY8UHHDCSidSlGRzr47AggsOzYVqicddNHB60VNHVLKrhFqAFLe/N6PkDbL6nSBLcIdbZKwil8i1A3XSQwNMirw2pFJRBYmjUpSBT6nn8qgaWBWQJAt/20fRfcIpQgEm8ddH/16lXKNBJI6fwV3Po8fvy4HxDlG+UdCKz79++7iRMnVqi29y+FkbgSR12aCC5oBPll06YlOlP5IRPjJLVpXb6QqFJs0Dk+nXPTYKx2lA1j4kbZWnh4BSu4RZgqtkog6UKRYrMEUao08teKFSv8rUD1j/AtQm0FaiImgaUb3bp0Ewis4MZ3IKrLVgNSZ0sAgZUtqZin09K/ZkraVgq/g6UnG4IDlLpVmCqNbsEp3aZNm/zycvgdrJJYtFqmAJ30LUIdyNbqiVbxwu9giWVwrkXbqanSKKCm81f43bKAvXxaqFuEOhisN7/Cnwb/JUuW+Fuwmdq0xO2/Mi70Nq1nVfTWmJ7D0Lmr8DtYxI3oA39YYKktp4ut4XSKIeni7927d33/Vz7hd7BKljzpbxZG78nMOSKwMjMq6BSvX7/2TzboOYFCe0OpIjouuKWlFZTgRmZFLGecy0SbtvcejO0Za2Jw7949N2vWrGIPQttbxkJUBBBYUZGMaT7Xrl3zt/907iTV6khMq1Vhi63D2lpx0pI9t3ls3ESbtuEazhXGtoy1kqhbhzoUH5w7tLVI7hYEEFgWVMkTAhCAAAQgAIFEE0BgJdr9VB4CEIAABCAAAQsCCCwLquQJAQhAAAIQgECiCSCwEu1+Kg8BCEAAAhCAgAUBBJYFVfKEAAQgAAEIQCDRBBBYiXY/lYcABCAAAQhAwIIAAsuCKnlCAAIQgAAEIJBoAgisRLufykMAAhCAAAQgYEEAgWVBlTwhAAEIQAACEEg0AQRWot1P5SEAAQhAAAIQsCCAwLKgSp4QgAAEIAABCCSaAAIr0e6n8hCAAAQgAAEIWBBAYFlQJU8IQAACEIAABBJNAIGVaPdTeQhAAAIQgAAELAggsCyokicEIAABCEAAAokmgMBKtPupPAQgAAEIQAACFgQQWBZUyRMCEIAABCAAgUQTQGAl2v1UHgIQgAAEIAABCwIILAuq5AkBCEAAAhCAQKIJ/A+Yfp2Fv+SdaAAAAABJRU5ErkJggg==">
            <a:extLst>
              <a:ext uri="{FF2B5EF4-FFF2-40B4-BE49-F238E27FC236}">
                <a16:creationId xmlns:a16="http://schemas.microsoft.com/office/drawing/2014/main" id="{91FD2F53-8FDA-4B9F-8670-FA310CC40C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5DC3130-DC50-4962-8713-EC9AE60E9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47">
                        <a14:foregroundMark x1="29505" y1="24419" x2="57951" y2="25000"/>
                        <a14:foregroundMark x1="24382" y1="38663" x2="24382" y2="38663"/>
                        <a14:foregroundMark x1="29329" y1="56977" x2="29329" y2="56977"/>
                        <a14:foregroundMark x1="27739" y1="81105" x2="27739" y2="81105"/>
                        <a14:foregroundMark x1="24735" y1="68314" x2="24735" y2="68314"/>
                        <a14:foregroundMark x1="6890" y1="67151" x2="23498" y2="67733"/>
                        <a14:foregroundMark x1="3534" y1="6977" x2="15548" y2="94477"/>
                        <a14:foregroundMark x1="2473" y1="92442" x2="14488" y2="3488"/>
                        <a14:foregroundMark x1="21025" y1="3488" x2="21908" y2="98547"/>
                        <a14:foregroundMark x1="18905" y1="97093" x2="15018" y2="50291"/>
                        <a14:foregroundMark x1="17491" y1="40988" x2="20848" y2="21512"/>
                        <a14:foregroundMark x1="18905" y1="10756" x2="20848" y2="77616"/>
                        <a14:foregroundMark x1="14311" y1="38081" x2="7951" y2="86919"/>
                        <a14:foregroundMark x1="9011" y1="88372" x2="9894" y2="91860"/>
                        <a14:foregroundMark x1="19435" y1="64535" x2="28622" y2="66279"/>
                        <a14:foregroundMark x1="21555" y1="64826" x2="29505" y2="64244"/>
                        <a14:foregroundMark x1="29505" y1="64244" x2="30389" y2="72965"/>
                        <a14:foregroundMark x1="30389" y1="72965" x2="23498" y2="72674"/>
                        <a14:backgroundMark x1="23675" y1="61047" x2="29682" y2="59884"/>
                        <a14:backgroundMark x1="23675" y1="73837" x2="31802" y2="74128"/>
                        <a14:backgroundMark x1="22085" y1="76163" x2="22085" y2="76163"/>
                        <a14:backgroundMark x1="23322" y1="73256" x2="23322" y2="73256"/>
                        <a14:backgroundMark x1="22615" y1="73547" x2="22615" y2="73547"/>
                        <a14:backgroundMark x1="29859" y1="72674" x2="31095" y2="69186"/>
                        <a14:backgroundMark x1="29505" y1="76453" x2="30212" y2="68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952" y="1035101"/>
            <a:ext cx="7376095" cy="4482998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2D40DCE7-4087-41D8-85A3-7F48C6243143}"/>
              </a:ext>
            </a:extLst>
          </p:cNvPr>
          <p:cNvSpPr txBox="1">
            <a:spLocks/>
          </p:cNvSpPr>
          <p:nvPr/>
        </p:nvSpPr>
        <p:spPr>
          <a:xfrm>
            <a:off x="401435" y="321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Resultados</a:t>
            </a:r>
          </a:p>
          <a:p>
            <a:r>
              <a:rPr lang="pt-BR" sz="2500" b="1" dirty="0"/>
              <a:t>Caracterização do grupo amostral </a:t>
            </a:r>
            <a:br>
              <a:rPr lang="pt-BR" sz="2500" b="1" dirty="0"/>
            </a:br>
            <a:endParaRPr lang="pt-BR" sz="2500" b="1" dirty="0"/>
          </a:p>
        </p:txBody>
      </p:sp>
      <p:pic>
        <p:nvPicPr>
          <p:cNvPr id="10243" name="Picture 3" descr="https://lh3.googleusercontent.com/F0bfd5MingEvfcQbxAShluqKe9090tauwkg91UA7wY4acmSPmkYb4PHNRtyoI7um9EU6lvsbPQYiY6wElkQB9Hpk5fwcTD_JlNV0yy_YE3ZGSSUO51hNmf-8ZZayqjQzS-0lIUy2qbo">
            <a:extLst>
              <a:ext uri="{FF2B5EF4-FFF2-40B4-BE49-F238E27FC236}">
                <a16:creationId xmlns:a16="http://schemas.microsoft.com/office/drawing/2014/main" id="{0C175EC2-FA97-4875-BE43-2AF6ECD84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750" y="2950606"/>
            <a:ext cx="1284967" cy="10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lh5.googleusercontent.com/fYYAKsJOROTT42E1cJpnRAAIHpUnf7slyudxVZSl6V7ublrsih_4OQNdfr2GEJDi7_emPMFa7UV7vyQYdpkfN9Q4EIW5avJ8blF-yiG_OhIrxTLhQiYXlbzEqPn2TXP5qHKRmldhOPg">
            <a:extLst>
              <a:ext uri="{FF2B5EF4-FFF2-40B4-BE49-F238E27FC236}">
                <a16:creationId xmlns:a16="http://schemas.microsoft.com/office/drawing/2014/main" id="{C353409F-773F-491B-B723-FAEDBB53E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915" y="1855604"/>
            <a:ext cx="1289936" cy="10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lh3.googleusercontent.com/5PJDDqjfTsuhgBfc3NxgAcXWQgGk-BfLr-7TZAPUrNtezbNkJaPzRmOqiy7qNWo8DyusDxXa_9hPtP4Z-bAx3f3UG7Fu2ONbyiZfS24Agn8WzCsbj1X390X7KtLfkykoqfVrh-52gMs">
            <a:extLst>
              <a:ext uri="{FF2B5EF4-FFF2-40B4-BE49-F238E27FC236}">
                <a16:creationId xmlns:a16="http://schemas.microsoft.com/office/drawing/2014/main" id="{E41F2338-FF5E-4048-AAE2-6D4BE875F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832" y="4045608"/>
            <a:ext cx="1294101" cy="116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105C5E-4032-4559-805E-8CD9B10A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051" y="5707128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1015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CA3F3312-4276-428C-B6B7-6CA19DBAF618}"/>
              </a:ext>
            </a:extLst>
          </p:cNvPr>
          <p:cNvSpPr txBox="1">
            <a:spLocks/>
          </p:cNvSpPr>
          <p:nvPr/>
        </p:nvSpPr>
        <p:spPr>
          <a:xfrm>
            <a:off x="457200" y="2488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Resultados</a:t>
            </a:r>
          </a:p>
          <a:p>
            <a:r>
              <a:rPr lang="pt-BR" sz="2500" b="1" dirty="0"/>
              <a:t>Condição atual do tipo de abastecimento</a:t>
            </a:r>
            <a:br>
              <a:rPr lang="pt-BR" sz="2500" b="1" dirty="0"/>
            </a:br>
            <a:endParaRPr lang="pt-BR" sz="25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2818484-6CFE-461D-B21C-929F2D499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556792"/>
            <a:ext cx="3528392" cy="339136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F3B2355-D845-424A-92E7-3FFE3936B5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634" b="1068"/>
          <a:stretch/>
        </p:blipFill>
        <p:spPr>
          <a:xfrm>
            <a:off x="4856327" y="1516243"/>
            <a:ext cx="3244065" cy="3467510"/>
          </a:xfrm>
          <a:prstGeom prst="rect">
            <a:avLst/>
          </a:prstGeom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0B95817-268A-46AE-8312-6E29916AA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125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591DC23-E8DC-4684-8EA5-3ED91F603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556792"/>
            <a:ext cx="3888432" cy="312144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0B75EEB-4DAF-45FB-B8F4-FCEED128E8A8}"/>
              </a:ext>
            </a:extLst>
          </p:cNvPr>
          <p:cNvSpPr txBox="1"/>
          <p:nvPr/>
        </p:nvSpPr>
        <p:spPr>
          <a:xfrm>
            <a:off x="2555776" y="347034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66,7%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Fossa rudimentar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F694E42-A483-44BF-90E4-912680F84FFD}"/>
              </a:ext>
            </a:extLst>
          </p:cNvPr>
          <p:cNvSpPr txBox="1"/>
          <p:nvPr/>
        </p:nvSpPr>
        <p:spPr>
          <a:xfrm>
            <a:off x="4572000" y="1916832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33,3%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Disposição a “céu aberto”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A3F3312-4276-428C-B6B7-6CA19DBAF618}"/>
              </a:ext>
            </a:extLst>
          </p:cNvPr>
          <p:cNvSpPr txBox="1">
            <a:spLocks/>
          </p:cNvSpPr>
          <p:nvPr/>
        </p:nvSpPr>
        <p:spPr>
          <a:xfrm>
            <a:off x="457200" y="2488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Resultados</a:t>
            </a:r>
          </a:p>
          <a:p>
            <a:r>
              <a:rPr lang="pt-BR" sz="2500" b="1" dirty="0"/>
              <a:t>Condição atual da disposição do Esgoto Doméstico</a:t>
            </a:r>
            <a:br>
              <a:rPr lang="pt-BR" sz="2500" b="1" dirty="0"/>
            </a:br>
            <a:endParaRPr lang="pt-BR" sz="2500" b="1" dirty="0"/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6F909614-2987-48DE-A263-A45B10D1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9958" y="5805264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35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595" y="517003"/>
            <a:ext cx="8229600" cy="1143000"/>
          </a:xfrm>
        </p:spPr>
        <p:txBody>
          <a:bodyPr>
            <a:normAutofit/>
          </a:bodyPr>
          <a:lstStyle/>
          <a:p>
            <a:r>
              <a:rPr lang="pt-BR" sz="2500" b="1" dirty="0"/>
              <a:t>Introdução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44173" y="1874915"/>
            <a:ext cx="5400600" cy="343597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t-BR" i="1" dirty="0"/>
              <a:t>Multifacialidade</a:t>
            </a:r>
            <a:r>
              <a:rPr lang="pt-BR" dirty="0"/>
              <a:t> do meio rural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361BD316-624D-4857-9DFE-C159BC3BD2C4}"/>
              </a:ext>
            </a:extLst>
          </p:cNvPr>
          <p:cNvSpPr txBox="1">
            <a:spLocks/>
          </p:cNvSpPr>
          <p:nvPr/>
        </p:nvSpPr>
        <p:spPr>
          <a:xfrm>
            <a:off x="2326796" y="2599247"/>
            <a:ext cx="4169198" cy="20966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/>
              <a:t>Comunidades tradicionais</a:t>
            </a:r>
          </a:p>
          <a:p>
            <a:pPr marL="0" indent="0" algn="ctr">
              <a:buNone/>
            </a:pPr>
            <a:r>
              <a:rPr lang="pt-BR" dirty="0"/>
              <a:t> x </a:t>
            </a:r>
          </a:p>
          <a:p>
            <a:pPr marL="0" indent="0" algn="ctr">
              <a:buNone/>
            </a:pPr>
            <a:r>
              <a:rPr lang="pt-BR" dirty="0"/>
              <a:t>Globalização</a:t>
            </a:r>
          </a:p>
          <a:p>
            <a:endParaRPr lang="pt-BR" dirty="0"/>
          </a:p>
        </p:txBody>
      </p:sp>
      <p:pic>
        <p:nvPicPr>
          <p:cNvPr id="1028" name="Picture 4" descr="Resultado de imagem para meios de comunicaÃ§Ã£o">
            <a:extLst>
              <a:ext uri="{FF2B5EF4-FFF2-40B4-BE49-F238E27FC236}">
                <a16:creationId xmlns:a16="http://schemas.microsoft.com/office/drawing/2014/main" id="{79B27D8A-BAAD-4F5A-944A-DADB3F558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87" y="2683022"/>
            <a:ext cx="2714272" cy="193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m relacionada">
            <a:extLst>
              <a:ext uri="{FF2B5EF4-FFF2-40B4-BE49-F238E27FC236}">
                <a16:creationId xmlns:a16="http://schemas.microsoft.com/office/drawing/2014/main" id="{9E5233AF-CA7E-40F2-B224-E608F8A8B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88" y="2683022"/>
            <a:ext cx="2576671" cy="193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67921BA-A55F-4376-9E45-6D2EAACB3EDF}"/>
              </a:ext>
            </a:extLst>
          </p:cNvPr>
          <p:cNvSpPr txBox="1"/>
          <p:nvPr/>
        </p:nvSpPr>
        <p:spPr>
          <a:xfrm>
            <a:off x="1603083" y="488068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u="sng" dirty="0"/>
              <a:t>Como mapear as ruralidades?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1B316F-F311-4A57-A279-E37076E51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240" y="5753868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317C2D7-9025-452A-9A65-50FE4279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30</a:t>
            </a:fld>
            <a:endParaRPr lang="pt-BR"/>
          </a:p>
        </p:txBody>
      </p:sp>
      <p:pic>
        <p:nvPicPr>
          <p:cNvPr id="3074" name="Picture 2" descr="Imagem relacionada">
            <a:extLst>
              <a:ext uri="{FF2B5EF4-FFF2-40B4-BE49-F238E27FC236}">
                <a16:creationId xmlns:a16="http://schemas.microsoft.com/office/drawing/2014/main" id="{BCBC6890-6AC9-4C7C-B807-84031E938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12" y="731835"/>
            <a:ext cx="39109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7564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lgAAAFzCAYAAADi5Xe0AAAgAElEQVR4Xu2dCXhU1fn/vzOTfd93QghLIOz7KgoioFhrxR2t1qVWpYu2VutWq6221db+/KPVVq0WtULFHSvILsgq+xYQEsKSBRKy75n5P+fixEmYZLZ7Z+7yPc+TZ0hyznve9/Me9Mt7zz3HZLPZbGAjARIgARIgARIgARKQjYCJAks2ljREAiRAAiRAAiRAAhIBCiwuBBIgARIgARIgARKQmQAFlsxAaY4ESIAESIAESIAEKLC4BkiABEiABEiABEhAZgIUWDIDpTkSIAESIAESIAESoMDiGiABEiABEiABEiABmQlQYMkMlOZIgARIgARIgARIgAKLa4AESIAESIAESIAEZCZAgSUzUJojARIgARIgARIgAQosrgESIAESIAESIAESkJkABZbMQGmOBEiABEiABEiABCiwuAZIgARIgARIgARIQGYCFFgyA6U5EiABEiABEiABEqDA4hogARIgARIgARIgAZkJUGDJDJTmSIAESIAESIAESIACi2uABEiABEiABEiABGQmQIElM1CaIwESIAESIAESIAEKLK4BEiABEiABEiABEpCZAAWWzEBpjgRIgARIgARIgAQosLgGSIAESIAESIAESEBmAhRYMgOlORIgARIgARIgARKgwOIaIAESIAESIAESIAGZCVBgyQyU5kiABEiABEiABEiAAotrgARIgARIgARIgARkJkCBJTNQmiMBEiABEiABEiABCiyuARIgARIgARIgARKQmQAFlsxAaY4ESIAESIAESIAEKLC4BkiABEiABEiABEhAZgIUWDIDpTkSIAESIAESIAESoMDiGiABEiABEiABEiABmQlQYMkMlOZIgARIgARIgARIgAKLa4AESIAESIAESIAEZCZAgSUzUJojARIgARIgARIgAQosrgESIAESIAESIAESkJkABZbMQGmOBEiABEiABEiABCiwuAZIgARIgARIgARIQGYCFFgyA6U5EiABEiABEiABEqDA4hogARIgARIgARIgAZkJUGDJDJTmSIAESIAESIAESIACi2uABEiABEiABEiABGQmQIElM1CaIwESIAESIAESIAEKLK4BEiABEiABEiABEpCZAAWWzEBpjgRIgARIgARIgAQosLgGSIAESIAESIAESEBmAhRYMgOlORIgARIgARIgARKgwOIaIAESIAESIAESIAGZCcgusCoqKjBv3jwsW7asw9X169dj8uTJPrleUFCA6667Dg888IBkP1DNWXzCl+HDh2PRokXIy8vr0bXGxkY899xzuOeee5CYmBioMDgvCZAACZAACZCAggRkFVh2ETR37lw89thjktsbNmzAlClTIIfIUpCD26btAksIRnuMbg8G8NRTT0lM3n77bQosT8CxLwmQAAmQAAloiICsAqs78eD48zNnznSqRHUVYF0rRHZh5ljBmj17tlTFGjZsGGpqavDKK69g1qxZuPvuu3HllVdK+N96662OSpcQMzfddJP0854qTXZfRD9hz5kIciWw7H7ecsstUhVPfD355JOSGHPmR1JSUqeKX9d4Z86cieXLl2PChAlISUnBli1bkJOTI8Us+orxorK3a9eu8+LW0DqkqyRAAiRAAiSgKwKyCSy78BD/83/++ecRHh7eAUoIi2effVZ6hCaa46M+R4E1atQo3HfffVIfYeP99993Os4usEQ/YfvgwYNSleyuu+6SxolHcEuWLOmY74knnsCCBQsku0KYOfPRUcBdddVVnfxwjMVdgSUEUdcYxONDR7EZERHhMl67HeGDGPv44493VAPF40bB6+abb5YewYrf2+N29ahSV6uYwZAACZAACZCAygjILrCcPTpzFFH2iot9L1VPv7OLnhdffLGjUiPG2QWWfa6u+7McBZ1daDhWj+xCrDsRKMaI/gsXLjyvitXdHiy7zeLiYklA2h+Tdq3Q9VTN6y5e+56z7iqE9nGiiuXuXjCVrUO6QwIkQAIkQAK6IiC7wOqugiUe0Tk+0nImsARZUYnq2sTjvjFjxnRUvjwRWOKRpL269Yc//AGPPPJIR4XMUWDZq0OOczsTK+5WsJzFZ68y2fdg2StvruLtTmDZfSktLZWqddu2beuo+LGCpau/pwyGBEiABEhAYwRkE1gibscKi/h+/vz5ePDBB/Hyyy9j06ZNLh8Rdq1uObJ0tgfLnQrW4sWLOzaVd30k11MFq7s8yimwuu5H6y7e7gRW1+qYs8qdxtYj3SUBEiABEiABXRCQVWB1fYvQ8bGcfaN3V4HiuK/I0z1Y7ggsx6qOYzWr6z4xufdguVPBcmcPluOxFF0fEToTnfZqFitYuvj7ySBIgARIgAQ0SkBWgSUYdLdHyS6wRJ+uwstx47YnbxG6I7Ac39ITj/xSU1NhMpmcviHoyVuEjud82XPv6hGo8NdxDtF/4MCBPb5F2JPAslcNBT/RxN4v8ahQL0diaPTvFN0mARIgARIgAcgusJwx7fq2G7mTAAkYg4D4u9/U1ITm5mbps6WlRfqz+Gxtbe34amtrg/2rvb0dVqsV4tNms0mf9jZ+wU9hCg2HOTQMprBwmMSn9P23f5Z+Fg5zSOi534WI35/7tCQkISgpHUHJ6bAkn/tkIwESIAGlCPhFYCnlPO2SAAkEhoAQR7W1tairq0N9fX3HV0NDA+xfQlzJ3S5+4zeymnQUW0J82YWX48/NEVGyzkljJEACxiBAgWWMPDNKEvCYgKg0VVdXd3yJQ33FlxBWSogndxyUW2C5M6clJh5BWbkI7pWL4Kw+CMnKRZD051yI37GRAAmQgDMCsgmsY8eOkbDGCIhHMuJNyqCgIOkrODi448/ie7FXjU3/BMQ6EHsfz549i8rKSumzqqpKqkqprQVCYPXEgOJLbSuE/pCAegjIJrDWrVuHPXv2qCcyeuKSgH2vi+P+F/ufxSMgs9ncSXDZhZi7n10Fm7vjuvYTfrDJQ0DsfTp9+jTEG7XiSwgrIaa00tQmsHriFpSSgbAhYxE6ZCzChoyR/sxGAiRgHAKyCSzjIDNOpEKAORNfPf1MCDNPx7jqL4g7q7B5K9i8FX5aFHpCQJWVlaG8vFwSVqI6peWmJYHljLMQWUJsnRNdYyFEGBsJkIA+CcgusDZv3oz9+/dLtDIzMyEuK3ZsYv/G0qVLz9vDYe9rHy8eXc2ZMwfR0dHSno9Vq1Zh+vTp0vdsxiLgjdDrrirnSsz19Hu70Osq7LwVbI52PLHRk9ArKSmBOAtNfAlhJSpWcjT7nOLtvkA2rQusruxY5QrkauLcJKAsAVkFlhBHhYWFkjAS/6EXZz6Js58GDBjQbRTLly+X/kcgxFNMTAzE+VLiWhxxr15aWhrGjx8PYVc08Wc2EggUAbmEXlcR52nVz1HoOQof4Z/YN+fOlxjnTj/RJzQ0VNqfJ5r9+IRA5UBvAssZx4hJMxE56RKET7gYwRm9A4Wa85IACfhIQDaBJd44+vzzz6VN012rVt35ePLkSakyJQSYEE/ie7GXa+rUqdi3bx9iY2ORn5/P6pWPSeZw/RAQG8/FheLHjx+X/r6It/nEWVGefgmh5O6Y3r17w2KxdEAUgjBQzQgCy5FtSN98CMEVMXYqwkZOhskSFCj0nJcESMBDArIJLPujP/EIT7yJJP6VLsRRT1UnUb0SfR0fBXatYNnjYfXKw8yyu24IiAqvEFTiS+yj8ncT1S67wLK/GOFvH+zzGU1gOXI2R8VIYit85GSEj5qM4F59A5UGzksCJOAGAdkFlpjTnUeEdkGWkJDQqeLluAdLVLK2bt0qPWYUjxuFGHO2r8uNONmFBLRF4Pj/gGOf4O2jo1Hf9N1J5oEKwn5kh6h6BbIZWWB15S5tmBdia+QkREy4OJBp4dwkQAJOCMgusOyCyf74T9z95+yR4aFDh1zu0bLvvYqPj8eBAwcg7hLcuHGj9AhRCC02EtAVgeJPgcIPgKIPgeZKKbSqmElYXHOLrsL0JRgKLOf0QnIHInLKbERMuVR6S5GNBEgg8ARkE1hd92B1V6Gyh9z18WBXFI5vDoq3EsVbUaKStWbNGkycOJECK/Brhx7IQeDkSuDoe0Dhe0DTGacWd6U/jc0liXLMpnkbFFiuUxg2fAIip1yKyAtmIzi7n+sB7EECJKAIAdkElvBOVJxEZUq8ESg249rfIhSbZMUGeNFmz54tfTp+L95S6toc3xwUNlnBUiT/NBoIApV7gCPvnvuqOeqWBx8nLERpZYNbffXciQLLs+xKVa0LLpWqW5b4JM8GszcJkIBPBGQVWMITUZkSjwdFs29yt1e33BVYXc+9so/nHiyfcs3BgSTQVg8cfgs4/DZQ+qXHnpQm/AAfV577x4mRGwWWd9k3R8dJFS1R2Yq4YDbfRvQOI0eRgEcEZBdY3c0uRNfOnTsxY8YM6VwdNhIwBIHS9cChN4HDC4H2Zp9C3pz+AnaVGPvvDgWWT0tIGhycmYPI6d9H9CVzEdJvsO8GaYEESMApAb8ILFGBWrFiBUaMGMG9U1yI+idgbQMKXj/3VX7ukFx5mgmLo/+NqlrjPiqkwJJnJdmtRF1yFaIumSs9QmQjARKQl4BfBJa8LtMaCaiUQPVh4OA/z301K3OBclHKj7G8fLRKASjvFgWWMozFkQ9RM+dKYssSm6DMJLRKAgYjIKvAevvtt3HTTTedh/DJJ5/EY4895hJtQUEBPvvsM9x3330u+7IDCaiGQMkaYP/LwJFFfnFpbdo/UVAa2DsB/RKok0kosJQlH5SUJoksIbZC84YrOxmtk4DOCcgusJ599lksWrQIeXl5HqGrqKjAvHnzpKMY3BFjHhlnZxJQgkDhEmDfi8Cp1UpY79ZmU2gOFuO3aGqW5yJnvzrv42QUWD4C9GB41LQrJKEVeeHlHoxiVxIgATsBvwqsp556Sjq6YdasWbj//vulg0OFGMvOzpaqVq+88ork11133YXnn38e27dvx5QpU6SfiTGiQpaYmAi7nZycHGnMypUrsXjxYlRXV0t9xZEOwu62bds6Kmr2uTwVflwqJHAegUNvAHtfAM7sCBicg2kPYV1pn4DNH6iJKbD8Tz500EjE/uA2RF9+o/8n54wkoGECfhdYjz/+ONavX4+BAwd2qlh1rWCJx4XXXXcdHnjgAVx11VUdjw2F8HruuedgtyMqXuLCWyHQNm3a1FE9E+OfeOIJLFiwQEqPqI4JQSbGiwup2UjAYwIH/gHs+RtQdcDjoUoMWJbyBo6V+/ZmohJ+KWmTAktJuj3bFvcfxsy9A6KyxUYCJOCagOwCy9keLCGohBASlaclS5Z0qloJF4XoaWho6CS4RLXK8XGj+H7hwoVSFeull16SKmH2ipZdYNltOQoox31h9soYBZbrhcEeDgQOvgrsfg6oKlAVlqroSVhca6xrdCiwAr8ExRuHQmhFjJ8WeGfoAQmomIDsAqunPVj2R3tC9ERERHSqSnUVWKKvqFI5NvtjPvE40JXAEr8XjxeFqPrDH/6ARx55RDLFCpaKV6PaXBOHgu76EyBOXldp25X+DDaXGOetLwos9SzEqJlXI/bqOyDeQGQjARI4n4BqBVbXCpaj645CTezJclbB6knMsYLFvwo9EiheCux4Gij7ShOgPkpYiDKDXKNDgaW+JRnzgx8hdu7tCMkdpD7n6BEJBJCAagWWqz1YripYjgLtzJkzHdUsVrACuNrUPvXpbcCO3wNFH/Xo6WlTLrZZrkay7SjGtL8X8KhKE67Cx5WzAu6HPxygwPIHZc/nMIWFI3buHVJFKyg1y3MDHEECOiQgu8BytgfLvvdJbE63C6OujwhFVcn+WND+xuDBgwd7fIuwpz1Y9k3zy5Ytk95WTE1Nhclk6ti3pcNcMiRvCTSdBr7+3bkjF7o0q82MZlsImq0haJK+wrA6+smOXiOsH2Nk+4fezizbOKNco0OBJduSUcSQJSEFcdffjbh5PwVMJkXmoFES0AoBWQWWVoKmn/om0NraCnE9k/2rqamp0/eOv2su2Ybmst1objdLAkoIKcevdpgRampBqPncV1iIBRG9JnUAzLVuxoXt544XCWSzmSxYHPUGqnV+jQ4FViBXmftzhw0di7gbf4rIC+e4P4g9SUBnBCiwdJZQLYZjs9m6FUA9iqNuRJTFYpEuFO/6FRYW9t3Pmk8gtPQLhDYeQai5WRJRYd+KKLuYEp/BprbzkO41z8ZWy7VItB3D9PYXEWU7owrsRSl3YXn5KFX4opQTFFhKkVXGbvRl10tCKyR3oDIT0CoJqJgABZaKk6Nm19ra2rqvCjU3w11hJKpJLS0tTgWRXSB1EkZOhFPXfmazuXt0zRXAlocBcaaVD60BcYiAMvcN+uAW9H6NDgWWL6sjMGPNUTHSI0MhtEzBwYFxgrOSQAAIyCawjh07FgD3OaUvBMTbl1ar9Tyh5I44ElUnT4WPs6qS/We+xOH22ILXgc0PAk3qqDi57bcHHRvDcrDY9ls06/QaHQosDxaDyrqKE+GF0Iqa/n2VeUZ3SEAZArIJrHXr1mHPHvWeF6QMPm1bFZUe8XJBT8KnOxEVFBSkneBrjgKbfgUUfaAdn33w9GDab7CuNMcHC+odSoGl3ty465k4Pytu3nyE9h/q7hD2IwFNEpBNYGkyejqtfwL7XwI2/hJob9J/rA4RLkt+E8dO6y9mCix9LGNTWIQkshJuf1AfATEKEnBCQHaBtXnzZuzfv1+aKjMzEzNnzuw0bW1tLZYuXSodDurY7H3t40VlZc6cOYiOjoYYs2rVKkyfPl36no0EXBKoKwa++oVhqlZdeVRFT8bi2h+6xKS1DhRYWstYz/5GTr0Miff+DsG9cvUVGKMhAQCyCiwhjgoLCyVhVFJSIp15Je4gHDBgQLewly9fjrKyMkk8xcTEQJxbNWbMGOzatQtpaWkYP348hF3RxJ/ZSMAlgcMLgQ0/A1rUtwndpe8ydtiZ8Qy2nNLXNToUWDIuEJWYCkrPRuK9T3BvlkryQTfkIyCbwBJvg33++efSnp6uVavu3D158qRUmRICTIgn8b3YyzV16lTs27cPsbGxyM/PZ/VKvnzr25K1Ddhwr89vCOoJkt6u0aHA0tPq7BxL/C33I+Guc3fGspGAHgjIJrDsj/7EI7zKykqI1/iFOOqp6iSqV6Kv46PArhUsO2RWr/Sw3BSMoWwD8OXdqr6YWcHouzVdmjAXH1d2fkwfCD/kmpMCSy6S6rQTMWkmEuc/gZCcPHU6SK9IwAMCsgssMbc7jwjtgiwhIaFTxctxD5aoZG3dulV6zCgeNwox5mxflwfxsqseCex9Afjq53qMTJaYNqX/P+wuCZHFVqCNUGAFOgPKzx+UnI7E+b9D1CVzlZ+MM5CAggRkF1h2wWR//CfuAHT2yPDQoUMu92jZ917Fx8fjwIED0p2CGzdulB4hCqHFRgJY8yPg0BsE0QOBc9fo/AvVtZ1fLNEiNAosLWbNO5/jbvoZEu/5rXeDOYoEVEBANoHVdQ9WdxUqe8xdHw92ZeH45qB4K7G0tFSqZK1ZswYTJ06kwFLB4gm0C8dvmgJzaxHSrkiFpX57oN1R9fxFKT/B8vKRqvbRHecosNyhpJ8+EeOnIXH+kwjpm6+foBiJYQjIJrAEMVFxEpUp8UZgfX19R4Wqd+/e0gZ40WbPni19On4vDrrs2hzfHBQ2WcEyzJp0GWjrySIUXzsWsFk7+qZckYfo1L1Aa63L8UbtsCbtnzhU+h0zLXKgwNJi1nzzOSg1C8m/+jMiJs/yzRBHk4CfCcgqsITvojIlHg+KZt/kbq9uuSuwup57ZR/PPVh+Xh0qnK5h4wqU/PI6p54FRViR8cN8BDd9pULPA+9SY1gfLLY9rulrdCiwAr+OAuVB0i//jNi5twdqes5LAh4TkF1gdeeBEF07d+7EjBkzpKtZ2EjAUwLV7/4dZ1541OWw+At6I37YWZjqi1z2NVoHrV+jQ4FltBXbOV5xl6E4M4uNBLRAwC8CS1SgVqxYgREjRnDvlBZWhQp9PP3Mz1HzyVvue2YCMm8dgjDbOvfHGKSnlq/RocAyyCLtIcyoi69E6lOvEQQJqJ6AXwSW6inQQVUTOHHHTDTv/9orHyMHJSJlRgTMtbu8Gq/HQWdjpuC/NTdrMjQKLE2mTXanwwaPRuY/l8tulwZJQE4CFFhy0qQtWQlY62tQdHk+bM2+Hy+Qeu1gREVtBMRp72zYmf5HbCmJ1xwJCizNpUwxhy2Jqch+dzPMkbyfVjHINOwTAQosn/BxsFIEmvZswcm7LpXVfEi8Bek39kNQ/UZZ7WrVmBav0aHA0upqU87vXgvXI6TvIOUmoGUS8JIABZaX4DhMOQJNe7fi5I/PHeehREucNQBxuceAxhIlzGvGZkni1fik4hLN+CscpcDSVLr85mzm3z9F2PCJfpuPE5GAOwQosNyhxD5+I9B8aDdO3DpN8fnMQTZk3DYMoS1rFZ9LzRNo7RodCiw1r6bA+pb12gqEDtL+YbqBpcjZ5SRAgSUnTdryiUBL0SEcv9G//wqNGZuFpAntMNXu88l3rQ62mYKxOOo1zVyjQ4Gl1ZXmH797LfySp777BzVncYMABZYbkNhFeQKtp46h+OpRyk/UzQzpNw1DRNCagM0fyIkLU36CLzRyjQ4FViBXijbmzl60BcG9+mrDWXqpawIUWLpOrzaCaztTimNXDA64s+G9o5F6RRostZsD7ou/HViT9ioOlbb7e1qP56PA8hiZIQf0/mA3glIzDRk7g1YPAQos9eTCkJ5Ya6pQOFtd/9pMvnIwYsS9hs1nDZOTxrC+WGx9FM0tLaqOmQJL1elRlXM5SwtgiU9SlU90xlgEKLCMlW9VRWtrasTR6Vmq8snujCXMhszbhiG4wTib4A+mPYx1pb1VmQ+7UxRYqk6P6pzr80URz8lSXVaM4xAFlnFyra5IrVYcmZKsLp+ceBN/YT/EDz0LU91h1fsqh4OfJ7+J4tNNcphSxAYFliJYdW00d20pTMHBuo6RwamTAAWWOvOie69E5UpUsLTSMm8bgTDrKq2467Wfar9GhwLL69QaemDfryoMHT+DDwwBCqzAcDf0rOKcK3HeldZa5OBUpMyIhLl6m9Zc98hfNV+jQ4HlUSrZ+VsCIbmD0Out9eRBAn4lQIHlV9ycrOy3d6Lui/c1DSL1uhGIit4ItGmnAucp8A8TFqK8ssHTYYr3p8BSHLFuJ4i58hYk//qvuo2PgamPAAWW+nKiW48qX/sTzr72Z13EF5wQiox5/RFUu04X8XQNQq3X6FBg6XK5+S2olMdeQvSl1/ltPk5kbAIUWMbOv9+iF1UrUb3SW0u8NB+xfY7B1HBcb6FhU/oC7C5R1+ZgCizdLTO/B5TxwgcIHzPV7/NyQuMRoMAyXs79HrHYb3Xyrktha1bv22m+QDGZgcwfj0Jo0wpfzKhurM0UgkWRr6KmTj2PQimwVLdMNOlQr3c2IiRngCZ9p9PaIUCBpZ1cadJT8abgiTtnouXIfk3674nTMeP6IHFCK8w12tvA312chSl344vyEZ5gULQvBZaieA1jXFwKLSpZ5show8TMQP1PgALL/8wNNWPpw7egfs2nhoo5/YejEWH+Qjcxq+kaHQos3SyrgAcSNeMqpD75z4D7QQf0S4ACS7+5DXhkFS/9DlVvvRBwPwLhQHhOAlK/nwpL9YZATC/rnGq6RocCS9bUGt5Y3A33IPGnTxmeAwEoQ4ACSxmuhrfa8NVylPzqBsNzSL5qBGJS9gJN5ZpmcSD9YXxZEvhrdCiwNL2MVOl86hOvIGrm1ar0jU5pmwAFlrbzp0rvbW2tOHXP5Wjaq+8DOd2Fbw6xIevHoxFcp+1N8Gq4RocCy91Vx37uEgjJHYjMvy+FOTrO3SHsRwJuEaDAcgsTO3lCoPLVP+Ls6896MsQQfeMuGoiEoZUw1R7UZLxnY6bivzXzAuo7BVZA8et28rh5P0XivU/oNj4GFhgCFFiB4a7bWZt2b8bJey4HrFbdxuhrYJl3jENY2+e+mgnI+B0Zf8LWU4H7lz4FVkDSbohJMxZ8hPBRUwwRK4P0DwEKLP9wNswsJfdfi4ZNKw0Tr7eBRg7JQsr0MJhrtnhrImDjPoxfiPKzgblGhwIrYGnX/cQR46Yh/W/v6T5OBug/AhRY/mOt+5mq3/07zrzwqO7jlDPA1BvHICpyE9BaI6dZRW2VJF6DTypmKDpHd8YpsAKC3TCTJv38D4i97ieGiZeBKkuAAktZvoax3lJ4UNrY3l591jAxyxVocFIkMm7oh6Da1XKZVNzOxvQF2BOAa3QosBRPraEnsMQnSxveg7P7GpoDg5eHAAWWPBwNb0XcMyjuG2TznkDiZcMR26cIpvpC7434aaTVHIrFEf/0+zU6FFh+SrCBp4mecwNSHllgYAIMXS4CFFhykTSwndql76D8Dz81MAF5Q8+6ezxCG/8nr1EFrBWm3IMvyocrYLl7kxRYfsVt2MlSf/86oqZ/37DxM3B5CFBgycPRuFas7Thx2wyIC53Z5CMQM6E/Ese1wFyzQz6jCljy9zU6FFgKJJEmzyMQmjccWa+tAMxm0iEBrwlQYHmNjgMFgeolr+HMX35NGAoRSP/RBESYvgCsrQrN4JvZhvB+WNz+MFpa/OMfBZZv+eJo9wkk3fdHxF5zp/sD2JMEuhCgwOKS8JqAraVJql61HD3gtQ0OdE0gLDcVqZcnIajmS9edA9DjQPoj+LIk2y8zU2D5BTMnARDcu79UxTJHRJEHCXhFgALLK2wcJFWvFr2MM//3CGH4iUDy3LGISdkDNJ7y04zuT+Ova3QosNzPCXv6TiDx7scRd/PPfTdEC4YkQIFlyLT7HrS1vhYnbp+B1uJvfDdGC24TMIdZkHn7SITUL3d7jD86VsZeiPeqb1R8KgosxRFzAgcCQamZyHp1BSyJKeRCAh4ToMDyGBkHCFbYdhEAACAASURBVAJVb72Aipd+RxgBIhA/fSjiB5+BqXZfgDw4f1p/XKNDgaWadBvGkfgf/QoJd/7GMPEyUPkIUGDJx9IwltqrK3FSVK9OHTNMzGoNNPPOiQhrXaoa95S+RocCSzWpNowjlph4ZL62AsGZOYaJmYHKQ4ACSx6OhrJy9o2/oPIfTxsqZjUHGzmsD5IvCoalZlPA3SxJvBafVFysmB8UWIqhpeEeCMTdcA8Sf/oUGZGARwQosDzCxc7tFWU4cdvFaDtdQhgqI5A6bxKior4CmisD6pmS1+hQYAU0tYad3BQSKr1RGNI337AMGLjnBCiwPGdm6BFV7yxAxYLfGpqBmoMPTolD+rU5CK5bFTA3reYwLI74hyLX6FBgBSythp845spbkfzrvxieAwG4T4ACy31W7AngxB0z0bz/a7JQOYHEy8cgNucoTHWBectTqWt0KLBUvvB07J45OhbZ726BJT5Jx1EyNDkJUGDJSVPntho2r0LJfdfoPEp9hZd51ziENX8ekKBWp72Kw6Xtss5NgSUrThrzkEDKwy8g+vJ5Ho5id6MSoMAyaua9iPv0Mz9HzSdveTGSQwJJIGZSPhLHNMJc49/KY0P4ACxuf0jWa3QosAK5kjh35IWXI+2ZNwmCBNwiQIHlFiZ2Epvaj8+bBGtdDWFolED6LRMREbwaaGvwWwQH0h7Bl6XyXaNDgeW31HEiJwRMQcHIXrQFQenyrWmC1i8BCiz95lbWyKoXv4Izf3tYVps05n8CYX0zkXpZPIJq1/lt8v8lv4njp5tkmY8CSxaMNOIDgaT7/4jYq3kJtA8IDTOUAsswqfYt0JN3z0HTrsCfs+RbFBxtJ5B89QREp+yFqaFYcSiVsRfhveobZJmHAksWjDTiA4GI8dOR/vx/fbDAoUYhQIFllEz7EGfj11/i1E+v9MECh6qRgDk8DBm3DkFoo/L3Gu5I/xO2lsT5jIECy2eENCADgV5vbUBI7kAZLNGEnglQYOk5uzLFdvq5B1Dz/usyWaMZtRGIv2QU4gaWw1y7W1HXPohfiNNnfdv/RYGlaIpo3E0CiXc/jribf+5mb3YzKgEKLKNm3s24rfW1KL5mDNqrzrg5gt20SiDjtgkIt30O2KyKhHAq8Vp86uM1OhRYiqSGRj0kEDZsPDJf/szDUexuNAIUWEbLuIfx8uwrD4FpvHvk8P5ImmpBUO1XikSyMf1F7CkJ8to2BZbX6DhQZgJZr36B0PxRMlulOT0RoMDSUzYViKXytT/h7Gt/VsAyTaqZQMr1ExEdtxVoKpfVTas5HIsjXvH6Gh0KLFnTQWM+EBCXP4tLoNlIoDsCFFhcGz0SKLnvajRsXk1KBiQQnJqMtLlZCGlYKWv0R1PvxYqyYV7ZpMDyChsHKUAg8qLvIe3pNxSwTJN6IUCBpZdMKhCH2H9VOLsv0C7vdScKuEqTChJImDMOcX2KYKo7KNssq9New+HSNo/tUWB5jIwDFCJgSUxFzif7FbJOs3ogQIGlhywqFAP3XykEVqNmM+8ch7BWee41bAjPw+K2B9HS2uoRDQosj3Cxs8IEMl/5HGFDxyo8C81rlQAFllYz5we/K//xNM6+8Rc/zMQptEIgZvIwJIyqh6V2q88u709/FOtLenlkhwLLI1zsrDABHtegMGCNm6fA0ngClXT/5I9no2mv7/8jVdJH2g4MgbSbJiAyfAPQWu2TA55eo0OB5RNuDpaZQOSUWUj78zsyW6U5vRCgwNJLJmWOQ9p/dUmOzFZpTk8EwvrnIGVmNILr13odlqfX6FBgeY2aAxUgYIlNQM7/DitgmSb1QIACSw9ZVCCG+vWfo/TX8xSwTJN6I5B05TjEZBTA1FDoVWg70v+MrSWxbo2lwHILEzv5kUDW6ysROnCEH2fkVFohQIGllUz52c+Kl55E1Vv/5+dZOZ1WCZgjo5FxUx5Cm72719Dda3QosLS6QvTrd+LPfo+46+/Wb4CMzGsCFFheo9P3wLJHb0fdqg/1HSSjk51A7LSRSBhSAXPtTo9sn0q8Dp9WTHc5hgLLJSJ28DOByKmXIe2PC/08K6fTAgEKLC1kKQA+nrjtYjQf9Ox/kgFwk1OqlED6LeMRYVkJWFvc9tCda3QosNzGyY5+IhDSNx+9Fn7pp9k4jZYIUGBpKVt+9LVodj+015z144ycSm8EIocPRNIFJgTVbXArtHZLJBaH/x21dY3d9qfAcgslO/mRgCUuETmfHfLjjJxKKwQosLSSKT/6aa2rQeHMPn6ckVPpmUDy1eMQnbwbpsZTLsM8mjofK8qGUmC5JMUOaiKQu64MpiDvLzFXUyz0RT4CFFjysdSNpeZDe3Di1ot0Ew8DCTyB4Ix0pF2RhpAm1/cark59DYfLnF+jwwpW4HNJD84n0PuD3QhKzSQaEuhEgAKLC+I8AvVrPkXpw7eQDAnITiB+1mjE9T8Fc92+bm3XR+RhceuDaHVyjQ4FluwpoUEZCGS9uhyh+aNlsEQTeiJAgaWnbMoUS9U7C1Cx4LcyWaMZEuhCwGxBxq2jEW7t/l7D/emPYX1J1nnoKLC4mtRIQLxFKN4mZCMBRwIUWFwP5xE489wDqH7/dZIhAUUJRI0bjKRxLbDUbXY6j7NrdCiwFE0JjXtJIPmB5xDzgx95OZrD9EqAAkuvmfUhrpL7r0XDJtd7ZXyYgkNJoINA6vXjEBWzFWip6ESlMnYa3qu+vtPPKLC4cNRIIP62B5Bwx0NqdI0+BZAABVYA4at16lP3XoHGHe69Wq/WGOiXtgiE9u2NlFmxCGlY08nx7Rl/xrZT312jQ4GlrbwaxduYK36I5IeeN0q4jNNNAhRYboIyUjcKLCNlW12xJs4ZjdicQpjqv+lwzPEaHQosdeWL3pwjEDF5FtKffYc4SKATAQosLojzCFBgcVEEkoA5Og7p1/VDWNu5ew1PJV6PTyumSX+mwApkZjh3dwTCR05GxosfExAJUGBxDfRMgAKLK0QNBGKmDEXCiFpY6rbjq/QXsbckiAJLDYmhD+cRoMDionBGgBUsrgtWsLgGVE0gbd44hIV+KV2jM+7FX6jaVzpnTAIUWMbMu6uoKbBcETLg71nBMmDSVR5yeH4/1F0wAJZXPlO5p3TPiAQosIyYddcxU2C5ZmS4HifuugzNe5yfTWQ4GAyYBEiABFwQCB06HlkU/1wnXQhQYHFJnEeg+PZL0HpgO8mQAAmQAAm4QSB40Chkv/aFGz3ZxUgEKLCMlG03Yy265SK0H97jZm92IwESIAFjE7D0H4qcNzuf4WZsIoxeEKDA4jo4j8DRGyfDVnSQZEiABEiABNwgYMoZiNx3eDizG6gM1YUCy1Dpdi/Yw7dMg/nwbvc6sxcJkAAJGJyALasv+i3eYnAKDL8rAQosronzCBy4fRZCDmwjGRIgARIgATcItKdlY8D7O9zoyS5GIkCBZaRsuxnrrtsvRdQB/mvMTVzsRgIkYHACzWk5yH//a4NTYPisYHENuCSw5dZZSDzECpZLUOxAAiRAAgBqM/thxH95tA0XQ2cCrGBxRZxHYO2N05BVxD1YXBokQAIk4A6B8vR+mLiEAssdVkbqQ4FlpGy7GetnV45HXvk3bvZmNxIgARIwNoGihGxc/Cn3YBl7FZwfPQUWV8R5BBZPz8fopjKSIQESIAEScIPAntAkXLm6wI2e7GIkAhRYRsq2m7H+a1QaLooPgbWx3s0R7EYCJEACxiWwoSkYP9xealwAjNwpAQosLozzCPxzUAxmDu6HtlPHSIcESIAESKAHAubYBKwoKsOdB2rIiQQ6EaDA4oJwKrAuHjmUp7lzbZAACZCAKwKZfbBq7yEKLFecDPh7CiwDJt1VyKKCNXHCeIQX8MJnV6z4exIgAWMTaM7siw17D1JgGXsZ8BEh8+8eASGw8gYPQeYpbtp0jxh7kQAJGJXAmdg07C46ToFl1AXQQ9ysYHFROH1EGBURjnGhbaRDAiRAAiTQA4F9LRaU1TdRYHGVnEeAAouLwqnAEj+c0TcT1spyEiIBEiABEuiGwLqqVrTZQIHFFUKBxTXgmoB4RCjaReNGw3yYJ7q7JsYeJEACRiRgTcrAmsPn3rbmW4RGXAE9x8wKFtdEtxWsMePGIeYwTyfmEiEBEiABZwTEHYRb9x6gwOLycEqAAosLo1uBlZObi9yzx0mIBEiABEjACYGjMekoOlZMgcXVQYHFNeAeAfsjwlAzMDk22L1B7EUCJEACRiJgNmNdZbO0/0o0PiI0UvLdi5UVLPc4GaqXXWCJoC8e1Be20nP/QmMjARIgARI4R8CUMxArd+zpwEGBxZXRlQAFFtfEeQQcBdbkiRMQevBrUiIBEiABEnAg0DR4PL5av54Ci6uiWwIUWFwcPQqsnH79kVtRREokQAIkQAIOBAoTslF45AgFFlcFBRbXgPsE/jUqDW2NDR0DZgwbCOvx7/5D4r4l9iQBEiAB/REwRcVg7YmKjv1XQeER+NH2Uv0Fyoh8IsAKlk/49Dn43RlDUHvyu31X4ydMRGTBNn0Gy6hIgARIwEMCjTn52LhjV8eo6MxsXL9ir4dW2F3vBCiw9J5hL+L78NqLcHrPdxc9p2VlIb++zAtLHEICJEAC+iNQEJGCkydPdgSWPHQUrly8Rn+BMiKfCFBg+YRPn4M//8k1OL52WafgLh4zArYj+/QZMKMiARIgATcJmHoPwMqdnf9b2OvCWZj98n/dtMBuRiFAgWWUTHsQ59qH78ahD97uNGL0+AmIPcS3CT3AyK4kQAI6JFDdfxS+3rK5U2QDfjAPFz79dx1Gy5B8IUCB5Qs9nY7d/Nxj2P3a/3WKLi4hEaODmmBrbdFp1AyLBEiABHomYI6MxtYGE6orKzp1HHb7zzH+V08RHwl0IkCBxQVxHgEhroTI6tqmTRgHUwHvJuSSIQESMCYB27BJWL127XnBC3ElRBYbCTgSoMDiejiPgHg8KB4Tdm1DR49F8tGdJEYCJEAChiRQmjcO+zdtOC928XhQPCZkIwEKLK6BHgmIDe5io3vXZgkJxcVD+qOtsIAESYAESMBQBIL7D8GKnfvR3tJ8Xtxig7vY6M5GAhRYXAM9EhBHNIijGpy1C74/F8HrPiZBEiABEjAUgbZJl2LdUuf/7RNHNIijGthIgAKLa6BHAuKQUXHYqLOWNGAwRkea0FrEKhaXEQmQgDEIWJLTsccWgdLDB50GLA4ZFYeNspEABRbXQI8ExDU54rqc7tqUy76HkI2fkyIJkAAJGIJA65jp+PKLzmcDOgYurskR1+WwkQAFFteASwLvTBuE+tLvTip2HBCXmY1xcaFoO8VLoF2CZAcSIAFNE7CkZmFbbRvOnjzuNI7I1AzcuMZ5ZUvTgdN5nwnwLUKfEerTwMr7bsHRzz/oNriJ0y5G+M51+gyeUZEACZDAtwQaR0zFxtUru+WRc8n3cMkLnQ9mJjwSEAQosLgOnBLY88YCbPrTw93SiYyLx6SUGLSfPkWCJEACJKBLApb03thwqgINVWe7jW/c/b/D8Dvv02X8DMo3AhRYvvHT7eiy7Zvw8byZPcY3fuIkRB7cqlsGDIwESMDYBOqGTMSWL3uu1M9541NkjJ9qbFCM3ikBCiwuDKcE2poa8a+RqT3SCQsOwpSsZFirzpAiCZAACeiKgCWzD1YfPIq2trYe4+IGd12lXdZgKLBkxakvYx/dMAPlO7f0GNTosWMR+w1Pd9dX5hkNCZBA1YDR2L55U48gkgaPwA/e415UrhbnBCiwuDK6JbDpj7/BnjdfdEnoknGj0X54t8t+7EACJEACWiBgzsrFyj0FsLlwduC1P8IFv/s/LYREHwNAgAIrANC1MuXhj97Fmod+7NLd/IlTkHZws8t+7EACJEACWiBwOnc49ny9zaWrQlwJkcVGAs4IUGBxXXRL4Ozh/XjvigluEbp4zuWwfdX9QXxuGWEnEiABEggwAdOIyVi5eo1bXlz1/nokDhrmVl92Mh4BCizj5dyjiHs6cNTRUEq/gRgRbkPbiaMe2WdnEiABElALAUtiKvbaIlBy5JBLlyJS0jBvret+Lg2xg24JUGDpNrXyBLb83utxbNVnbhkbPXUaYvesd6svO5EACZCA2gjUDJ6Ibevd27SePe1SzHppkdpCoD8qIkCBpaJkqNGVrxc8g+0vPuO2a9MnTwT2u9674LZBdiQBEiABfxDIH4NVGza6PdOoe3+D0fN/43Z/djQeAQos4+Xco4jP7NuJD652/xC9tKxeGGytha2x3qN52JkESIAEAkXAHJuA3W0hKD/h/L5BZ36J4xnEMQ1sJNAdAQosrg2XBJbeejlObXavbC6MjR49CrFH97i0yw4kQAIkoAYCVf1HYfsW99+EFie3ixPc2UigJwIUWFwfLgmIs7DEmVietGkjh8JUxBvmPWHGviRAAv4nYOs/DKu3fO3RxBMeegZDb7nXozHsbDwCFFjGy7nHEdcUH8XiS0fBZrW6PTYpOQUjYkNgrShzeww7kgAJkIA/CZgio7G72YLTp0+7Pa3JbMa1/9uOmOxct8ewozEJUGAZM+8eR718/g04tnKpR+OGjp+I5EPc8O4RNHYmARLwG4GK3OHY5caBoo4O9b54DmYu+I/ffORE2iVAgaXd3PnV84Il/8a6R+d7POfUWZciaMsKj8dxAAmQAAkoSaBt5FSsW7XS4ymm/n4B8ub+0ONxHGA8AhRYxsu5VxE3Vp7Gfy8djeaaKo/Gh8bG46IJY9G6ZbVH49iZBEiABJQiEDxyCtZ8vRPN1Wc9miI0Jg7X/O9rhCckezSOnY1JgALLmHn3Kuo1D92Fwx95XhrPyB+GISFtaDt22Kt5OYgESIAE5CIQnN0P+2zhOLF7u8cm+3//Blz0x1c8HscBxiRAgWXMvHsVdeGyD7HiF96VxgeMHI2s4r2ABxvlvXKSg0iABEigGwImSxBK88Zi3wb3j51xNDXjb/9Gn1lXki8JuEWAAsstTOwkCLS3NGPxpaNRd6rYKyAjR41GfOFur8ZyEAmQAAn4SqBu+AXYsmaVV2aiMrJx7f++hiUk1KvxHGQ8AhRYxsu5TxF/9fsHsO9t70vkE4cPQXhxgU8+cDAJkAAJeEqgbegkrFu31tNhHf0Hz7sLkx591uvxHGg8AhRYxsu5TxFXFOzFR9dOk6pZ3rYLhgxE8Mkj3g7nOBIgARLwiICp/zCs9PAwUccJRNXq+4tXIzFviEfzsrOxCVBgGTv/XkW/6c+PYM+//p9XY8Ugswm4aPhg4Nghr21wIAmQAAm4Q8Cc3hsbDh5Bo9XmTnenfYb+6KeY8Os/eD2eA41JgALLmHn3KeraE8fw4XXT0FR5xms7QSZg2rBBaC/+xmsbHEgCJEACPREI6tUXG/YVoL7de3EVlpCEKxetRnRWb8ImAY8IUGB5hIud7QS2v/hHfL3gaZ+AhIeG4oLcTLSVun+DvU8TcjAJkIBhCASlZmFTcSlqGhp9inn0/Icx6t6HfLLBwcYkQIFlzLz7HHVzVaVUxaopLvTJVnxyCkaHW2GtrfbJDgeTAAmQgJ2AOTIae8wxKCsu8glKTHYfqXoVGpfgkx0ONiYBCixj5l2WqPe++SI2/vE3PtvqPXw0+h7fA9i8L+P77AQNkAAJ6IbAkazBOLZnp8/xTHzoGQy55V6f7dCAMQlQYBkz77JEbW1rw4fXTkPFgV0+28vqn4cBZ476bIcGSIAEjE1gb3gKyk+d9BlC4qDhuHLxapiDgny2RQPGJECBZcy8yxZ1wZKFWPeoPP/CS8/MxKCGctl8oyESIAFjEdhpiUHlmQpZgp76+xeRN/dmWWzRiDEJUGAZM++yRv3pDy9Dydb1sthMTYjHYFudLLZohARIwDgEtreFoqpWnv92pI+dgsv//Zlx4DFSRQhQYCmC1VhGfbmj0Bmp6PAwjA1rNxZERksCJOA1gR2NwNmmVq/Hdx3IOwdlQ2loQxRYhk6/fMF/Mf9GFK38VDaDwSZgakY8bA3y/ItUNsdoiARIQFUENte0+XTOVddgci6+HJcseEdVMdIZbRKgwNJm3lTndeWhfVh66+VoOivP/gcRoAnA9GEDYTvOa3VUl3A6RAIBJmCLjMa6k5Xw4QzR8yIIi0/EnDc+RcKAwQGOjtPrgQAFlh6yqJIY9v/nVWx48n7ZvZk2ZRJM+7bKbpcGSYAEtEnAmpqFNQd9O4PPWeSTH/8r8m+4Q5tQ6LXqCFBgqS4l2nZo1a9ux5Gl/5U9iAumTUfwzi9lt0uDJEAC2iLQljMI63bslt3pvnOuwfTnXpPdLg0alwAFlnFzr0jkNcVH8ektl6O+9ITs9sdPuQCR+zbJbpcGSYAEtEGgsf9IbNyyRXZnI9OycPmbnyImO1d22zRoXAIUWMbNvWKRH/rgbax9+G5F7A8ZPBgppw4pYptGSYAE1EvgdMYA7Nm3TxEHL3z67xjwg3mK2KZR4xKgwDJu7hWNfN2j81Gw5N+KzNE7NQl90Qy0NClin0ZJgARURCA2AYcabThRpswhxHlzf4ipv1+gooDpil4IUGDpJZMqi6O+vARLb5mD6qJvFPEsJsiEEf1yEVRWrIh9GiUBEgg8gbb0PthecBh1cr4q6BBWbE4/zHlzKSJT0gMfLD3QHQEKLN2lVD0BHf3fEqy8/0eKOSSOcRiVPxCxJTzGQTHINEwCASJQndEPX+87oOjsF//1X8i9dK6ic9C4cQlQYBk3936J/Kvf/wr73v6HonPlZvdCn6B22M6eVnQeGicBElCegCk2AYXWEBwtPq7oZIPn/RiTHn1O0Tlo3NgEKLCMnX/Fo2+uPisdQFpxcI+ic4VbzBg3YigsR/crOg+NkwAJKEegPXsAtu07gPo2q3KTAEgcOFQ6UDQ0Nl7ReWjc2AQosIydf79EX7Z9E5bdfS2aa6oUn2/MmDGIObJL8Xk4AQmQgLwEanMGY+uOnfIadWItIiUNMxf8B8lDRys+FycwNgEKLGPn32/RH/lsCVb9Urn9WI6B5A4chNxgG6wnuDfLbwnmRCTgJQFTQgqKLZE4fMg/x69c+o/3kXXBDC+95TAScJ8ABZb7rNjTRwK7X38Bm5991Ecr7g0Xl0WPHzMaId/If+Kzex6wFwmQgCsCrVliI/tBNFhtrrrK8vtpz76KfpdfK4stGiEBVwQosFwR4u9lJbDxmQex999/l9VmT8by8gYgy9QKW5n8J8v7LQhORAJ6IxAcgtNRSdhz9JjfIpv0yLMYfNNdfpuPE5EABRbXgN8JrPj5TShc/rHf5hXVrLHjxiHs0A6/zcmJSIAEnBNo6dUfu/YdQK1CZ1s5m3XUvb/B6Pm/YUpIwK8EKLD8ipuT2Ql8dN10lO/e5lcguXkDkRsdCusRvmnoV/CcjAQAmNKycbzVhEPfKHP4cHeQ+8y6EjP+psytEkwsCfREgAKL6yNgBN6+MA8N5SV+n3/8BVMRXbgX1vpav8/NCUnAaARMliDU9x+ObZs2oc0/W606EMflDsA1S/37Dzmj5Zfxdk+AAourI2AE2hob8K9RaQGZv1feIOSlJcG6e1NA5uekJGAEAubBY3G4vBLHDh0MSLi37ToNS0hoQObmpCRAgcU1EFAC1YWHsfiywJ1HM3b6JYgvL0LbyaKAcuDkJKAnAsHZ/VCZmIWtq74IWFjz1h6COPOKTR0EKioqMG/ePCxbtqzDofXr12Py5Mk+ObhhwwZMmTIFctjyyREngymw5CZKex4TKP16Iz65aZbH4+QakDogH4Oy0mDe8aVcJmmHBAxLwDp2OvYXnUD5oX0BY3D5wv8hfYxv/+MOmPM6nLigoADXXXcd5s6di8cee0yKUM3CSK4UUGDJRZJ2fCJQe+IY3r1kqE82fB2ckz8UuSkJwK6vfDXF8SRgPALDJuLo6bMo2q/stViuwF71/nokDhrmqht/70cCTz31lCSo3n77bSQmJnbM7PjzgwcPdqpEib7PPvssFi1ahLy8vA5BJgbPmjWrw5ajUBO/E9WsV155BS+99BJ27dqFJ598Uprv8ccfx/DhwzvsiZ+J+cXPu9qUCw0FllwkacdnAo1nyvGfGUPQ3tzksy1fDPQdPgo58dGwUWj5gpFjDULANGQcjtU04JtdgT0GxRwcjGs+3YaY7D4GIa+NMO2PBnNycvD8888jPDy8w3FHEXXmzJluBZYYICpgDzzwAK666ircd999kg1hb/v27R3j7AJLiCpRKbMLqLfeeguzZ8+WHlHa/RDjFi5cKNkoLi4+r8ImB10KLDko0oZsBFrqavDB1VNRc+yobDa9NTRg9DhkR4fDSqHlLUKO0zEBc/5oHG9sQ8H2wL+lF56UgrkfbUR4QrKOiWszNLvAEnut7I8H7ZE4qz7Z91I5iq9t27Z1qmaJ3wlxJD4dK192geXMRnZ2didhZhd6jlUsuzCTizQFllwkaUc2AtbWVnx2x5Uo2aKOPVGDxk9GVrgF7bs2yhYjDZGAVgmY84ajpN2CfVs3qyKE+L4D8YMl62AJDVOFP3SiMwFXFaybbrpJ2qDekzhavHhxx6M8u3X74z7HypcnAuv999+HmFuIqnvuuUeqbjkTgb7kkwLLF3ocqyiB1b++E998skjROTwxPmTKhUi32NC+m0LLE27sqw8Clr6DURYUjt2b1LP+00ZNxPfe/u6tNH2Q1l8UjnutRHTz58/Hgw8+iJdffhmbNm2S9kX19IiwawXLkZC7VTDHCtbTTz+Nhx9+WDIjHhE2NDRQYOlv2TEiVwTWP/ELHFj0uqtufv398AunI9ViQ9uOc//qYiMBPROw5OThTFgsdmzcoKowe0+/DDNffFdVPtEZ5wS6vkUoHu2J6pFo9sdy9j6O+6zs4kv082QPljuPCJ977rmOjfeff/55RzWr62NMX3LKCpYv9DjWLwQ2PvMQ9v77Jb/M5ckk+VMvRkZkKLBvC6y1eyWxaAAAElJJREFU1Z4MZV8SUD0BU94InLZasHuL+g7jHfCDebjwaf9dGq/6ZGnAQWfnYDkKLPFn+34o8fhv5syZWL58uVdvEbojsOwb28WbhmK+1NRU9OnT57yN+L6gpcDyhR7H+o3A1ud/h53/+Ivf5vNkooz8YejbKxPhpUVoK/bvPWue+Mm+JOCKgCkiGq05g1B8ugJFATp93ZWPQ2+djwkPPu2qG3+vAQKNjY3SxvObb77Z5wNH1RguBZYas0KfnBLY9drfsOW5c2eWqLGFxyVg8PARiG+pQ/vBwL6yrkY+9Mk3AvUJ6TiVPwnpBzYiquKUb8a6jDZn5KAmOhEFBw+iuqpKVttyGhv3qycx/PZfyGmStkhAMQIUWIqhpWElCBSt/BQbn34QdaeOK2FeNpt5I8cgIyoMpv3bAGu7bHZpyJgEGmOTsPXahzqCH/LhCwirPuMzDFvvPJxuseLQwf0+21LSQGRqBsb87FH0uuASJaeR3XZzczNCQ3kXouxgFTYYHR0tywwUWLJgpBF/Eqg6UoCvnn4QJ79a5c9pvZorNbs3+mb3QuTpE2gvP+mVDQ4igePDp6Fw3JwOEFWlJ1FdVuodGJMZNosF7e1WWNvVL/7NISEIiYqByWLxLl6OIgEPCFx44YWYOnWqByO670qBJQtGGvE3AVt7u1TJ2vfOP/w9tVfzWSxBGDx+IlLCQ4DDu2GtVe9jGK8C5CBFCbQHhWDnFfNRn5iByMpSjPhkASwtnt14YOo/FJVWEwp27UJDa5ui/splfPCNP8bEh/9EcSUXUNrxKwEKLL/i5mRyE9j31stSNQs2m9ymFbOXlJOLPn1yEdfWgPa9WxWbh4b1RcBmMqN04DikFWyFyc3HzubcfNSGRaP4+HGUFB/TDhCTCZMe/hMG3/QT7fhMT0mgCwEKLC4JzRM4sX6FVM2qKjysuVgy+g1AdlYmouvOov3IPs35T4fVR8Dcuz/qoxJxoqQEx49o763WuD79papV1pQZ6oNLjxQlIPasiTOpKisrpXny8/Mxfvx46c+1tbVYunQpxJuHQUFBmD59OjIzMzv5s3nzZuzf33k/ob1vTExMx3hHu2KMaPZ55AyQAktOmrQVMAK1J45JIuvY6s8C5oOvE+cMzEdmciIiKkvRfqrIV3McbyAClsw+aIhLwUlxvELBAc1G3nvaZZK4is7qrdkY6Lj3BMS5V0JczZkzRxJK4ktcX5Oeni6JI3FO1YgRIyQRJpq4wLm7lwhOnjyJVatWSedbiTO1hJCqrq6WLnsWFz2LOUQTfYRYk2tju2P0FFjerwWOVCGBzc8+it2vv6BCzzxzqX/+EKQmJSKirhJthQc9G8zehiBgychBU3wKSs5W45t9ezUf87DbfobxD/xe83EwAO8I2KtXduF07Ngx6aR1UW2Kj4+XBJKzqlV3szmKNSGexPeiDR48GBs3bsSsWbM6ql1KVK/EXBRY3q0FjlIxgYP/fQNb/vJbNFefVbGX7ruWO3oCMtNTEdlYg7aDO2FtqHN/MHvqhoA5Jg5BA0ehPiQcp06ewpHtW3QRW2hsPMb98ncYeM2tuoiHQXhPQIiowsLCjgrWoUOHJFF14sQJ6efh4eFShUt8igpUd1Une/VqwIABHY/+ulawxJuCW7duVax6RYHl/TrgSJUTqDy8HztffhZHPluick89cy++Tz/0yspCvMmK4NMnYS0t9swAe2uKQNCA4WhJykBlUzNOHCtC5TcFmvLflbN9L5uLET95AAn981115e8NQkBUmoRActxnZd9bJapZ7jwiFP3t4sy+T8txD5ewY2+iOiYqZd3t6/IFOytYvtDjWNUTKHh/IXa8/Cxqj+tzT1NyegYy01IR294My3HtbfJX/QLys4PmpHS0ZfRBldWM4qJCVOp03Ub3ysHInzyAvKtu9jNhTqdmAo6P9UpKSiThI/ZgnT17tpNgEv3KysqcPjLs+qjR2R4tIbbE3ithW8wxaNAgFBWd+3+E2K8lV6PAkosk7aiWQH3ZKUlkHXj3NdX6KJdjKUlJSMvIRHxEKELqqtB+slAu07SjAAFzYiraElJR1QYcP3ECFeVlCsyiLpODrr9dElfidHY2ErATsFeYEhISJJHj+L3YmO64B8tZhcpux9njwa6U7W8OikqW2Dw/atQoScSJTfAUWFyTJOAFgaIVn2DH35/Fmf07vRitzSHhsfHoPTAfSfGxCG9ugKm0GG2l6r5mSJukXXttCg6BKbsfmqPiUVnXgOPffIOaqnOvoxuhJeWPwMi7H0DOjO8ZIVzG6CEBe+VJHMMg9lfZK1hCBNmFkBBf4qR1x7cI7ZvhRTVK7LkSjwbtlS/xfddmr16JvV0hISGSLVawPEwWu5OAMwJtDfVSNWvnP/9qWECxqWlIz+qF+IhwRLQ0wny2HO2n5b082LBwHQNPSkNLVAKq26woLS/D6bJyw2IZcef9UtUqKCLSsAwYuGsCjvukRG+xf8peUbJXptra2jptcu8qqFwJrK7nXtn7cw+W6/ywBwm4ReDU5i+x4+U/49SmtW7113un0IhIpPfph8TkJESHBiOkpRGmM6VoPXFU76H7HJ8pMhrW6Hg0m4NR29CIstPlqKxvRJt2LhfwmUF3BjImXIiRP/k1MsZfoNgcNEwCYk+WeIzorGIVSDrcgxVI+pw74AR2vfo3qaLVWl8bcF/U6EBC/0FI7dUbcTHRCGttRlBdFVBRgvaT+nxpoLscmMRlwwmpaI+OQ0twGOoam3CmrBTlRUfRSiF1HrbgyGipYjX8jl+ocVnTJx0REBUosUFdzr1TcuGhwJKLJO1olkDFgd3SpdEF7/1bszEEwvHIyEhEJyYhOjYWkZFRCAsJQYjFhGBbOywtzUBDHWy1Z9FeeToQ7rme02yGOSoGCI+ENTgMVkuQJJZa29rR1NyE2sZmVFdVobahgSLKNc2OHnlX/xDikubEQcM8GMWuJKA/AhRY+sspI/KSQNmOzdj/n1fxzSeLvLTAYc4IhCelIjY5GRHh4Qg2mRBkMcNiscBiMsNiNsFsAizi1GMAZthgttlgsllhtrbDZLXC1N4G2KwwBQUDFgtgMsEG8QXpy2o792mz2WC12To+rVar9Ls2kwltMKHNCrTabGhsbEDNmTOoO2PcPVFKrNR+37sO+TfcgdSR5+6OYyMBoxOgwDL6CmD85xEQ+7L2v/sqCpd9RDokQAIuCPSZ9X3kX38HxH4rNhIgge8IUGBxNZBANwSOr1suVbSK15y7WJSNBEjgOwLZF82WKla9psp3MCP5koCeCFBg6SmbjEURAkVffIz9/3kNJzeuVsQ+jZKAlghkTpyG/BtuR84lV2jJbfpKAn4nQIHld+ScUKsEjiz9r1TRKv16o1ZDoN8k4DWBtNETpYpV3znXeG2DA0nASAQosIyUbcYqC4GC99/Cgf+8itN7t8tij0ZIQM0EkoeMwqAb7kDeVTep2U36RgKqI0CBpbqU0CGtEDjy2Xs4snQJjq1aqhWX6ScJuE2g9/Q56DtnLvpedrXbY9iRBEjgOwIUWFwNJOAjgdN7vsaRpe/hyGdL0HC61EdrHE4CgSMQkZyGvpfNRd85VyN56OjAOcKZSUAHBCiwdJBEhqAOAk1VlZLQOvrZeyjdvkkdTtELEnCDQNqoCci97GpJWIXFJbgxgl1IgARcEaDAckWIvycBLwgc//KLb6ta78Ha2uqFBQ4hAWUJmIODpcd/QlT1uuASZSejdRIwIAEKLAMmnSH7j0B10TcdQqvq6CH/TcyZSKAbAnG5AzqEVWxOP3IiARJQiAAFlkJgaZYEHAlY29twdOkSiI3xxWuXEQ4J+J1A9oWzJGGVO2cuzJYgv8/PCUnAaAQosIyWccYbcAJVhYdxfO3nKF6zDKc2rwu4P3RAvwQyxk9F9kWz0OvC2Yjr01+/gTIyElAhAQosFSaFLhmHQMXBvefE1tplEJdNs5GArwTEZcuiWiVEVeLAIb6a43gSIAEvCVBgeQmOw0hAbgLlu7fh+Nplktg6s2+n3OZpT8cEkgaP+FZUzULKsDE6jpShkYB2CFBgaSdX9NRABEq2bTgnttYsw9lvDhgocobqLoH4foO+ffw3C+ljJrs7jP1IgAT8RIACy0+gOQ0JeEvg5FerJKF14qtVqDpS4K0ZjtMBgfi+A5E5aZokrDInTddBRAyBBPRLgAJLv7llZDokUHFgt3TZdOn2jdJnQ3mJDqNkSHYCUelZSB87BWJfVeqoCUgYMJhwSIAENEKAAksjiaKbJOCMgBBaJVvWnxNdX29EW2M9QWmYQHBkFDInTusQVclDR2k4GrpOAsYmQIFl7Pwzeh0RsFmt0rEPpzatlT7Ld23VUXT6DSV93AXInHhRh6gymc36DZaRkYCBCFBgGSjZDNVYBNoaGzoEl6h0nT18AG1NjcaCoLJog8LCEd9/ENLGTO4QVeJnbCRAAvojQIGlv5wyIhLolkDN8UKcPbwflYcPSJ9CdFUe3g/YbKQmJwGTCQn98yUxFd8/Hwnffsb06iPnLLRFAiSgYgIUWCpODl0jAX8REEdB2MWW+BTiq/rYEX9Nr+l5Ynv3lUSUEFMdoqrfIE3HROdJgAR8J0CB5TtDWiABXRJob2mWRJcQW+J6n/qyU9Jbi/VlJdJnS12NLuPuGlRIVAwiUtIRmZr+7WeGdO2MXVRZQkINwYFBkgAJeEaAAsszXuxNAiTwLYHWhjo0lJWgXhJdncWX4/c2a7sqmZnMlk6iqauIikxJR0RqOoIjolTpP50iARJQNwEKLHXnh96RgOYJNJ4pk6pezdWVaG2oh9h8f+6zHq0NDd9+dv55W0MDWhvr0dZQj9bGhm8/zx1BERweiaCISASHR3z7Kb6PQFB4JIIjIhEUHvHtp/j+/J+HxiZIwio8KVXzbBkACZCAeglQYKk3N/SMBEiABEiABEhAowQosDSaOLpNAiRAAiRAAiSgXgIUWOrNDT0jARIgARIgARLQKAEKLI0mjm6TAAmQAAmQAAmolwAFlnpzQ89IgARIgARIgAQ0SoACS6OJo9skQAIkQAIkQALqJUCBpd7c0DMSIAESIAESIAGNEqDA0mji6DYJkAAJkAAJkIB6CVBgqTc39IwESIAESIAESECjBCiwNJo4uk0CJEACJEACJKBeAhRY6s0NPSMBEiABEiABEtAoAQosjSaObpMACZAACZAACaiXAAWWenNDz0iABEiABEiABDRKgAJLo4mj2yRAAiRAAiRAAuolQIGl3tzQMxIgARIgARIgAY0SoMDSaOLoNgmQAAmQAAmQgHoJUGCpNzf0jARIgARIgARIQKMEKLA0mji6TQIkQAIkQAIkoF4CFFjqzQ09IwESIAESIAES0CgBCiyNJo5ukwAJkAAJkAAJqJcABZZ6c0PPSIAESIAESIAENEqAAkujiaPbJEACJEACJEAC6iVAgaXe3NAzEiABEiABEiABjRKgwNJo4ug2CZAACZAACZCAeglQYKk3N/SMBEiABEiABEhAowQosDSaOLpNAiRAAiRAAiSgXgIUWOrNDT0jARIgARIgARLQKAEKLI0mjm6TAAmQAAmQAAmolwAFlnpzQ89IgARIgARIgAQ0SoACS6OJo9skQAIkQAIkQALqJUCBpd7c0DMSIAESIAESIAGNEqDA0mji6DYJkAAJkAAJkIB6CVBgqTc39IwESIAESIAESECjBCiwNJo4uk0CJEACJEACJKBeAhRY6s0NPSMBEiABEiABEtAoAQosjSaObpMACZAACZAACaiXAAWWenNDz0iABEiABEiABDRKgAJLo4mj2yRAAiRAAiRAAuolQIGl3tzQMxIgARIgARIgAY0SoMDSaOLoNgmQAAmQAAmQgHoJUGCpNzf0jARIgARIgARIQKMEKLA0mji6TQIkQAIkQAIkoF4CFFjqzQ09IwESIAESIAES0CgBCiyNJo5ukwAJkAAJkAAJqJcABZZ6c0PPSIAESIAESIAENEqAAkujiaPbJEACJEACJEAC6iVAgaXe3NAzEiABEiABEiABjRKgwNJo4ug2CZAACZAACZCAeglQYKk3N/SMBEiABEiABEhAowQosDSaOLpNAiRAAiRAAiSgXgIUWOrNDT0jARIgARIgARLQKAEKLI0mjm6TAAmQAAmQAAmolwAFlnpzQ89IgARIgARIgAQ0SoACS6OJo9skQAIkQAIkQALqJUCBpd7c0DMSIAESIAESIAGNEqDA0mji6DYJkAAJkAAJkIB6Cfx/NrGml9uVh1AAAAAASUVORK5CYII=">
            <a:extLst>
              <a:ext uri="{FF2B5EF4-FFF2-40B4-BE49-F238E27FC236}">
                <a16:creationId xmlns:a16="http://schemas.microsoft.com/office/drawing/2014/main" id="{DC135336-4D6B-4440-B91A-BBBB3635F5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25635" y="419034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data:image/png;base64,iVBORw0KGgoAAAANSUhEUgAAAlgAAAFzCAYAAADi5Xe0AAAgAElEQVR4Xu2dCXhU1fn/vzOTfd93QghLIOz7KgoioFhrxR2t1qVWpYu2VutWq6221db+/KPVVq0WtULFHSvILsgq+xYQEsKSBRKy75n5P+fixEmYZLZ7Z+7yPc+TZ0hyznve9/Me9Mt7zz3HZLPZbGAjARIgARIgARIgARKQjYCJAks2ljREAiRAAiRAAiRAAhIBCiwuBBIgARIgARIgARKQmQAFlsxAaY4ESIAESIAESIAEKLC4BkiABEiABEiABEhAZgIUWDIDpTkSIAESIAESIAESoMDiGiABEiABEiABEiABmQlQYMkMlOZIgARIgARIgARIgAKLa4AESIAESIAESIAEZCZAgSUzUJojARIgARIgARIgAQosrgESIAESIAESIAESkJkABZbMQGmOBEiABEiABEiABCiwuAZIgARIgARIgARIQGYCFFgyA6U5EiABEiABEiABEqDA4hogARIgARIgARIgAZkJUGDJDJTmSIAESIAESIAESIACi2uABEiABEiABEiABGQmQIElM1CaIwESIAESIAESIAEKLK4BEiABEiABEiABEpCZAAWWzEBpjgRIgARIgARIgAQosLgGSIAESIAESIAESEBmAhRYMgOlORIgARIgARIgARKgwOIaIAESIAESIAESIAGZCVBgyQyU5kiABEiABEiABEiAAotrgARIgARIgARIgARkJkCBJTNQmiMBEiABEiABEiABCiyuARIgARIgARIgARKQmQAFlsxAaY4ESIAESIAESIAEKLC4BkiABEiABEiABEhAZgIUWDIDpTkSIAESIAESIAESoMDiGiABEiABEiABEiABmQlQYMkMlOZIgARIgARIgARIgAKLa4AESIAESIAESIAEZCZAgSUzUJojARIgARIgARIgAQosrgESIAESIAESIAESkJkABZbMQGmOBEiABEiABEiABCiwuAZIgARIgARIgARIQGYCFFgyA6U5EiABEiABEiABEqDA4hogARIgARIgARIgAZkJUGDJDJTmSIAESIAESIAESIACi2uABEiABEiABEiABGQmQIElM1CaIwESIAESIAESIAEKLK4BEiABEiABEiABEpCZAAWWzEBpjgRIgARIgARIgAQosLgGSIAESIAESIAESEBmAhRYMgOlORIgARIgARIgARKgwOIaIAESIAESIAESIAGZCcgusCoqKjBv3jwsW7asw9X169dj8uTJPrleUFCA6667Dg888IBkP1DNWXzCl+HDh2PRokXIy8vr0bXGxkY899xzuOeee5CYmBioMDgvCZAACZAACZCAggRkFVh2ETR37lw89thjktsbNmzAlClTIIfIUpCD26btAksIRnuMbg8G8NRTT0lM3n77bQosT8CxLwmQAAmQAAloiICsAqs78eD48zNnznSqRHUVYF0rRHZh5ljBmj17tlTFGjZsGGpqavDKK69g1qxZuPvuu3HllVdK+N96662OSpcQMzfddJP0854qTXZfRD9hz5kIciWw7H7ecsstUhVPfD355JOSGHPmR1JSUqeKX9d4Z86cieXLl2PChAlISUnBli1bkJOTI8Us+orxorK3a9eu8+LW0DqkqyRAAiRAAiSgKwKyCSy78BD/83/++ecRHh7eAUoIi2effVZ6hCaa46M+R4E1atQo3HfffVIfYeP99993Os4usEQ/YfvgwYNSleyuu+6SxolHcEuWLOmY74knnsCCBQsku0KYOfPRUcBdddVVnfxwjMVdgSUEUdcYxONDR7EZERHhMl67HeGDGPv44493VAPF40bB6+abb5YewYrf2+N29ahSV6uYwZAACZAACZCAygjILrCcPTpzFFH2iot9L1VPv7OLnhdffLGjUiPG2QWWfa6u+7McBZ1daDhWj+xCrDsRKMaI/gsXLjyvitXdHiy7zeLiYklA2h+Tdq3Q9VTN6y5e+56z7iqE9nGiiuXuXjCVrUO6QwIkQAIkQAK6IiC7wOqugiUe0Tk+0nImsARZUYnq2sTjvjFjxnRUvjwRWOKRpL269Yc//AGPPPJIR4XMUWDZq0OOczsTK+5WsJzFZ68y2fdg2StvruLtTmDZfSktLZWqddu2beuo+LGCpau/pwyGBEiABEhAYwRkE1gibscKi/h+/vz5ePDBB/Hyyy9j06ZNLh8Rdq1uObJ0tgfLnQrW4sWLOzaVd30k11MFq7s8yimwuu5H6y7e7gRW1+qYs8qdxtYj3SUBEiABEiABXRCQVWB1fYvQ8bGcfaN3V4HiuK/I0z1Y7ggsx6qOYzWr6z4xufdguVPBcmcPluOxFF0fEToTnfZqFitYuvj7ySBIgARIgAQ0SkBWgSUYdLdHyS6wRJ+uwstx47YnbxG6I7Ac39ITj/xSU1NhMpmcviHoyVuEjud82XPv6hGo8NdxDtF/4MCBPb5F2JPAslcNBT/RxN4v8ahQL0diaPTvFN0mARIgARIgAcgusJwx7fq2G7mTAAkYg4D4u9/U1ITm5mbps6WlRfqz+Gxtbe34amtrg/2rvb0dVqsV4tNms0mf9jZ+wU9hCg2HOTQMprBwmMSn9P23f5Z+Fg5zSOi534WI35/7tCQkISgpHUHJ6bAkn/tkIwESIAGlCPhFYCnlPO2SAAkEhoAQR7W1tairq0N9fX3HV0NDA+xfQlzJ3S5+4zeymnQUW0J82YWX48/NEVGyzkljJEACxiBAgWWMPDNKEvCYgKg0VVdXd3yJQ33FlxBWSogndxyUW2C5M6clJh5BWbkI7pWL4Kw+CMnKRZD051yI37GRAAmQgDMCsgmsY8eOkbDGCIhHMuJNyqCgIOkrODi448/ie7FXjU3/BMQ6EHsfz549i8rKSumzqqpKqkqprQVCYPXEgOJLbSuE/pCAegjIJrDWrVuHPXv2qCcyeuKSgH2vi+P+F/ufxSMgs9ncSXDZhZi7n10Fm7vjuvYTfrDJQ0DsfTp9+jTEG7XiSwgrIaa00tQmsHriFpSSgbAhYxE6ZCzChoyR/sxGAiRgHAKyCSzjIDNOpEKAORNfPf1MCDNPx7jqL4g7q7B5K9i8FX5aFHpCQJWVlaG8vFwSVqI6peWmJYHljLMQWUJsnRNdYyFEGBsJkIA+CcgusDZv3oz9+/dLtDIzMyEuK3ZsYv/G0qVLz9vDYe9rHy8eXc2ZMwfR0dHSno9Vq1Zh+vTp0vdsxiLgjdDrrirnSsz19Hu70Osq7LwVbI52PLHRk9ArKSmBOAtNfAlhJSpWcjT7nOLtvkA2rQusruxY5QrkauLcJKAsAVkFlhBHhYWFkjAS/6EXZz6Js58GDBjQbRTLly+X/kcgxFNMTAzE+VLiWhxxr15aWhrGjx8PYVc08Wc2EggUAbmEXlcR52nVz1HoOQof4Z/YN+fOlxjnTj/RJzQ0VNqfJ5r9+IRA5UBvAssZx4hJMxE56RKET7gYwRm9A4Wa85IACfhIQDaBJd44+vzzz6VN012rVt35ePLkSakyJQSYEE/ie7GXa+rUqdi3bx9iY2ORn5/P6pWPSeZw/RAQG8/FheLHjx+X/r6It/nEWVGefgmh5O6Y3r17w2KxdEAUgjBQzQgCy5FtSN98CMEVMXYqwkZOhskSFCj0nJcESMBDArIJLPujP/EIT7yJJP6VLsRRT1UnUb0SfR0fBXatYNnjYfXKw8yyu24IiAqvEFTiS+yj8ncT1S67wLK/GOFvH+zzGU1gOXI2R8VIYit85GSEj5qM4F59A5UGzksCJOAGAdkFlpjTnUeEdkGWkJDQqeLluAdLVLK2bt0qPWYUjxuFGHO2r8uNONmFBLRF4Pj/gGOf4O2jo1Hf9N1J5oEKwn5kh6h6BbIZWWB15S5tmBdia+QkREy4OJBp4dwkQAJOCMgusOyCyf74T9z95+yR4aFDh1zu0bLvvYqPj8eBAwcg7hLcuHGj9AhRCC02EtAVgeJPgcIPgKIPgeZKKbSqmElYXHOLrsL0JRgKLOf0QnIHInLKbERMuVR6S5GNBEgg8ARkE1hd92B1V6Gyh9z18WBXFI5vDoq3EsVbUaKStWbNGkycOJECK/Brhx7IQeDkSuDoe0Dhe0DTGacWd6U/jc0liXLMpnkbFFiuUxg2fAIip1yKyAtmIzi7n+sB7EECJKAIAdkElvBOVJxEZUq8ESg249rfIhSbZMUGeNFmz54tfTp+L95S6toc3xwUNlnBUiT/NBoIApV7gCPvnvuqOeqWBx8nLERpZYNbffXciQLLs+xKVa0LLpWqW5b4JM8GszcJkIBPBGQVWMITUZkSjwdFs29yt1e33BVYXc+9so/nHiyfcs3BgSTQVg8cfgs4/DZQ+qXHnpQm/AAfV577x4mRGwWWd9k3R8dJFS1R2Yq4YDbfRvQOI0eRgEcEZBdY3c0uRNfOnTsxY8YM6VwdNhIwBIHS9cChN4HDC4H2Zp9C3pz+AnaVGPvvDgWWT0tIGhycmYPI6d9H9CVzEdJvsO8GaYEESMApAb8ILFGBWrFiBUaMGMG9U1yI+idgbQMKXj/3VX7ukFx5mgmLo/+NqlrjPiqkwJJnJdmtRF1yFaIumSs9QmQjARKQl4BfBJa8LtMaCaiUQPVh4OA/z301K3OBclHKj7G8fLRKASjvFgWWMozFkQ9RM+dKYssSm6DMJLRKAgYjIKvAevvtt3HTTTedh/DJJ5/EY4895hJtQUEBPvvsM9x3330u+7IDCaiGQMkaYP/LwJFFfnFpbdo/UVAa2DsB/RKok0kosJQlH5SUJoksIbZC84YrOxmtk4DOCcgusJ599lksWrQIeXl5HqGrqKjAvHnzpKMY3BFjHhlnZxJQgkDhEmDfi8Cp1UpY79ZmU2gOFuO3aGqW5yJnvzrv42QUWD4C9GB41LQrJKEVeeHlHoxiVxIgATsBvwqsp556Sjq6YdasWbj//vulg0OFGMvOzpaqVq+88ork11133YXnn38e27dvx5QpU6SfiTGiQpaYmAi7nZycHGnMypUrsXjxYlRXV0t9xZEOwu62bds6Kmr2uTwVflwqJHAegUNvAHtfAM7sCBicg2kPYV1pn4DNH6iJKbD8Tz500EjE/uA2RF9+o/8n54wkoGECfhdYjz/+ONavX4+BAwd2qlh1rWCJx4XXXXcdHnjgAVx11VUdjw2F8HruuedgtyMqXuLCWyHQNm3a1FE9E+OfeOIJLFiwQEqPqI4JQSbGiwup2UjAYwIH/gHs+RtQdcDjoUoMWJbyBo6V+/ZmohJ+KWmTAktJuj3bFvcfxsy9A6KyxUYCJOCagOwCy9keLCGohBASlaclS5Z0qloJF4XoaWho6CS4RLXK8XGj+H7hwoVSFeull16SKmH2ipZdYNltOQoox31h9soYBZbrhcEeDgQOvgrsfg6oKlAVlqroSVhca6xrdCiwAr8ExRuHQmhFjJ8WeGfoAQmomIDsAqunPVj2R3tC9ERERHSqSnUVWKKvqFI5NvtjPvE40JXAEr8XjxeFqPrDH/6ARx55RDLFCpaKV6PaXBOHgu76EyBOXldp25X+DDaXGOetLwos9SzEqJlXI/bqOyDeQGQjARI4n4BqBVbXCpaj645CTezJclbB6knMsYLFvwo9EiheCux4Gij7ShOgPkpYiDKDXKNDgaW+JRnzgx8hdu7tCMkdpD7n6BEJBJCAagWWqz1YripYjgLtzJkzHdUsVrACuNrUPvXpbcCO3wNFH/Xo6WlTLrZZrkay7SjGtL8X8KhKE67Cx5WzAu6HPxygwPIHZc/nMIWFI3buHVJFKyg1y3MDHEECOiQgu8BytgfLvvdJbE63C6OujwhFVcn+WND+xuDBgwd7fIuwpz1Y9k3zy5Ytk95WTE1Nhclk6ti3pcNcMiRvCTSdBr7+3bkjF7o0q82MZlsImq0haJK+wrA6+smOXiOsH2Nk+4fezizbOKNco0OBJduSUcSQJSEFcdffjbh5PwVMJkXmoFES0AoBWQWWVoKmn/om0NraCnE9k/2rqamp0/eOv2su2Ybmst1objdLAkoIKcevdpgRampBqPncV1iIBRG9JnUAzLVuxoXt544XCWSzmSxYHPUGqnV+jQ4FViBXmftzhw0di7gbf4rIC+e4P4g9SUBnBCiwdJZQLYZjs9m6FUA9iqNuRJTFYpEuFO/6FRYW9t3Pmk8gtPQLhDYeQai5WRJRYd+KKLuYEp/BprbzkO41z8ZWy7VItB3D9PYXEWU7owrsRSl3YXn5KFX4opQTFFhKkVXGbvRl10tCKyR3oDIT0CoJqJgABZaKk6Nm19ra2rqvCjU3w11hJKpJLS0tTgWRXSB1EkZOhFPXfmazuXt0zRXAlocBcaaVD60BcYiAMvcN+uAW9H6NDgWWL6sjMGPNUTHSI0MhtEzBwYFxgrOSQAAIyCawjh07FgD3OaUvBMTbl1ar9Tyh5I44ElUnT4WPs6qS/We+xOH22ILXgc0PAk3qqDi57bcHHRvDcrDY9ls06/QaHQosDxaDyrqKE+GF0Iqa/n2VeUZ3SEAZArIJrHXr1mHPHvWeF6QMPm1bFZUe8XJBT8KnOxEVFBSkneBrjgKbfgUUfaAdn33w9GDab7CuNMcHC+odSoGl3ty465k4Pytu3nyE9h/q7hD2IwFNEpBNYGkyejqtfwL7XwI2/hJob9J/rA4RLkt+E8dO6y9mCix9LGNTWIQkshJuf1AfATEKEnBCQHaBtXnzZuzfv1+aKjMzEzNnzuw0bW1tLZYuXSodDurY7H3t40VlZc6cOYiOjoYYs2rVKkyfPl36no0EXBKoKwa++oVhqlZdeVRFT8bi2h+6xKS1DhRYWstYz/5GTr0Miff+DsG9cvUVGKMhAQCyCiwhjgoLCyVhVFJSIp15Je4gHDBgQLewly9fjrKyMkk8xcTEQJxbNWbMGOzatQtpaWkYP348hF3RxJ/ZSMAlgcMLgQ0/A1rUtwndpe8ydtiZ8Qy2nNLXNToUWDIuEJWYCkrPRuK9T3BvlkryQTfkIyCbwBJvg33++efSnp6uVavu3D158qRUmRICTIgn8b3YyzV16lTs27cPsbGxyM/PZ/VKvnzr25K1Ddhwr89vCOoJkt6u0aHA0tPq7BxL/C33I+Guc3fGspGAHgjIJrDsj/7EI7zKykqI1/iFOOqp6iSqV6Kv46PArhUsO2RWr/Sw3BSMoWwD8OXdqr6YWcHouzVdmjAXH1d2fkwfCD/kmpMCSy6S6rQTMWkmEuc/gZCcPHU6SK9IwAMCsgssMbc7jwjtgiwhIaFTxctxD5aoZG3dulV6zCgeNwox5mxflwfxsqseCex9Afjq53qMTJaYNqX/P+wuCZHFVqCNUGAFOgPKzx+UnI7E+b9D1CVzlZ+MM5CAggRkF1h2wWR//CfuAHT2yPDQoUMu92jZ917Fx8fjwIED0p2CGzdulB4hCqHFRgJY8yPg0BsE0QOBc9fo/AvVtZ1fLNEiNAosLWbNO5/jbvoZEu/5rXeDOYoEVEBANoHVdQ9WdxUqe8xdHw92ZeH45qB4K7G0tFSqZK1ZswYTJ06kwFLB4gm0C8dvmgJzaxHSrkiFpX57oN1R9fxFKT/B8vKRqvbRHecosNyhpJ8+EeOnIXH+kwjpm6+foBiJYQjIJrAEMVFxEpUp8UZgfX19R4Wqd+/e0gZ40WbPni19On4vDrrs2hzfHBQ2WcEyzJp0GWjrySIUXzsWsFk7+qZckYfo1L1Aa63L8UbtsCbtnzhU+h0zLXKgwNJi1nzzOSg1C8m/+jMiJs/yzRBHk4CfCcgqsITvojIlHg+KZt/kbq9uuSuwup57ZR/PPVh+Xh0qnK5h4wqU/PI6p54FRViR8cN8BDd9pULPA+9SY1gfLLY9rulrdCiwAr+OAuVB0i//jNi5twdqes5LAh4TkF1gdeeBEF07d+7EjBkzpKtZ2EjAUwLV7/4dZ1541OWw+At6I37YWZjqi1z2NVoHrV+jQ4FltBXbOV5xl6E4M4uNBLRAwC8CS1SgVqxYgREjRnDvlBZWhQp9PP3Mz1HzyVvue2YCMm8dgjDbOvfHGKSnlq/RocAyyCLtIcyoi69E6lOvEQQJqJ6AXwSW6inQQVUTOHHHTDTv/9orHyMHJSJlRgTMtbu8Gq/HQWdjpuC/NTdrMjQKLE2mTXanwwaPRuY/l8tulwZJQE4CFFhy0qQtWQlY62tQdHk+bM2+Hy+Qeu1gREVtBMRp72zYmf5HbCmJ1xwJCizNpUwxhy2Jqch+dzPMkbyfVjHINOwTAQosn/BxsFIEmvZswcm7LpXVfEi8Bek39kNQ/UZZ7WrVmBav0aHA0upqU87vXgvXI6TvIOUmoGUS8JIABZaX4DhMOQJNe7fi5I/PHeehREucNQBxuceAxhIlzGvGZkni1fik4hLN+CscpcDSVLr85mzm3z9F2PCJfpuPE5GAOwQosNyhxD5+I9B8aDdO3DpN8fnMQTZk3DYMoS1rFZ9LzRNo7RodCiw1r6bA+pb12gqEDtL+YbqBpcjZ5SRAgSUnTdryiUBL0SEcv9G//wqNGZuFpAntMNXu88l3rQ62mYKxOOo1zVyjQ4Gl1ZXmH797LfySp777BzVncYMABZYbkNhFeQKtp46h+OpRyk/UzQzpNw1DRNCagM0fyIkLU36CLzRyjQ4FViBXijbmzl60BcG9+mrDWXqpawIUWLpOrzaCaztTimNXDA64s+G9o5F6RRostZsD7ou/HViT9ioOlbb7e1qP56PA8hiZIQf0/mA3glIzDRk7g1YPAQos9eTCkJ5Ya6pQOFtd/9pMvnIwYsS9hs1nDZOTxrC+WGx9FM0tLaqOmQJL1elRlXM5SwtgiU9SlU90xlgEKLCMlW9VRWtrasTR6Vmq8snujCXMhszbhiG4wTib4A+mPYx1pb1VmQ+7UxRYqk6P6pzr80URz8lSXVaM4xAFlnFyra5IrVYcmZKsLp+ceBN/YT/EDz0LU91h1fsqh4OfJ7+J4tNNcphSxAYFliJYdW00d20pTMHBuo6RwamTAAWWOvOie69E5UpUsLTSMm8bgTDrKq2467Wfar9GhwLL69QaemDfryoMHT+DDwwBCqzAcDf0rOKcK3HeldZa5OBUpMyIhLl6m9Zc98hfNV+jQ4HlUSrZ+VsCIbmD0Out9eRBAn4lQIHlV9ycrOy3d6Lui/c1DSL1uhGIit4ItGmnAucp8A8TFqK8ssHTYYr3p8BSHLFuJ4i58hYk//qvuo2PgamPAAWW+nKiW48qX/sTzr72Z13EF5wQiox5/RFUu04X8XQNQq3X6FBg6XK5+S2olMdeQvSl1/ltPk5kbAIUWMbOv9+iF1UrUb3SW0u8NB+xfY7B1HBcb6FhU/oC7C5R1+ZgCizdLTO/B5TxwgcIHzPV7/NyQuMRoMAyXs79HrHYb3Xyrktha1bv22m+QDGZgcwfj0Jo0wpfzKhurM0UgkWRr6KmTj2PQimwVLdMNOlQr3c2IiRngCZ9p9PaIUCBpZ1cadJT8abgiTtnouXIfk3674nTMeP6IHFCK8w12tvA312chSl344vyEZ5gULQvBZaieA1jXFwKLSpZ5show8TMQP1PgALL/8wNNWPpw7egfs2nhoo5/YejEWH+Qjcxq+kaHQos3SyrgAcSNeMqpD75z4D7QQf0S4ACS7+5DXhkFS/9DlVvvRBwPwLhQHhOAlK/nwpL9YZATC/rnGq6RocCS9bUGt5Y3A33IPGnTxmeAwEoQ4ACSxmuhrfa8NVylPzqBsNzSL5qBGJS9gJN5ZpmcSD9YXxZEvhrdCiwNL2MVOl86hOvIGrm1ar0jU5pmwAFlrbzp0rvbW2tOHXP5Wjaq+8DOd2Fbw6xIevHoxFcp+1N8Gq4RocCy91Vx37uEgjJHYjMvy+FOTrO3SHsRwJuEaDAcgsTO3lCoPLVP+Ls6896MsQQfeMuGoiEoZUw1R7UZLxnY6bivzXzAuo7BVZA8et28rh5P0XivU/oNj4GFhgCFFiB4a7bWZt2b8bJey4HrFbdxuhrYJl3jENY2+e+mgnI+B0Zf8LWU4H7lz4FVkDSbohJMxZ8hPBRUwwRK4P0DwEKLP9wNswsJfdfi4ZNKw0Tr7eBRg7JQsr0MJhrtnhrImDjPoxfiPKzgblGhwIrYGnX/cQR46Yh/W/v6T5OBug/AhRY/mOt+5mq3/07zrzwqO7jlDPA1BvHICpyE9BaI6dZRW2VJF6DTypmKDpHd8YpsAKC3TCTJv38D4i97ieGiZeBKkuAAktZvoax3lJ4UNrY3l591jAxyxVocFIkMm7oh6Da1XKZVNzOxvQF2BOAa3QosBRPraEnsMQnSxveg7P7GpoDg5eHAAWWPBwNb0XcMyjuG2TznkDiZcMR26cIpvpC7434aaTVHIrFEf/0+zU6FFh+SrCBp4mecwNSHllgYAIMXS4CFFhykTSwndql76D8Dz81MAF5Q8+6ezxCG/8nr1EFrBWm3IMvyocrYLl7kxRYfsVt2MlSf/86oqZ/37DxM3B5CFBgycPRuFas7Thx2wyIC53Z5CMQM6E/Ese1wFyzQz6jCljy9zU6FFgKJJEmzyMQmjccWa+tAMxm0iEBrwlQYHmNjgMFgeolr+HMX35NGAoRSP/RBESYvgCsrQrN4JvZhvB+WNz+MFpa/OMfBZZv+eJo9wkk3fdHxF5zp/sD2JMEuhCgwOKS8JqAraVJql61HD3gtQ0OdE0gLDcVqZcnIajmS9edA9DjQPoj+LIk2y8zU2D5BTMnARDcu79UxTJHRJEHCXhFgALLK2wcJFWvFr2MM//3CGH4iUDy3LGISdkDNJ7y04zuT+Ova3QosNzPCXv6TiDx7scRd/PPfTdEC4YkQIFlyLT7HrS1vhYnbp+B1uJvfDdGC24TMIdZkHn7SITUL3d7jD86VsZeiPeqb1R8KgosxRFzAgcCQamZyHp1BSyJKeRCAh4ToMDyGBkHCFbYdhEAACAASURBVAJVb72Aipd+RxgBIhA/fSjiB5+BqXZfgDw4f1p/XKNDgaWadBvGkfgf/QoJd/7GMPEyUPkIUGDJx9IwltqrK3FSVK9OHTNMzGoNNPPOiQhrXaoa95S+RocCSzWpNowjlph4ZL62AsGZOYaJmYHKQ4ACSx6OhrJy9o2/oPIfTxsqZjUHGzmsD5IvCoalZlPA3SxJvBafVFysmB8UWIqhpeEeCMTdcA8Sf/oUGZGARwQosDzCxc7tFWU4cdvFaDtdQhgqI5A6bxKior4CmisD6pmS1+hQYAU0tYad3BQSKr1RGNI337AMGLjnBCiwPGdm6BFV7yxAxYLfGpqBmoMPTolD+rU5CK5bFTA3reYwLI74hyLX6FBgBSythp845spbkfzrvxieAwG4T4ACy31W7AngxB0z0bz/a7JQOYHEy8cgNucoTHWBectTqWt0KLBUvvB07J45OhbZ726BJT5Jx1EyNDkJUGDJSVPntho2r0LJfdfoPEp9hZd51ziENX8ekKBWp72Kw6Xtss5NgSUrThrzkEDKwy8g+vJ5Ho5id6MSoMAyaua9iPv0Mz9HzSdveTGSQwJJIGZSPhLHNMJc49/KY0P4ACxuf0jWa3QosAK5kjh35IWXI+2ZNwmCBNwiQIHlFiZ2Epvaj8+bBGtdDWFolED6LRMREbwaaGvwWwQH0h7Bl6XyXaNDgeW31HEiJwRMQcHIXrQFQenyrWmC1i8BCiz95lbWyKoXv4Izf3tYVps05n8CYX0zkXpZPIJq1/lt8v8lv4njp5tkmY8CSxaMNOIDgaT7/4jYq3kJtA8IDTOUAsswqfYt0JN3z0HTrsCfs+RbFBxtJ5B89QREp+yFqaFYcSiVsRfhveobZJmHAksWjDTiA4GI8dOR/vx/fbDAoUYhQIFllEz7EGfj11/i1E+v9MECh6qRgDk8DBm3DkFoo/L3Gu5I/xO2lsT5jIECy2eENCADgV5vbUBI7kAZLNGEnglQYOk5uzLFdvq5B1Dz/usyWaMZtRGIv2QU4gaWw1y7W1HXPohfiNNnfdv/RYGlaIpo3E0CiXc/jribf+5mb3YzKgEKLKNm3s24rfW1KL5mDNqrzrg5gt20SiDjtgkIt30O2KyKhHAq8Vp86uM1OhRYiqSGRj0kEDZsPDJf/szDUexuNAIUWEbLuIfx8uwrD4FpvHvk8P5ImmpBUO1XikSyMf1F7CkJ8to2BZbX6DhQZgJZr36B0PxRMlulOT0RoMDSUzYViKXytT/h7Gt/VsAyTaqZQMr1ExEdtxVoKpfVTas5HIsjXvH6Gh0KLFnTQWM+EBCXP4tLoNlIoDsCFFhcGz0SKLnvajRsXk1KBiQQnJqMtLlZCGlYKWv0R1PvxYqyYV7ZpMDyChsHKUAg8qLvIe3pNxSwTJN6IUCBpZdMKhCH2H9VOLsv0C7vdScKuEqTChJImDMOcX2KYKo7KNssq9New+HSNo/tUWB5jIwDFCJgSUxFzif7FbJOs3ogQIGlhywqFAP3XykEVqNmM+8ch7BWee41bAjPw+K2B9HS2uoRDQosj3Cxs8IEMl/5HGFDxyo8C81rlQAFllYz5we/K//xNM6+8Rc/zMQptEIgZvIwJIyqh6V2q88u709/FOtLenlkhwLLI1zsrDABHtegMGCNm6fA0ngClXT/5I9no2mv7/8jVdJH2g4MgbSbJiAyfAPQWu2TA55eo0OB5RNuDpaZQOSUWUj78zsyW6U5vRCgwNJLJmWOQ9p/dUmOzFZpTk8EwvrnIGVmNILr13odlqfX6FBgeY2aAxUgYIlNQM7/DitgmSb1QIACSw9ZVCCG+vWfo/TX8xSwTJN6I5B05TjEZBTA1FDoVWg70v+MrSWxbo2lwHILEzv5kUDW6ysROnCEH2fkVFohQIGllUz52c+Kl55E1Vv/5+dZOZ1WCZgjo5FxUx5Cm72719Dda3QosLS6QvTrd+LPfo+46+/Wb4CMzGsCFFheo9P3wLJHb0fdqg/1HSSjk51A7LSRSBhSAXPtTo9sn0q8Dp9WTHc5hgLLJSJ28DOByKmXIe2PC/08K6fTAgEKLC1kKQA+nrjtYjQf9Ox/kgFwk1OqlED6LeMRYVkJWFvc9tCda3QosNzGyY5+IhDSNx+9Fn7pp9k4jZYIUGBpKVt+9LVodj+015z144ycSm8EIocPRNIFJgTVbXArtHZLJBaH/x21dY3d9qfAcgslO/mRgCUuETmfHfLjjJxKKwQosLSSKT/6aa2rQeHMPn6ckVPpmUDy1eMQnbwbpsZTLsM8mjofK8qGUmC5JMUOaiKQu64MpiDvLzFXUyz0RT4CFFjysdSNpeZDe3Di1ot0Ew8DCTyB4Ix0pF2RhpAm1/cark59DYfLnF+jwwpW4HNJD84n0PuD3QhKzSQaEuhEgAKLC+I8AvVrPkXpw7eQDAnITiB+1mjE9T8Fc92+bm3XR+RhceuDaHVyjQ4FluwpoUEZCGS9uhyh+aNlsEQTeiJAgaWnbMoUS9U7C1Cx4LcyWaMZEuhCwGxBxq2jEW7t/l7D/emPYX1J1nnoKLC4mtRIQLxFKN4mZCMBRwIUWFwP5xE489wDqH7/dZIhAUUJRI0bjKRxLbDUbXY6j7NrdCiwFE0JjXtJIPmB5xDzgx95OZrD9EqAAkuvmfUhrpL7r0XDJtd7ZXyYgkNJoINA6vXjEBWzFWip6ESlMnYa3qu+vtPPKLC4cNRIIP62B5Bwx0NqdI0+BZAABVYA4at16lP3XoHGHe69Wq/WGOiXtgiE9u2NlFmxCGlY08nx7Rl/xrZT312jQ4GlrbwaxduYK36I5IeeN0q4jNNNAhRYboIyUjcKLCNlW12xJs4ZjdicQpjqv+lwzPEaHQosdeWL3pwjEDF5FtKffYc4SKATAQosLojzCFBgcVEEkoA5Og7p1/VDWNu5ew1PJV6PTyumSX+mwApkZjh3dwTCR05GxosfExAJUGBxDfRMgAKLK0QNBGKmDEXCiFpY6rbjq/QXsbckiAJLDYmhD+cRoMDionBGgBUsrgtWsLgGVE0gbd44hIV+KV2jM+7FX6jaVzpnTAIUWMbMu6uoKbBcETLg71nBMmDSVR5yeH4/1F0wAJZXPlO5p3TPiAQosIyYddcxU2C5ZmS4HifuugzNe5yfTWQ4GAyYBEiABFwQCB06HlkU/1wnXQhQYHFJnEeg+PZL0HpgO8mQAAmQAAm4QSB40Chkv/aFGz3ZxUgEKLCMlG03Yy265SK0H97jZm92IwESIAFjE7D0H4qcNzuf4WZsIoxeEKDA4jo4j8DRGyfDVnSQZEiABEiABNwgYMoZiNx3eDizG6gM1YUCy1Dpdi/Yw7dMg/nwbvc6sxcJkAAJGJyALasv+i3eYnAKDL8rAQosronzCBy4fRZCDmwjGRIgARIgATcItKdlY8D7O9zoyS5GIkCBZaRsuxnrrtsvRdQB/mvMTVzsRgIkYHACzWk5yH//a4NTYPisYHENuCSw5dZZSDzECpZLUOxAAiRAAgBqM/thxH95tA0XQ2cCrGBxRZxHYO2N05BVxD1YXBokQAIk4A6B8vR+mLiEAssdVkbqQ4FlpGy7GetnV45HXvk3bvZmNxIgARIwNoGihGxc/Cn3YBl7FZwfPQUWV8R5BBZPz8fopjKSIQESIAEScIPAntAkXLm6wI2e7GIkAhRYRsq2m7H+a1QaLooPgbWx3s0R7EYCJEACxiWwoSkYP9xealwAjNwpAQosLozzCPxzUAxmDu6HtlPHSIcESIAESKAHAubYBKwoKsOdB2rIiQQ6EaDA4oJwKrAuHjmUp7lzbZAACZCAKwKZfbBq7yEKLFecDPh7CiwDJt1VyKKCNXHCeIQX8MJnV6z4exIgAWMTaM7siw17D1JgGXsZ8BEh8+8eASGw8gYPQeYpbtp0jxh7kQAJGJXAmdg07C46ToFl1AXQQ9ysYHFROH1EGBURjnGhbaRDAiRAAiTQA4F9LRaU1TdRYHGVnEeAAouLwqnAEj+c0TcT1spyEiIBEiABEuiGwLqqVrTZQIHFFUKBxTXgmoB4RCjaReNGw3yYJ7q7JsYeJEACRiRgTcrAmsPn3rbmW4RGXAE9x8wKFtdEtxWsMePGIeYwTyfmEiEBEiABZwTEHYRb9x6gwOLycEqAAosLo1uBlZObi9yzx0mIBEiABEjACYGjMekoOlZMgcXVQYHFNeAeAfsjwlAzMDk22L1B7EUCJEACRiJgNmNdZbO0/0o0PiI0UvLdi5UVLPc4GaqXXWCJoC8e1Be20nP/QmMjARIgARI4R8CUMxArd+zpwEGBxZXRlQAFFtfEeQQcBdbkiRMQevBrUiIBEiABEnAg0DR4PL5av54Ci6uiWwIUWFwcPQqsnH79kVtRREokQAIkQAIOBAoTslF45AgFFlcFBRbXgPsE/jUqDW2NDR0DZgwbCOvx7/5D4r4l9iQBEiAB/REwRcVg7YmKjv1XQeER+NH2Uv0Fyoh8IsAKlk/49Dn43RlDUHvyu31X4ydMRGTBNn0Gy6hIgARIwEMCjTn52LhjV8eo6MxsXL9ir4dW2F3vBCiw9J5hL+L78NqLcHrPdxc9p2VlIb++zAtLHEICJEAC+iNQEJGCkydPdgSWPHQUrly8Rn+BMiKfCFBg+YRPn4M//8k1OL52WafgLh4zArYj+/QZMKMiARIgATcJmHoPwMqdnf9b2OvCWZj98n/dtMBuRiFAgWWUTHsQ59qH78ahD97uNGL0+AmIPcS3CT3AyK4kQAI6JFDdfxS+3rK5U2QDfjAPFz79dx1Gy5B8IUCB5Qs9nY7d/Nxj2P3a/3WKLi4hEaODmmBrbdFp1AyLBEiABHomYI6MxtYGE6orKzp1HHb7zzH+V08RHwl0IkCBxQVxHgEhroTI6tqmTRgHUwHvJuSSIQESMCYB27BJWL127XnBC3ElRBYbCTgSoMDiejiPgHg8KB4Tdm1DR49F8tGdJEYCJEAChiRQmjcO+zdtOC928XhQPCZkIwEKLK6BHgmIDe5io3vXZgkJxcVD+qOtsIAESYAESMBQBIL7D8GKnfvR3tJ8Xtxig7vY6M5GAhRYXAM9EhBHNIijGpy1C74/F8HrPiZBEiABEjAUgbZJl2LdUuf/7RNHNIijGthIgAKLa6BHAuKQUXHYqLOWNGAwRkea0FrEKhaXEQmQgDEIWJLTsccWgdLDB50GLA4ZFYeNspEABRbXQI8ExDU54rqc7tqUy76HkI2fkyIJkAAJGIJA65jp+PKLzmcDOgYurskR1+WwkQAFFteASwLvTBuE+tLvTip2HBCXmY1xcaFoO8VLoF2CZAcSIAFNE7CkZmFbbRvOnjzuNI7I1AzcuMZ5ZUvTgdN5nwnwLUKfEerTwMr7bsHRzz/oNriJ0y5G+M51+gyeUZEACZDAtwQaR0zFxtUru+WRc8n3cMkLnQ9mJjwSEAQosLgOnBLY88YCbPrTw93SiYyLx6SUGLSfPkWCJEACJKBLApb03thwqgINVWe7jW/c/b/D8Dvv02X8DMo3AhRYvvHT7eiy7Zvw8byZPcY3fuIkRB7cqlsGDIwESMDYBOqGTMSWL3uu1M9541NkjJ9qbFCM3ikBCiwuDKcE2poa8a+RqT3SCQsOwpSsZFirzpAiCZAACeiKgCWzD1YfPIq2trYe4+IGd12lXdZgKLBkxakvYx/dMAPlO7f0GNTosWMR+w1Pd9dX5hkNCZBA1YDR2L55U48gkgaPwA/e415UrhbnBCiwuDK6JbDpj7/BnjdfdEnoknGj0X54t8t+7EACJEACWiBgzsrFyj0FsLlwduC1P8IFv/s/LYREHwNAgAIrANC1MuXhj97Fmod+7NLd/IlTkHZws8t+7EACJEACWiBwOnc49ny9zaWrQlwJkcVGAs4IUGBxXXRL4Ozh/XjvigluEbp4zuWwfdX9QXxuGWEnEiABEggwAdOIyVi5eo1bXlz1/nokDhrmVl92Mh4BCizj5dyjiHs6cNTRUEq/gRgRbkPbiaMe2WdnEiABElALAUtiKvbaIlBy5JBLlyJS0jBvret+Lg2xg24JUGDpNrXyBLb83utxbNVnbhkbPXUaYvesd6svO5EACZCA2gjUDJ6Ibevd27SePe1SzHppkdpCoD8qIkCBpaJkqNGVrxc8g+0vPuO2a9MnTwT2u9674LZBdiQBEiABfxDIH4NVGza6PdOoe3+D0fN/43Z/djQeAQos4+Xco4jP7NuJD652/xC9tKxeGGytha2x3qN52JkESIAEAkXAHJuA3W0hKD/h/L5BZ36J4xnEMQ1sJNAdAQosrg2XBJbeejlObXavbC6MjR49CrFH97i0yw4kQAIkoAYCVf1HYfsW99+EFie3ixPc2UigJwIUWFwfLgmIs7DEmVietGkjh8JUxBvmPWHGviRAAv4nYOs/DKu3fO3RxBMeegZDb7nXozHsbDwCFFjGy7nHEdcUH8XiS0fBZrW6PTYpOQUjYkNgrShzeww7kgAJkIA/CZgio7G72YLTp0+7Pa3JbMa1/9uOmOxct8ewozEJUGAZM+8eR718/g04tnKpR+OGjp+I5EPc8O4RNHYmARLwG4GK3OHY5caBoo4O9b54DmYu+I/ffORE2iVAgaXd3PnV84Il/8a6R+d7POfUWZciaMsKj8dxAAmQAAkoSaBt5FSsW7XS4ymm/n4B8ub+0ONxHGA8AhRYxsu5VxE3Vp7Gfy8djeaaKo/Gh8bG46IJY9G6ZbVH49iZBEiABJQiEDxyCtZ8vRPN1Wc9miI0Jg7X/O9rhCckezSOnY1JgALLmHn3Kuo1D92Fwx95XhrPyB+GISFtaDt22Kt5OYgESIAE5CIQnN0P+2zhOLF7u8cm+3//Blz0x1c8HscBxiRAgWXMvHsVdeGyD7HiF96VxgeMHI2s4r2ABxvlvXKSg0iABEigGwImSxBK88Zi3wb3j51xNDXjb/9Gn1lXki8JuEWAAsstTOwkCLS3NGPxpaNRd6rYKyAjR41GfOFur8ZyEAmQAAn4SqBu+AXYsmaVV2aiMrJx7f++hiUk1KvxHGQ8AhRYxsu5TxF/9fsHsO9t70vkE4cPQXhxgU8+cDAJkAAJeEqgbegkrFu31tNhHf0Hz7sLkx591uvxHGg8AhRYxsu5TxFXFOzFR9dOk6pZ3rYLhgxE8Mkj3g7nOBIgARLwiICp/zCs9PAwUccJRNXq+4tXIzFviEfzsrOxCVBgGTv/XkW/6c+PYM+//p9XY8Ugswm4aPhg4Nghr21wIAmQAAm4Q8Cc3hsbDh5Bo9XmTnenfYb+6KeY8Os/eD2eA41JgALLmHn3KeraE8fw4XXT0FR5xms7QSZg2rBBaC/+xmsbHEgCJEACPREI6tUXG/YVoL7de3EVlpCEKxetRnRWb8ImAY8IUGB5hIud7QS2v/hHfL3gaZ+AhIeG4oLcTLSVun+DvU8TcjAJkIBhCASlZmFTcSlqGhp9inn0/Icx6t6HfLLBwcYkQIFlzLz7HHVzVaVUxaopLvTJVnxyCkaHW2GtrfbJDgeTAAmQgJ2AOTIae8wxKCsu8glKTHYfqXoVGpfgkx0ONiYBCixj5l2WqPe++SI2/vE3PtvqPXw0+h7fA9i8L+P77AQNkAAJ6IbAkazBOLZnp8/xTHzoGQy55V6f7dCAMQlQYBkz77JEbW1rw4fXTkPFgV0+28vqn4cBZ476bIcGSIAEjE1gb3gKyk+d9BlC4qDhuHLxapiDgny2RQPGJECBZcy8yxZ1wZKFWPeoPP/CS8/MxKCGctl8oyESIAFjEdhpiUHlmQpZgp76+xeRN/dmWWzRiDEJUGAZM++yRv3pDy9Dydb1sthMTYjHYFudLLZohARIwDgEtreFoqpWnv92pI+dgsv//Zlx4DFSRQhQYCmC1VhGfbmj0Bmp6PAwjA1rNxZERksCJOA1gR2NwNmmVq/Hdx3IOwdlQ2loQxRYhk6/fMF/Mf9GFK38VDaDwSZgakY8bA3y/ItUNsdoiARIQFUENte0+XTOVddgci6+HJcseEdVMdIZbRKgwNJm3lTndeWhfVh66+VoOivP/gcRoAnA9GEDYTvOa3VUl3A6RAIBJmCLjMa6k5Xw4QzR8yIIi0/EnDc+RcKAwQGOjtPrgQAFlh6yqJIY9v/nVWx48n7ZvZk2ZRJM+7bKbpcGSYAEtEnAmpqFNQd9O4PPWeSTH/8r8m+4Q5tQ6LXqCFBgqS4l2nZo1a9ux5Gl/5U9iAumTUfwzi9lt0uDJEAC2iLQljMI63bslt3pvnOuwfTnXpPdLg0alwAFlnFzr0jkNcVH8ektl6O+9ITs9sdPuQCR+zbJbpcGSYAEtEGgsf9IbNyyRXZnI9OycPmbnyImO1d22zRoXAIUWMbNvWKRH/rgbax9+G5F7A8ZPBgppw4pYptGSYAE1EvgdMYA7Nm3TxEHL3z67xjwg3mK2KZR4xKgwDJu7hWNfN2j81Gw5N+KzNE7NQl90Qy0NClin0ZJgARURCA2AYcabThRpswhxHlzf4ipv1+gooDpil4IUGDpJZMqi6O+vARLb5mD6qJvFPEsJsiEEf1yEVRWrIh9GiUBEgg8gbb0PthecBh1cr4q6BBWbE4/zHlzKSJT0gMfLD3QHQEKLN2lVD0BHf3fEqy8/0eKOSSOcRiVPxCxJTzGQTHINEwCASJQndEPX+87oOjsF//1X8i9dK6ic9C4cQlQYBk3936J/Kvf/wr73v6HonPlZvdCn6B22M6eVnQeGicBElCegCk2AYXWEBwtPq7oZIPn/RiTHn1O0Tlo3NgEKLCMnX/Fo2+uPisdQFpxcI+ic4VbzBg3YigsR/crOg+NkwAJKEegPXsAtu07gPo2q3KTAEgcOFQ6UDQ0Nl7ReWjc2AQosIydf79EX7Z9E5bdfS2aa6oUn2/MmDGIObJL8Xk4AQmQgLwEanMGY+uOnfIadWItIiUNMxf8B8lDRys+FycwNgEKLGPn32/RH/lsCVb9Urn9WI6B5A4chNxgG6wnuDfLbwnmRCTgJQFTQgqKLZE4fMg/x69c+o/3kXXBDC+95TAScJ8ABZb7rNjTRwK7X38Bm5991Ecr7g0Xl0WPHzMaId/If+Kzex6wFwmQgCsCrVliI/tBNFhtrrrK8vtpz76KfpdfK4stGiEBVwQosFwR4u9lJbDxmQex999/l9VmT8by8gYgy9QKW5n8J8v7LQhORAJ6IxAcgtNRSdhz9JjfIpv0yLMYfNNdfpuPE5EABRbXgN8JrPj5TShc/rHf5hXVrLHjxiHs0A6/zcmJSIAEnBNo6dUfu/YdQK1CZ1s5m3XUvb/B6Pm/YUpIwK8EKLD8ipuT2Ql8dN10lO/e5lcguXkDkRsdCusRvmnoV/CcjAQAmNKycbzVhEPfKHP4cHeQ+8y6EjP+psytEkwsCfREgAKL6yNgBN6+MA8N5SV+n3/8BVMRXbgX1vpav8/NCUnAaARMliDU9x+ObZs2oc0/W606EMflDsA1S/37Dzmj5Zfxdk+AAourI2AE2hob8K9RaQGZv1feIOSlJcG6e1NA5uekJGAEAubBY3G4vBLHDh0MSLi37ToNS0hoQObmpCRAgcU1EFAC1YWHsfiywJ1HM3b6JYgvL0LbyaKAcuDkJKAnAsHZ/VCZmIWtq74IWFjz1h6COPOKTR0EKioqMG/ePCxbtqzDofXr12Py5Mk+ObhhwwZMmTIFctjyyREngymw5CZKex4TKP16Iz65aZbH4+QakDogH4Oy0mDe8aVcJmmHBAxLwDp2OvYXnUD5oX0BY3D5wv8hfYxv/+MOmPM6nLigoADXXXcd5s6di8cee0yKUM3CSK4UUGDJRZJ2fCJQe+IY3r1kqE82fB2ckz8UuSkJwK6vfDXF8SRgPALDJuLo6bMo2q/stViuwF71/nokDhrmqht/70cCTz31lCSo3n77bSQmJnbM7PjzgwcPdqpEib7PPvssFi1ahLy8vA5BJgbPmjWrw5ajUBO/E9WsV155BS+99BJ27dqFJ598Uprv8ccfx/DhwzvsiZ+J+cXPu9qUCw0FllwkacdnAo1nyvGfGUPQ3tzksy1fDPQdPgo58dGwUWj5gpFjDULANGQcjtU04JtdgT0GxRwcjGs+3YaY7D4GIa+NMO2PBnNycvD8888jPDy8w3FHEXXmzJluBZYYICpgDzzwAK666ircd999kg1hb/v27R3j7AJLiCpRKbMLqLfeeguzZ8+WHlHa/RDjFi5cKNkoLi4+r8ImB10KLDko0oZsBFrqavDB1VNRc+yobDa9NTRg9DhkR4fDSqHlLUKO0zEBc/5oHG9sQ8H2wL+lF56UgrkfbUR4QrKOiWszNLvAEnut7I8H7ZE4qz7Z91I5iq9t27Z1qmaJ3wlxJD4dK192geXMRnZ2didhZhd6jlUsuzCTizQFllwkaUc2AtbWVnx2x5Uo2aKOPVGDxk9GVrgF7bs2yhYjDZGAVgmY84ajpN2CfVs3qyKE+L4D8YMl62AJDVOFP3SiMwFXFaybbrpJ2qDekzhavHhxx6M8u3X74z7HypcnAuv999+HmFuIqnvuuUeqbjkTgb7kkwLLF3ocqyiB1b++E998skjROTwxPmTKhUi32NC+m0LLE27sqw8Clr6DURYUjt2b1LP+00ZNxPfe/u6tNH2Q1l8UjnutRHTz58/Hgw8+iJdffhmbNm2S9kX19IiwawXLkZC7VTDHCtbTTz+Nhx9+WDIjHhE2NDRQYOlv2TEiVwTWP/ELHFj0uqtufv398AunI9ViQ9uOc//qYiMBPROw5OThTFgsdmzcoKowe0+/DDNffFdVPtEZ5wS6vkUoHu2J6pFo9sdy9j6O+6zs4kv082QPljuPCJ977rmOjfeff/55RzWr62NMX3LKCpYv9DjWLwQ2PvMQ9v77Jb/M5ckk+VMvRkZkKLBvC6y1eyWxaAAAElJJREFU1Z4MZV8SUD0BU94InLZasHuL+g7jHfCDebjwaf9dGq/6ZGnAQWfnYDkKLPFn+34o8fhv5syZWL58uVdvEbojsOwb28WbhmK+1NRU9OnT57yN+L6gpcDyhR7H+o3A1ud/h53/+Ivf5vNkooz8YejbKxPhpUVoK/bvPWue+Mm+JOCKgCkiGq05g1B8ugJFATp93ZWPQ2+djwkPPu2qG3+vAQKNjY3SxvObb77Z5wNH1RguBZYas0KfnBLY9drfsOW5c2eWqLGFxyVg8PARiG+pQ/vBwL6yrkY+9Mk3AvUJ6TiVPwnpBzYiquKUb8a6jDZn5KAmOhEFBw+iuqpKVttyGhv3qycx/PZfyGmStkhAMQIUWIqhpWElCBSt/BQbn34QdaeOK2FeNpt5I8cgIyoMpv3bAGu7bHZpyJgEGmOTsPXahzqCH/LhCwirPuMzDFvvPJxuseLQwf0+21LSQGRqBsb87FH0uuASJaeR3XZzczNCQ3kXouxgFTYYHR0tywwUWLJgpBF/Eqg6UoCvnn4QJ79a5c9pvZorNbs3+mb3QuTpE2gvP+mVDQ4igePDp6Fw3JwOEFWlJ1FdVuodGJMZNosF7e1WWNvVL/7NISEIiYqByWLxLl6OIgEPCFx44YWYOnWqByO670qBJQtGGvE3AVt7u1TJ2vfOP/w9tVfzWSxBGDx+IlLCQ4DDu2GtVe9jGK8C5CBFCbQHhWDnFfNRn5iByMpSjPhkASwtnt14YOo/FJVWEwp27UJDa5ui/splfPCNP8bEh/9EcSUXUNrxKwEKLL/i5mRyE9j31stSNQs2m9ymFbOXlJOLPn1yEdfWgPa9WxWbh4b1RcBmMqN04DikFWyFyc3HzubcfNSGRaP4+HGUFB/TDhCTCZMe/hMG3/QT7fhMT0mgCwEKLC4JzRM4sX6FVM2qKjysuVgy+g1AdlYmouvOov3IPs35T4fVR8Dcuz/qoxJxoqQEx49o763WuD79papV1pQZ6oNLjxQlIPasiTOpKisrpXny8/Mxfvx46c+1tbVYunQpxJuHQUFBmD59OjIzMzv5s3nzZuzf33k/ob1vTExMx3hHu2KMaPZ55AyQAktOmrQVMAK1J45JIuvY6s8C5oOvE+cMzEdmciIiKkvRfqrIV3McbyAClsw+aIhLwUlxvELBAc1G3nvaZZK4is7qrdkY6Lj3BMS5V0JczZkzRxJK4ktcX5Oeni6JI3FO1YgRIyQRJpq4wLm7lwhOnjyJVatWSedbiTO1hJCqrq6WLnsWFz2LOUQTfYRYk2tju2P0FFjerwWOVCGBzc8+it2vv6BCzzxzqX/+EKQmJSKirhJthQc9G8zehiBgychBU3wKSs5W45t9ezUf87DbfobxD/xe83EwAO8I2KtXduF07Ngx6aR1UW2Kj4+XBJKzqlV3szmKNSGexPeiDR48GBs3bsSsWbM6ql1KVK/EXBRY3q0FjlIxgYP/fQNb/vJbNFefVbGX7ruWO3oCMtNTEdlYg7aDO2FtqHN/MHvqhoA5Jg5BA0ehPiQcp06ewpHtW3QRW2hsPMb98ncYeM2tuoiHQXhPQIiowsLCjgrWoUOHJFF14sQJ6efh4eFShUt8igpUd1Une/VqwIABHY/+ulawxJuCW7duVax6RYHl/TrgSJUTqDy8HztffhZHPluick89cy++Tz/0yspCvMmK4NMnYS0t9swAe2uKQNCA4WhJykBlUzNOHCtC5TcFmvLflbN9L5uLET95AAn981115e8NQkBUmoRActxnZd9bJapZ7jwiFP3t4sy+T8txD5ewY2+iOiYqZd3t6/IFOytYvtDjWNUTKHh/IXa8/Cxqj+tzT1NyegYy01IR294My3HtbfJX/QLys4PmpHS0ZfRBldWM4qJCVOp03Ub3ysHInzyAvKtu9jNhTqdmAo6P9UpKSiThI/ZgnT17tpNgEv3KysqcPjLs+qjR2R4tIbbE3ithW8wxaNAgFBWd+3+E2K8lV6PAkosk7aiWQH3ZKUlkHXj3NdX6KJdjKUlJSMvIRHxEKELqqtB+slAu07SjAAFzYiraElJR1QYcP3ECFeVlCsyiLpODrr9dElfidHY2ErATsFeYEhISJJHj+L3YmO64B8tZhcpux9njwa6U7W8OikqW2Dw/atQoScSJTfAUWFyTJOAFgaIVn2DH35/Fmf07vRitzSHhsfHoPTAfSfGxCG9ugKm0GG2l6r5mSJukXXttCg6BKbsfmqPiUVnXgOPffIOaqnOvoxuhJeWPwMi7H0DOjO8ZIVzG6CEBe+VJHMMg9lfZK1hCBNmFkBBf4qR1x7cI7ZvhRTVK7LkSjwbtlS/xfddmr16JvV0hISGSLVawPEwWu5OAMwJtDfVSNWvnP/9qWECxqWlIz+qF+IhwRLQ0wny2HO2n5b082LBwHQNPSkNLVAKq26woLS/D6bJyw2IZcef9UtUqKCLSsAwYuGsCjvukRG+xf8peUbJXptra2jptcu8qqFwJrK7nXtn7cw+W6/ywBwm4ReDU5i+x4+U/49SmtW7113un0IhIpPfph8TkJESHBiOkpRGmM6VoPXFU76H7HJ8pMhrW6Hg0m4NR29CIstPlqKxvRJt2LhfwmUF3BjImXIiRP/k1MsZfoNgcNEwCYk+WeIzorGIVSDrcgxVI+pw74AR2vfo3qaLVWl8bcF/U6EBC/0FI7dUbcTHRCGttRlBdFVBRgvaT+nxpoLscmMRlwwmpaI+OQ0twGOoam3CmrBTlRUfRSiF1HrbgyGipYjX8jl+ocVnTJx0REBUosUFdzr1TcuGhwJKLJO1olkDFgd3SpdEF7/1bszEEwvHIyEhEJyYhOjYWkZFRCAsJQYjFhGBbOywtzUBDHWy1Z9FeeToQ7rme02yGOSoGCI+ENTgMVkuQJJZa29rR1NyE2sZmVFdVobahgSLKNc2OHnlX/xDikubEQcM8GMWuJKA/AhRY+sspI/KSQNmOzdj/n1fxzSeLvLTAYc4IhCelIjY5GRHh4Qg2mRBkMcNiscBiMsNiNsFsAizi1GMAZthgttlgsllhtrbDZLXC1N4G2KwwBQUDFgtgMsEG8QXpy2o792mz2WC12To+rVar9Ls2kwltMKHNCrTabGhsbEDNmTOoO2PcPVFKrNR+37sO+TfcgdSR5+6OYyMBoxOgwDL6CmD85xEQ+7L2v/sqCpd9RDokQAIuCPSZ9X3kX38HxH4rNhIgge8IUGBxNZBANwSOr1suVbSK15y7WJSNBEjgOwLZF82WKla9psp3MCP5koCeCFBg6SmbjEURAkVffIz9/3kNJzeuVsQ+jZKAlghkTpyG/BtuR84lV2jJbfpKAn4nQIHld+ScUKsEjiz9r1TRKv16o1ZDoN8k4DWBtNETpYpV3znXeG2DA0nASAQosIyUbcYqC4GC99/Cgf+8itN7t8tij0ZIQM0EkoeMwqAb7kDeVTep2U36RgKqI0CBpbqU0CGtEDjy2Xs4snQJjq1aqhWX6ScJuE2g9/Q56DtnLvpedrXbY9iRBEjgOwIUWFwNJOAjgdN7vsaRpe/hyGdL0HC61EdrHE4CgSMQkZyGvpfNRd85VyN56OjAOcKZSUAHBCiwdJBEhqAOAk1VlZLQOvrZeyjdvkkdTtELEnCDQNqoCci97GpJWIXFJbgxgl1IgARcEaDAckWIvycBLwgc//KLb6ta78Ha2uqFBQ4hAWUJmIODpcd/QlT1uuASZSejdRIwIAEKLAMmnSH7j0B10TcdQqvq6CH/TcyZSKAbAnG5AzqEVWxOP3IiARJQiAAFlkJgaZYEHAlY29twdOkSiI3xxWuXEQ4J+J1A9oWzJGGVO2cuzJYgv8/PCUnAaAQosIyWccYbcAJVhYdxfO3nKF6zDKc2rwu4P3RAvwQyxk9F9kWz0OvC2Yjr01+/gTIyElAhAQosFSaFLhmHQMXBvefE1tplEJdNs5GArwTEZcuiWiVEVeLAIb6a43gSIAEvCVBgeQmOw0hAbgLlu7fh+Nplktg6s2+n3OZpT8cEkgaP+FZUzULKsDE6jpShkYB2CFBgaSdX9NRABEq2bTgnttYsw9lvDhgocobqLoH4foO+ffw3C+ljJrs7jP1IgAT8RIACy0+gOQ0JeEvg5FerJKF14qtVqDpS4K0ZjtMBgfi+A5E5aZokrDInTddBRAyBBPRLgAJLv7llZDokUHFgt3TZdOn2jdJnQ3mJDqNkSHYCUelZSB87BWJfVeqoCUgYMJhwSIAENEKAAksjiaKbJOCMgBBaJVvWnxNdX29EW2M9QWmYQHBkFDInTusQVclDR2k4GrpOAsYmQIFl7Pwzeh0RsFmt0rEPpzatlT7Ld23VUXT6DSV93AXInHhRh6gymc36DZaRkYCBCFBgGSjZDNVYBNoaGzoEl6h0nT18AG1NjcaCoLJog8LCEd9/ENLGTO4QVeJnbCRAAvojQIGlv5wyIhLolkDN8UKcPbwflYcPSJ9CdFUe3g/YbKQmJwGTCQn98yUxFd8/Hwnffsb06iPnLLRFAiSgYgIUWCpODl0jAX8REEdB2MWW+BTiq/rYEX9Nr+l5Ynv3lUSUEFMdoqrfIE3HROdJgAR8J0CB5TtDWiABXRJob2mWRJcQW+J6n/qyU9Jbi/VlJdJnS12NLuPuGlRIVAwiUtIRmZr+7WeGdO2MXVRZQkINwYFBkgAJeEaAAsszXuxNAiTwLYHWhjo0lJWgXhJdncWX4/c2a7sqmZnMlk6iqauIikxJR0RqOoIjolTpP50iARJQNwEKLHXnh96RgOYJNJ4pk6pezdWVaG2oh9h8f+6zHq0NDd9+dv55W0MDWhvr0dZQj9bGhm8/zx1BERweiaCISASHR3z7Kb6PQFB4JIIjIhEUHvHtp/j+/J+HxiZIwio8KVXzbBkACZCAeglQYKk3N/SMBEiABEiABEhAowQosDSaOLpNAiRAAiRAAiSgXgIUWOrNDT0jARIgARIgARLQKAEKLI0mjm6TAAmQAAmQAAmolwAFlnpzQ89IgARIgARIgAQ0SoACS6OJo9skQAIkQAIkQALqJUCBpd7c0DMSIAESIAESIAGNEqDA0mji6DYJkAAJkAAJkIB6CVBgqTc39IwESIAESIAESECjBCiwNJo4uk0CJEACJEACJKBeAhRY6s0NPSMBEiABEiABEtAoAQosjSaObpMACZAACZAACaiXAAWWenNDz0iABEiABEiABDRKgAJLo4mj2yRAAiRAAiRAAuolQIGl3tzQMxIgARIgARIgAY0SoMDSaOLoNgmQAAmQAAmQgHoJUGCpNzf0jARIgARIgARIQKMEKLA0mji6TQIkQAIkQAIkoF4CFFjqzQ09IwESIAESIAES0CgBCiyNJo5ukwAJkAAJkAAJqJcABZZ6c0PPSIAESIAESIAENEqAAkujiaPbJEACJEACJEAC6iVAgaXe3NAzEiABEiABEiABjRKgwNJo4ug2CZAACZAACZCAeglQYKk3N/SMBEiABEiABEhAowQosDSaOLpNAiRAAiRAAiSgXgIUWOrNDT0jARIgARIgARLQKAEKLI0mjm6TAAmQAAmQAAmolwAFlnpzQ89IgARIgARIgAQ0SoACS6OJo9skQAIkQAIkQALqJUCBpd7c0DMSIAESIAESIAGNEqDA0mji6DYJkAAJkAAJkIB6CVBgqTc39IwESIAESIAESECjBCiwNJo4uk0CJEACJEACJKBeAhRY6s0NPSMBEiABEiABEtAoAQosjSaObpMACZAACZAACaiXAAWWenNDz0iABEiABEiABDRKgAJLo4mj2yRAAiRAAiRAAuolQIGl3tzQMxIgARIgARIgAY0SoMDSaOLoNgmQAAmQAAmQgHoJUGCpNzf0jARIgARIgARIQKMEKLA0mji6TQIkQAIkQAIkoF4CFFjqzQ09IwESIAESIAES0CgBCiyNJo5ukwAJkAAJkAAJqJcABZZ6c0PPSIAESIAESIAENEqAAkujiaPbJEACJEACJEAC6iVAgaXe3NAzEiABEiABEiABjRKgwNJo4ug2CZAACZAACZCAeglQYKk3N/SMBEiABEiABEhAowQosDSaOLpNAiRAAiRAAiSgXgIUWOrNDT0jARIgARIgARLQKAEKLI0mjm6TAAmQAAmQAAmolwAFlnpzQ89IgARIgARIgAQ0SoACS6OJo9skQAIkQAIkQALqJUCBpd7c0DMSIAESIAESIAGNEqDA0mji6DYJkAAJkAAJkIB6Cfx/NrGml9uVh1AAAAAASUVORK5CYII=">
            <a:extLst>
              <a:ext uri="{FF2B5EF4-FFF2-40B4-BE49-F238E27FC236}">
                <a16:creationId xmlns:a16="http://schemas.microsoft.com/office/drawing/2014/main" id="{45996FDB-5229-4063-8B9C-67A6CFC97E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78035" y="434274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040AE37-312E-4B63-8BE8-E27BD549FA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8" b="92470" l="0" r="98818"/>
                    </a14:imgEffect>
                  </a14:imgLayer>
                </a14:imgProps>
              </a:ext>
            </a:extLst>
          </a:blip>
          <a:srcRect l="33159" t="21856" r="37068" b="29740"/>
          <a:stretch/>
        </p:blipFill>
        <p:spPr>
          <a:xfrm>
            <a:off x="430720" y="1478137"/>
            <a:ext cx="4027435" cy="367207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3FEACDA-6C8A-4D55-A183-0F21162A7ECD}"/>
              </a:ext>
            </a:extLst>
          </p:cNvPr>
          <p:cNvSpPr txBox="1"/>
          <p:nvPr/>
        </p:nvSpPr>
        <p:spPr>
          <a:xfrm>
            <a:off x="3225635" y="436286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86,7 %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Queima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209B5AB-E324-4011-947E-97A5B1484E49}"/>
              </a:ext>
            </a:extLst>
          </p:cNvPr>
          <p:cNvSpPr txBox="1"/>
          <p:nvPr/>
        </p:nvSpPr>
        <p:spPr>
          <a:xfrm>
            <a:off x="179512" y="1478137"/>
            <a:ext cx="1647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6,7 %</a:t>
            </a:r>
          </a:p>
          <a:p>
            <a:pPr algn="ctr"/>
            <a:r>
              <a:rPr lang="pt-BR" b="1" dirty="0"/>
              <a:t>Queima e Enterra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FD5B2B1-6CCA-437E-A427-F20DAC6656CA}"/>
              </a:ext>
            </a:extLst>
          </p:cNvPr>
          <p:cNvSpPr txBox="1"/>
          <p:nvPr/>
        </p:nvSpPr>
        <p:spPr>
          <a:xfrm>
            <a:off x="1158140" y="1612312"/>
            <a:ext cx="184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6,7 %</a:t>
            </a:r>
          </a:p>
          <a:p>
            <a:pPr algn="ctr"/>
            <a:r>
              <a:rPr lang="pt-BR" b="1" dirty="0"/>
              <a:t>Enterra 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53E37471-5C96-4553-B769-F52DD220161D}"/>
              </a:ext>
            </a:extLst>
          </p:cNvPr>
          <p:cNvSpPr txBox="1">
            <a:spLocks/>
          </p:cNvSpPr>
          <p:nvPr/>
        </p:nvSpPr>
        <p:spPr>
          <a:xfrm>
            <a:off x="457200" y="2488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Resultados</a:t>
            </a:r>
          </a:p>
          <a:p>
            <a:r>
              <a:rPr lang="pt-BR" sz="2500" b="1" dirty="0"/>
              <a:t>Condição atual da disposição dos Resíduos Sólidos </a:t>
            </a:r>
            <a:br>
              <a:rPr lang="pt-BR" sz="2500" b="1" dirty="0"/>
            </a:br>
            <a:endParaRPr lang="pt-BR" sz="2500" b="1" dirty="0"/>
          </a:p>
        </p:txBody>
      </p:sp>
      <p:pic>
        <p:nvPicPr>
          <p:cNvPr id="14" name="Picture 2" descr="https://lh6.googleusercontent.com/31-oO2zsVQbh5ClbzrmoKb4itxYQi0i_DhUbzGSPW-lOTtk7lqZlUEGWt0OW1tNPLieU0O2uC1Zh5bkl8o7MVYGjh73gFn6nXFrG2rn3InBPu0rXn8aeM5fSAZW7WfiaeKnb8IaATx8">
            <a:extLst>
              <a:ext uri="{FF2B5EF4-FFF2-40B4-BE49-F238E27FC236}">
                <a16:creationId xmlns:a16="http://schemas.microsoft.com/office/drawing/2014/main" id="{A28538A9-8241-4BFC-BC7B-79473C526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9"/>
          <a:stretch/>
        </p:blipFill>
        <p:spPr bwMode="auto">
          <a:xfrm>
            <a:off x="4932040" y="1478138"/>
            <a:ext cx="3381375" cy="367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C817C4-0813-497B-ACAA-708485CB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2727" y="5805264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7098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96108-1E13-41E9-A5B5-5601DDE47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6A9734F-5031-4C5D-8EF2-EE6E61B07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74638"/>
            <a:ext cx="3816424" cy="510618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5D87A30-34DF-484F-94F5-45FA53A0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65904"/>
            <a:ext cx="3715476" cy="510618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FDD5B8B-F9C1-4ACB-A13B-4EDE7BF7D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765" y="257174"/>
            <a:ext cx="3757343" cy="5123649"/>
          </a:xfrm>
          <a:prstGeom prst="rect">
            <a:avLst/>
          </a:prstGeom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8583B4D-00A5-4F6B-AD38-DF3A624F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369" y="5805264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161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0DAB7D3-2E5F-4885-AF73-57BA1F677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222" y="1268760"/>
            <a:ext cx="5605555" cy="391973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C407518A-EA5F-4C5B-80D5-AEBBFD22252B}"/>
              </a:ext>
            </a:extLst>
          </p:cNvPr>
          <p:cNvSpPr txBox="1">
            <a:spLocks/>
          </p:cNvSpPr>
          <p:nvPr/>
        </p:nvSpPr>
        <p:spPr>
          <a:xfrm>
            <a:off x="457200" y="2488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Resultados</a:t>
            </a:r>
          </a:p>
          <a:p>
            <a:r>
              <a:rPr lang="pt-BR" sz="2500" b="1" dirty="0"/>
              <a:t>Atividade de Intervenção – Compostagem </a:t>
            </a:r>
            <a:br>
              <a:rPr lang="pt-BR" sz="2500" b="1" dirty="0"/>
            </a:br>
            <a:endParaRPr lang="pt-BR" sz="2500" b="1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0D33E09-F170-4F42-A299-393DAE5D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819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32C2E8-47FA-4905-8DFF-6715FED69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28388"/>
            <a:ext cx="2376264" cy="288065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59D27F7-F27B-46A7-8F28-1B919877A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742673"/>
            <a:ext cx="2276832" cy="286636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EE30FF1-2FDF-4FB9-A799-1FF91A0A5B67}"/>
              </a:ext>
            </a:extLst>
          </p:cNvPr>
          <p:cNvSpPr txBox="1">
            <a:spLocks/>
          </p:cNvSpPr>
          <p:nvPr/>
        </p:nvSpPr>
        <p:spPr>
          <a:xfrm>
            <a:off x="457200" y="2488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Resultados</a:t>
            </a:r>
          </a:p>
          <a:p>
            <a:r>
              <a:rPr lang="pt-BR" sz="2500" b="1" dirty="0"/>
              <a:t>Atividade de Intervenção – Compostagem </a:t>
            </a:r>
            <a:br>
              <a:rPr lang="pt-BR" sz="2500" b="1" dirty="0"/>
            </a:br>
            <a:endParaRPr lang="pt-BR" sz="2500" b="1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DB92377-C234-4BF9-8A92-69A4AEA6B06F}"/>
              </a:ext>
            </a:extLst>
          </p:cNvPr>
          <p:cNvSpPr txBox="1">
            <a:spLocks/>
          </p:cNvSpPr>
          <p:nvPr/>
        </p:nvSpPr>
        <p:spPr>
          <a:xfrm>
            <a:off x="5784558" y="2204864"/>
            <a:ext cx="2904158" cy="1673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Boa aceitação e participação </a:t>
            </a:r>
          </a:p>
          <a:p>
            <a:r>
              <a:rPr lang="pt-BR" sz="2500" b="1" dirty="0"/>
              <a:t>da Comunidade</a:t>
            </a: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6EF70D23-7341-4888-B977-92241A98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5661248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601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https://lh3.googleusercontent.com/NQP_eb1oLg3o6inyrHgmnkESwLUjRBLuAw0suOadvEqRcpOATlrQpaidT5-piepDbiOd3fxFWTvHAr296OMgMJddEeZ9cPyViM4uXX0ZSaLxuCT41AAZ1Vnn5v6NLqEdw79GFL6I9-0">
            <a:extLst>
              <a:ext uri="{FF2B5EF4-FFF2-40B4-BE49-F238E27FC236}">
                <a16:creationId xmlns:a16="http://schemas.microsoft.com/office/drawing/2014/main" id="{17CCD12B-B4E0-41A6-9023-9870897CA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5" t="49074" b="-1"/>
          <a:stretch/>
        </p:blipFill>
        <p:spPr bwMode="auto">
          <a:xfrm>
            <a:off x="2944708" y="1594608"/>
            <a:ext cx="2920871" cy="235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lh3.googleusercontent.com/hxJy-OwYZ66AXDA9k7WzJw1GbRzD9B1Knu1WaBz--spVAHiPKpx3tcf3HdVDWHar3czE1-nS3lkuoQ8yni2HQV6QvGSnHLgtxZ3Kt2jYVumn6UemUjp3jsQ6V7NyHlSZmEMrDr0Cr1c">
            <a:extLst>
              <a:ext uri="{FF2B5EF4-FFF2-40B4-BE49-F238E27FC236}">
                <a16:creationId xmlns:a16="http://schemas.microsoft.com/office/drawing/2014/main" id="{73C29CD1-7243-44F1-9BB0-B58209A42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0" t="50369" r="-1577"/>
          <a:stretch/>
        </p:blipFill>
        <p:spPr bwMode="auto">
          <a:xfrm>
            <a:off x="5889417" y="1594609"/>
            <a:ext cx="3611702" cy="235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EE18019-9B3A-46DC-B131-4268847FBD41}"/>
              </a:ext>
            </a:extLst>
          </p:cNvPr>
          <p:cNvSpPr txBox="1">
            <a:spLocks/>
          </p:cNvSpPr>
          <p:nvPr/>
        </p:nvSpPr>
        <p:spPr>
          <a:xfrm>
            <a:off x="457200" y="2488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Resultados</a:t>
            </a:r>
          </a:p>
          <a:p>
            <a:r>
              <a:rPr lang="pt-BR" sz="2500" b="1" dirty="0"/>
              <a:t>Oficina de Produção de Brinquedos</a:t>
            </a:r>
            <a:br>
              <a:rPr lang="pt-BR" sz="2500" b="1" dirty="0"/>
            </a:br>
            <a:endParaRPr lang="pt-BR" sz="2500" b="1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3422077-F4DC-4DDA-9137-601D9B6E51D8}"/>
              </a:ext>
            </a:extLst>
          </p:cNvPr>
          <p:cNvSpPr txBox="1">
            <a:spLocks/>
          </p:cNvSpPr>
          <p:nvPr/>
        </p:nvSpPr>
        <p:spPr>
          <a:xfrm>
            <a:off x="769506" y="3607208"/>
            <a:ext cx="807715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Boa aceitação e participação </a:t>
            </a:r>
          </a:p>
          <a:p>
            <a:r>
              <a:rPr lang="pt-BR" sz="2500" b="1" dirty="0"/>
              <a:t>da Comunidade</a:t>
            </a:r>
          </a:p>
        </p:txBody>
      </p:sp>
      <p:pic>
        <p:nvPicPr>
          <p:cNvPr id="8" name="Picture 2" descr="https://lh3.googleusercontent.com/bcoQhOSbyp2gno-RdCznu1xZFCPmxMEuPj-qfLQWgSjQQDAy3LlMgx8eieIDqkhtkCMr7ND5iDSj1zsp8AHjdWBtj_5baSIxtMiekJmecoNgpqCS-Sh9gGsjYcgMlzfJNL_2fFAwM-Y">
            <a:extLst>
              <a:ext uri="{FF2B5EF4-FFF2-40B4-BE49-F238E27FC236}">
                <a16:creationId xmlns:a16="http://schemas.microsoft.com/office/drawing/2014/main" id="{CACC6B42-00DD-444D-BCAB-49AE1E210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74" r="15734"/>
          <a:stretch/>
        </p:blipFill>
        <p:spPr bwMode="auto">
          <a:xfrm>
            <a:off x="0" y="1594608"/>
            <a:ext cx="2920870" cy="235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BAAB2576-3F05-40EA-9036-508571D0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13062" y="5651614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367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62ECA9-9ECC-4129-BAE0-2CE4B968E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3E7B83-08F2-495B-850B-5DFE9FBAC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05A14B3-4A8B-4D98-9304-13F8F1669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36</a:t>
            </a:fld>
            <a:endParaRPr lang="pt-BR"/>
          </a:p>
        </p:txBody>
      </p:sp>
      <p:pic>
        <p:nvPicPr>
          <p:cNvPr id="1026" name="Picture 2" descr="https://lh6.googleusercontent.com/OE5UJdu-0z_Cc6b6dA-2o13nbwbI5mQrGkBEcqNsGX1AobStLE_SguWpOqgyo11DZDhxBE5a6aIKHYgzKBoIL6LSNLyBES-CdwLGBvPLVWfEdS1ABXJnOw9r3vGp3jXFqIq6X64Yv-8">
            <a:extLst>
              <a:ext uri="{FF2B5EF4-FFF2-40B4-BE49-F238E27FC236}">
                <a16:creationId xmlns:a16="http://schemas.microsoft.com/office/drawing/2014/main" id="{E6576BCF-553D-4913-84D5-35B752A35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668"/>
            <a:ext cx="7164288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983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D9136C3-AB06-40F3-9577-42F5C798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37</a:t>
            </a:fld>
            <a:endParaRPr lang="pt-BR"/>
          </a:p>
        </p:txBody>
      </p:sp>
      <p:pic>
        <p:nvPicPr>
          <p:cNvPr id="2050" name="Picture 2" descr="https://lh3.googleusercontent.com/IUv_Gl-kZBAAazZX8KmH0zJLmaxG_oozEHkdx-y7OBEQp5IiN7OVe0FazZjYeP6vTBlFkbtTT6afOOrl5EX0DCUHL0lyHGPxbCFADg6VSsR_C-EtAweWwpT8ZAql3xz38AYiWXuVu2A">
            <a:extLst>
              <a:ext uri="{FF2B5EF4-FFF2-40B4-BE49-F238E27FC236}">
                <a16:creationId xmlns:a16="http://schemas.microsoft.com/office/drawing/2014/main" id="{5B5DCD60-C2B1-403A-AAE8-E373B3A9A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11" r="50266"/>
          <a:stretch/>
        </p:blipFill>
        <p:spPr bwMode="auto">
          <a:xfrm>
            <a:off x="1979712" y="476672"/>
            <a:ext cx="5509593" cy="49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079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CD2DC14-7ED8-46EC-899A-A74D429D456A}"/>
              </a:ext>
            </a:extLst>
          </p:cNvPr>
          <p:cNvSpPr/>
          <p:nvPr/>
        </p:nvSpPr>
        <p:spPr>
          <a:xfrm>
            <a:off x="2015716" y="1391875"/>
            <a:ext cx="5112568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Quanto à destinação atual dos resíduos da comunidade foi verificado um quadro crítico, em virtude de não haver coleta e, em sua maioria, os resíduos são queimados e/ou enterrados.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9FF110A-5E7B-4957-9AEF-FE756F358915}"/>
              </a:ext>
            </a:extLst>
          </p:cNvPr>
          <p:cNvSpPr txBox="1">
            <a:spLocks/>
          </p:cNvSpPr>
          <p:nvPr/>
        </p:nvSpPr>
        <p:spPr>
          <a:xfrm>
            <a:off x="457200" y="2488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Conclusão 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70C83A-6D85-41EB-AF42-D75E1832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0435" y="5661248"/>
            <a:ext cx="2112114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095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118D69-6481-4667-A5E0-FB7E28B5BA56}"/>
              </a:ext>
            </a:extLst>
          </p:cNvPr>
          <p:cNvSpPr txBox="1">
            <a:spLocks/>
          </p:cNvSpPr>
          <p:nvPr/>
        </p:nvSpPr>
        <p:spPr>
          <a:xfrm>
            <a:off x="457200" y="2488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Conclusão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E65FAE6-4445-40E4-9D0E-AA93BAD42915}"/>
              </a:ext>
            </a:extLst>
          </p:cNvPr>
          <p:cNvSpPr/>
          <p:nvPr/>
        </p:nvSpPr>
        <p:spPr>
          <a:xfrm>
            <a:off x="1187624" y="1391875"/>
            <a:ext cx="7200800" cy="3787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comunidade foi participativa para o desenvolvimento de atividades de Educação Ambiental, principalmente o público de crianças e adolescentes.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partir das atividades desenvolvidas foi possível estimular a coleta seletiva e a destinação adequada dos resíduos sólidos recicláveis. Houve depoimentos de continuidade da confecção de brinquedos pelas crianças e da prática da compostagem por parte de dois dos quinze participantes com os quais se teve contato em visita posterior à realização da oficina.. 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6853D9-EBA5-45D0-8C53-E2A8C235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240" y="5661248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642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F53581-FE32-46B7-851F-CA4AFF3D3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586884"/>
            <a:ext cx="7782036" cy="2016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"grupos culturalmente diferenciados e que se reconhecem como tais, que possuem formas próprias de organização social, que ocupam e usam territórios e recursos naturais como condição para sua reprodução cultural, social, religiosa, ancestral e econômica, utilizando conhecimentos, inovações e práticas gerados e transmitidos por tradição".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5353E2F-9147-454F-82E5-674CB0E17ED3}"/>
              </a:ext>
            </a:extLst>
          </p:cNvPr>
          <p:cNvSpPr/>
          <p:nvPr/>
        </p:nvSpPr>
        <p:spPr>
          <a:xfrm>
            <a:off x="1889720" y="3603108"/>
            <a:ext cx="6797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Decreto 6.040 de 02 de Fevereiro de 2007.  Institui a Política Nacional de Desenvolvimento Sustentável dos Povos Tradicionais.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DD43B98-8233-4FBD-B74D-9746F4E24175}"/>
              </a:ext>
            </a:extLst>
          </p:cNvPr>
          <p:cNvSpPr txBox="1">
            <a:spLocks/>
          </p:cNvSpPr>
          <p:nvPr/>
        </p:nvSpPr>
        <p:spPr>
          <a:xfrm>
            <a:off x="1871700" y="752879"/>
            <a:ext cx="5400600" cy="8340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i="1" dirty="0"/>
              <a:t>Povos Tradicionais</a:t>
            </a:r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4289894-13B7-4942-9C97-F49AB1E94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2500" b="1" dirty="0"/>
              <a:t>Introdução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98ED06B-626A-4AE8-9679-F12BB01F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240" y="5745536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1622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C976D51-CE0B-4CEF-B55A-7794A87D6A2F}"/>
              </a:ext>
            </a:extLst>
          </p:cNvPr>
          <p:cNvSpPr/>
          <p:nvPr/>
        </p:nvSpPr>
        <p:spPr>
          <a:xfrm>
            <a:off x="503548" y="1916832"/>
            <a:ext cx="8136904" cy="2540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atividades de intervenção chamam a demanda por um olhar mais atencioso do poder público, seja na coleta ou no fortalecimento do gerenciamento local dos resíduos.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Recomenda-se maiores investigações sobre os impactos desses materiais nos cursos hídricos, em especial na nascente da comunidade, conforme evidências de contaminação relatadas pelos moradores</a:t>
            </a:r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26A793D-9AB2-45FC-8264-A20F970AF1C5}"/>
              </a:ext>
            </a:extLst>
          </p:cNvPr>
          <p:cNvSpPr txBox="1">
            <a:spLocks/>
          </p:cNvSpPr>
          <p:nvPr/>
        </p:nvSpPr>
        <p:spPr>
          <a:xfrm>
            <a:off x="457200" y="2488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Conclusão 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9EFF591-D9EA-4DDD-BD4D-A843DAF0F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240" y="5733256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38347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A37B8C-C3CE-420C-8F8B-EDE7155FA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260" y="1359018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pt-BR" dirty="0"/>
              <a:t>BRASIL. Constituição Federal. Brasília – DF, 1988. Política Nacional de Educação Ambiental, Lei 9795. Diário Oficial da República Federativa do Brasil, Brasília, DF, 27 abr. 1999.</a:t>
            </a:r>
          </a:p>
          <a:p>
            <a:r>
              <a:rPr lang="pt-BR" dirty="0"/>
              <a:t>BRASIL. Ministério da Saúde. Secretaria de Gestão Estratégica e Participativa. Departamento de Apoio à Gestão Participativa. Saúde e Ambiente para as populações do campo, da floresta e das águas. Brasília, 2015. 218p. </a:t>
            </a:r>
          </a:p>
          <a:p>
            <a:r>
              <a:rPr lang="pt-BR" dirty="0"/>
              <a:t>BRASIL. Ministério do Meio Ambiente. Centro de Estudos e Promoção da Agricultura de Grupo, Serviço Social do Comércio. Compostagem doméstica, comunitária e institucional de resíduos orgânicos: Manual de Orientação. Ministério do Meio Ambiente. Brasília, 2017. </a:t>
            </a:r>
          </a:p>
          <a:p>
            <a:r>
              <a:rPr lang="pt-BR" dirty="0"/>
              <a:t>CARDOSO, M. A., MOTA, P.D.M., SILVA, C.S., MONTEIRO, S.C., FERREIRA, J.F.C.. O DESPEJO DE RESÍDUOS SÓLIDOS NAS OCUPAÇÕES IRREGULARES NO CANAL DO JANDIÁ (MACAPÁ-AP). In: Revista Nacional de Gerenciamento de Cidades, Macapá- </a:t>
            </a:r>
            <a:r>
              <a:rPr lang="pt-BR" dirty="0" err="1"/>
              <a:t>Ap</a:t>
            </a:r>
            <a:r>
              <a:rPr lang="pt-BR" dirty="0"/>
              <a:t>, v. 19, n. 3, p.149-161, 2015.</a:t>
            </a:r>
          </a:p>
          <a:p>
            <a:r>
              <a:rPr lang="pt-BR" dirty="0"/>
              <a:t>CASTRO, J.M.,SOUZA, E.A., SANTO, G.V.E. PEREIRA,G.C.A;ALVES,R,N; PATROCÍNI,E.G. Implicações dos Resíduos Sólidos a Saúde Humana: Explorando Publicações de Enfermagem. In: UNICIÊNCIAS, Governador Valadares – MG, v. 1, n. 21, p.45-49, jun. 2017. </a:t>
            </a:r>
          </a:p>
          <a:p>
            <a:r>
              <a:rPr lang="pt-BR" dirty="0"/>
              <a:t>INSTITUTO BRASILEIRO DE GEOGRAFIA ESTATÍSTICA - IBGE. IBGE CIDADES. JARDIM/CE.IBGE, 2017.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62D787A-7A5D-493B-AA5C-12AAA225C652}"/>
              </a:ext>
            </a:extLst>
          </p:cNvPr>
          <p:cNvSpPr txBox="1">
            <a:spLocks/>
          </p:cNvSpPr>
          <p:nvPr/>
        </p:nvSpPr>
        <p:spPr>
          <a:xfrm>
            <a:off x="457200" y="2488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Referências 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A56E242-E488-40CB-87BD-1C3A009C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7399" y="5702418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2665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875FFF-FE07-472B-91C3-45252D8B1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42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30FE596-85BE-47C9-87E6-BFBB51CF5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-387424"/>
            <a:ext cx="6619043" cy="56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3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06DE16-FA2E-4A14-9C1A-3366AE143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244827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pt-BR" sz="2500" b="1" u="sng" dirty="0"/>
              <a:t>Dispersão da população, </a:t>
            </a:r>
          </a:p>
          <a:p>
            <a:pPr algn="just"/>
            <a:r>
              <a:rPr lang="pt-BR" sz="2500" b="1" u="sng" dirty="0"/>
              <a:t>Índices econômicos mais baixos,</a:t>
            </a:r>
          </a:p>
          <a:p>
            <a:pPr algn="just"/>
            <a:r>
              <a:rPr lang="pt-BR" sz="2500" b="1" u="sng" dirty="0"/>
              <a:t>Utilização de tecnologias não convencionais</a:t>
            </a:r>
            <a:r>
              <a:rPr lang="pt-BR" sz="2500" dirty="0"/>
              <a:t>.</a:t>
            </a:r>
          </a:p>
          <a:p>
            <a:pPr marL="0" indent="0" algn="just">
              <a:buNone/>
            </a:pPr>
            <a:r>
              <a:rPr lang="pt-BR" sz="2500" dirty="0"/>
              <a:t> (BRASIL, 2015)</a:t>
            </a:r>
          </a:p>
          <a:p>
            <a:endParaRPr lang="pt-BR" sz="2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2E70277-40E1-4836-A65B-AC8D667F8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95" y="517003"/>
            <a:ext cx="8229600" cy="1143000"/>
          </a:xfrm>
        </p:spPr>
        <p:txBody>
          <a:bodyPr>
            <a:normAutofit/>
          </a:bodyPr>
          <a:lstStyle/>
          <a:p>
            <a:r>
              <a:rPr lang="pt-BR" sz="2500" b="1" dirty="0"/>
              <a:t>Introdução 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3F0C38-E392-4D41-BA58-797B2415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5805264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750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77301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/>
              <a:t>A Política Nacional do Saneamento Rural (Estudos iniciados em 2015)</a:t>
            </a:r>
          </a:p>
          <a:p>
            <a:pPr lvl="1"/>
            <a:r>
              <a:rPr lang="pt-BR" dirty="0"/>
              <a:t>Responsável por elaboração e execução: Ministério da Saúde/ Fundação Nacional da Saúde. </a:t>
            </a:r>
          </a:p>
          <a:p>
            <a:pPr lvl="1"/>
            <a:r>
              <a:rPr lang="pt-BR" dirty="0"/>
              <a:t>Acompanhamento: </a:t>
            </a:r>
            <a:r>
              <a:rPr lang="pt-BR" dirty="0">
                <a:hlinkClick r:id="rId2"/>
              </a:rPr>
              <a:t>https://pnsr.desa.ufmg.br/pnsr/</a:t>
            </a:r>
            <a:endParaRPr lang="pt-BR" dirty="0"/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3BF25EC-E3CE-46E6-BA8F-A485BC16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500" b="1" dirty="0"/>
              <a:t>Introdução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1DD895F-6FE8-4686-B287-C557FC2F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240" y="5733256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1231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59A3C6-1B7A-4AD0-897E-B5C990661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66018"/>
            <a:ext cx="8003232" cy="2262982"/>
          </a:xfrm>
        </p:spPr>
        <p:txBody>
          <a:bodyPr/>
          <a:lstStyle/>
          <a:p>
            <a:r>
              <a:rPr lang="pt-BR" dirty="0"/>
              <a:t>Ações de destaque:</a:t>
            </a:r>
          </a:p>
          <a:p>
            <a:pPr lvl="1"/>
            <a:r>
              <a:rPr lang="pt-BR" dirty="0"/>
              <a:t>SISAR</a:t>
            </a:r>
          </a:p>
          <a:p>
            <a:pPr lvl="1"/>
            <a:r>
              <a:rPr lang="pt-BR" dirty="0"/>
              <a:t>FUNASA</a:t>
            </a:r>
          </a:p>
          <a:p>
            <a:pPr lvl="1"/>
            <a:r>
              <a:rPr lang="pt-BR" dirty="0"/>
              <a:t>TECNOLOGIAS DA EMBRAPA</a:t>
            </a:r>
          </a:p>
        </p:txBody>
      </p:sp>
      <p:pic>
        <p:nvPicPr>
          <p:cNvPr id="9218" name="Picture 2" descr="Imagem relacionada">
            <a:extLst>
              <a:ext uri="{FF2B5EF4-FFF2-40B4-BE49-F238E27FC236}">
                <a16:creationId xmlns:a16="http://schemas.microsoft.com/office/drawing/2014/main" id="{3175383E-8FBC-489B-8335-2906314B9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20" y="3401644"/>
            <a:ext cx="2850569" cy="189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m para clorador embrapa">
            <a:extLst>
              <a:ext uri="{FF2B5EF4-FFF2-40B4-BE49-F238E27FC236}">
                <a16:creationId xmlns:a16="http://schemas.microsoft.com/office/drawing/2014/main" id="{D67D65CC-2043-4A25-A51F-1F8425083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896" y="3401643"/>
            <a:ext cx="2529394" cy="18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D9AF113-F9AF-4F01-8672-984A9AD2F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760" y="3415321"/>
            <a:ext cx="2810305" cy="187005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D7D969A-1542-4F62-86D5-23E9C5A5D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434" y="3401641"/>
            <a:ext cx="1930006" cy="1889719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B2D96A01-B825-4E64-B66D-DCE15B538C77}"/>
              </a:ext>
            </a:extLst>
          </p:cNvPr>
          <p:cNvSpPr/>
          <p:nvPr/>
        </p:nvSpPr>
        <p:spPr>
          <a:xfrm>
            <a:off x="262311" y="5228337"/>
            <a:ext cx="6347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6"/>
              </a:rPr>
              <a:t>https://www.embrapa.br/tema-saneamento-basico-rural</a:t>
            </a:r>
            <a:r>
              <a:rPr lang="pt-BR" dirty="0"/>
              <a:t> 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3E3FC5B-A2A9-49FC-AC6B-5CDE0C950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506"/>
            <a:ext cx="8229600" cy="1143000"/>
          </a:xfrm>
        </p:spPr>
        <p:txBody>
          <a:bodyPr>
            <a:normAutofit/>
          </a:bodyPr>
          <a:lstStyle/>
          <a:p>
            <a:r>
              <a:rPr lang="pt-BR" sz="2500" b="1" dirty="0"/>
              <a:t>Introdução 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E99C8B-7367-4BA5-A1DA-68BF07AFD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8981" y="5805264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7818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5138AB-D143-4723-BA8A-C5F56ABBB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Realizar e relatar um estudo de caso da </a:t>
            </a:r>
            <a:r>
              <a:rPr lang="pt-BR" u="sng" dirty="0"/>
              <a:t>destinação de resíduos sólidos em meio rural</a:t>
            </a:r>
            <a:r>
              <a:rPr lang="pt-BR" dirty="0"/>
              <a:t>, assim como investigar mecanismos de </a:t>
            </a:r>
            <a:r>
              <a:rPr lang="pt-BR" u="sng" dirty="0"/>
              <a:t>intervenção por meio de ações de Educação Ambiental na comunidade do Sítio Boca da Mata do município de Jardim - CE</a:t>
            </a:r>
            <a:r>
              <a:rPr lang="pt-BR" dirty="0"/>
              <a:t>.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ACF2BAC-0E78-4758-AAED-B6EDDB9DA594}"/>
              </a:ext>
            </a:extLst>
          </p:cNvPr>
          <p:cNvSpPr txBox="1">
            <a:spLocks/>
          </p:cNvSpPr>
          <p:nvPr/>
        </p:nvSpPr>
        <p:spPr>
          <a:xfrm>
            <a:off x="296595" y="5170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/>
              <a:t>Objetivo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CC4EE3B-D8FA-4880-9BA5-2F6DC1682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2509" y="5790449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826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8A67B3-4C31-4899-A81B-3D58FFB56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41" y="1916832"/>
            <a:ext cx="8229600" cy="4525963"/>
          </a:xfrm>
        </p:spPr>
        <p:txBody>
          <a:bodyPr/>
          <a:lstStyle/>
          <a:p>
            <a:pPr algn="just"/>
            <a:r>
              <a:rPr lang="pt-BR" dirty="0"/>
              <a:t>População: </a:t>
            </a:r>
            <a:r>
              <a:rPr lang="pt-BR" b="1" u="sng" dirty="0"/>
              <a:t>26.688 habitante</a:t>
            </a:r>
            <a:r>
              <a:rPr lang="pt-BR" b="1" dirty="0"/>
              <a:t>s </a:t>
            </a:r>
            <a:r>
              <a:rPr lang="pt-BR" dirty="0"/>
              <a:t>(IBGE, 2010).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População estimada: </a:t>
            </a:r>
            <a:r>
              <a:rPr lang="pt-BR" b="1" u="sng" dirty="0"/>
              <a:t>27.076 habitantes</a:t>
            </a:r>
          </a:p>
          <a:p>
            <a:pPr algn="just"/>
            <a:r>
              <a:rPr lang="pt-BR" dirty="0"/>
              <a:t>Área: 552,424 km</a:t>
            </a:r>
            <a:r>
              <a:rPr lang="pt-BR" baseline="30000" dirty="0"/>
              <a:t>2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7048C7B-23CF-4B10-94D6-0C5AC9EF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500" b="1" dirty="0"/>
              <a:t>Material e métodos</a:t>
            </a:r>
            <a:br>
              <a:rPr lang="pt-BR" sz="2500" b="1" dirty="0"/>
            </a:br>
            <a:r>
              <a:rPr lang="pt-BR" sz="2500" b="1" dirty="0"/>
              <a:t>Localização e Perfil da Comunidade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D0081AC-3EFC-4939-8949-A9C74D84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5908" y="5805264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/>
              <a:t>9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F2005BB-223E-4680-8E7D-DA24BD4CEEC4}"/>
              </a:ext>
            </a:extLst>
          </p:cNvPr>
          <p:cNvSpPr/>
          <p:nvPr/>
        </p:nvSpPr>
        <p:spPr>
          <a:xfrm>
            <a:off x="1259632" y="4956628"/>
            <a:ext cx="635706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b="1" dirty="0"/>
              <a:t>Período de desenvolvimento de atividades: Julho a Outubro 2017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5DA5CCD-E8A9-4092-8D09-0830ECA4A6EE}"/>
              </a:ext>
            </a:extLst>
          </p:cNvPr>
          <p:cNvSpPr/>
          <p:nvPr/>
        </p:nvSpPr>
        <p:spPr>
          <a:xfrm>
            <a:off x="2915816" y="2564904"/>
            <a:ext cx="253094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b="1" dirty="0"/>
              <a:t>66,30% População Rural </a:t>
            </a:r>
            <a:endParaRPr lang="pt-BR" dirty="0"/>
          </a:p>
        </p:txBody>
      </p: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C67121F7-EE56-4987-96F5-7A36D4ACE776}"/>
              </a:ext>
            </a:extLst>
          </p:cNvPr>
          <p:cNvCxnSpPr/>
          <p:nvPr/>
        </p:nvCxnSpPr>
        <p:spPr>
          <a:xfrm>
            <a:off x="611560" y="2204864"/>
            <a:ext cx="2304256" cy="544706"/>
          </a:xfrm>
          <a:prstGeom prst="bentConnector3">
            <a:avLst>
              <a:gd name="adj1" fmla="val 549"/>
            </a:avLst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4353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1755</Words>
  <Application>Microsoft Office PowerPoint</Application>
  <PresentationFormat>Apresentação na tela (4:3)</PresentationFormat>
  <Paragraphs>239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8" baseType="lpstr">
      <vt:lpstr>Arial</vt:lpstr>
      <vt:lpstr>Arial </vt:lpstr>
      <vt:lpstr>Calibri</vt:lpstr>
      <vt:lpstr>Times New Roman</vt:lpstr>
      <vt:lpstr>Wingdings</vt:lpstr>
      <vt:lpstr>Tema do Office</vt:lpstr>
      <vt:lpstr>GESTÃO DE RESÍDUOS SÓLIDOS EM COMUNIDADES RURAIS: ESTUDO DE CASO E DESENVOLVIMENTO DE PRÁTICAS EDUCATIVAS NO SÍTIO BOCA DA MATA – JARDIM, CEARÁ</vt:lpstr>
      <vt:lpstr>Apresentação do PowerPoint</vt:lpstr>
      <vt:lpstr>Introdução </vt:lpstr>
      <vt:lpstr>Introdução </vt:lpstr>
      <vt:lpstr>Introdução </vt:lpstr>
      <vt:lpstr>Introdução</vt:lpstr>
      <vt:lpstr>Introdução </vt:lpstr>
      <vt:lpstr>Apresentação do PowerPoint</vt:lpstr>
      <vt:lpstr>Material e métodos Localização e Perfil da Comunidade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Comunidade do Sítio Boca da Mata</vt:lpstr>
      <vt:lpstr>A Comunidade do Sítio Boca da Mata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Leticia</cp:lastModifiedBy>
  <cp:revision>66</cp:revision>
  <cp:lastPrinted>2018-05-21T13:01:38Z</cp:lastPrinted>
  <dcterms:created xsi:type="dcterms:W3CDTF">2018-05-02T19:43:05Z</dcterms:created>
  <dcterms:modified xsi:type="dcterms:W3CDTF">2018-05-30T02:51:09Z</dcterms:modified>
</cp:coreProperties>
</file>