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25"/>
  </p:notesMasterIdLst>
  <p:handoutMasterIdLst>
    <p:handoutMasterId r:id="rId26"/>
  </p:handoutMasterIdLst>
  <p:sldIdLst>
    <p:sldId id="260" r:id="rId5"/>
    <p:sldId id="263" r:id="rId6"/>
    <p:sldId id="300" r:id="rId7"/>
    <p:sldId id="295" r:id="rId8"/>
    <p:sldId id="294" r:id="rId9"/>
    <p:sldId id="324" r:id="rId10"/>
    <p:sldId id="310" r:id="rId11"/>
    <p:sldId id="311" r:id="rId12"/>
    <p:sldId id="308" r:id="rId13"/>
    <p:sldId id="307" r:id="rId14"/>
    <p:sldId id="312" r:id="rId15"/>
    <p:sldId id="313" r:id="rId16"/>
    <p:sldId id="316" r:id="rId17"/>
    <p:sldId id="317" r:id="rId18"/>
    <p:sldId id="318" r:id="rId19"/>
    <p:sldId id="319" r:id="rId20"/>
    <p:sldId id="321" r:id="rId21"/>
    <p:sldId id="320" r:id="rId22"/>
    <p:sldId id="322" r:id="rId23"/>
    <p:sldId id="261" r:id="rId24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B6D8E4"/>
    <a:srgbClr val="FF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2" y="4716464"/>
            <a:ext cx="5438775" cy="44672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1319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07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75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96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83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55265" y="1620959"/>
            <a:ext cx="74898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003399"/>
                </a:solidFill>
              </a:rPr>
              <a:t>PONTOS </a:t>
            </a:r>
            <a:r>
              <a:rPr lang="pt-BR" sz="2800" b="1" dirty="0">
                <a:solidFill>
                  <a:srgbClr val="003399"/>
                </a:solidFill>
              </a:rPr>
              <a:t>RELEVANTES PARA MIGRAÇÃO DO SISTEMA DE GESTÃO DA QUALIDADE NO SETOR DE SANEAMENTO - ABNT NBR ISO 9001 VERSÃO 2008 PARA 2015  </a:t>
            </a:r>
            <a:endParaRPr lang="pt-BR" sz="28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8195" y="4005064"/>
            <a:ext cx="581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400" b="1" baseline="30000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Autores:</a:t>
            </a:r>
            <a:r>
              <a:rPr lang="pt-BR" sz="24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Sônia M. Santos Souza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 Alessandro Siqueira Tetzner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003399"/>
                </a:solidFill>
              </a:rPr>
              <a:t>PARTES INTERESSADAS </a:t>
            </a:r>
            <a:endParaRPr lang="pt-BR" sz="26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9" name="Hexágono 4"/>
          <p:cNvSpPr/>
          <p:nvPr/>
        </p:nvSpPr>
        <p:spPr>
          <a:xfrm rot="16200000">
            <a:off x="3197257" y="118062"/>
            <a:ext cx="687964" cy="4476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kern="1200"/>
          </a:p>
        </p:txBody>
      </p:sp>
      <p:sp>
        <p:nvSpPr>
          <p:cNvPr id="4" name="Retângulo 3"/>
          <p:cNvSpPr/>
          <p:nvPr/>
        </p:nvSpPr>
        <p:spPr>
          <a:xfrm>
            <a:off x="6327650" y="1067252"/>
            <a:ext cx="2759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importante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tratarmos esta questão avaliando partes interessadas pertinentes, que são aquelas que fornecem risco significativo para a sustentabilidade organizacional e como suas necessidades e expectativas podem ser atendidas e qual o risco se não forem atendidas.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19672" y="6372036"/>
            <a:ext cx="3600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de Partes Interessadas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313"/>
            <a:ext cx="5584103" cy="546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/>
          <a:srcRect l="69434" t="58145" r="19291" b="39564"/>
          <a:stretch/>
        </p:blipFill>
        <p:spPr>
          <a:xfrm>
            <a:off x="5580112" y="4797152"/>
            <a:ext cx="3166695" cy="3619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/>
          <a:srcRect l="69671" t="60988" r="19054" b="36721"/>
          <a:stretch/>
        </p:blipFill>
        <p:spPr>
          <a:xfrm>
            <a:off x="5641780" y="5209502"/>
            <a:ext cx="3322708" cy="37973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l="67905" t="64131" r="19706" b="33482"/>
          <a:stretch/>
        </p:blipFill>
        <p:spPr>
          <a:xfrm>
            <a:off x="5642724" y="5661248"/>
            <a:ext cx="332176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/>
              <a:t>PONTOS RELEVANTES - LIDERANÇA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323528" y="1412776"/>
            <a:ext cx="8676856" cy="3312368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LIDERANÇA :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Alta direção X </a:t>
            </a:r>
            <a:r>
              <a:rPr lang="pt-BR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Representante da </a:t>
            </a:r>
            <a:r>
              <a:rPr lang="pt-BR" b="1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Alta direção responsabilidade de liderar de forma técnica, comportamental e estratégica;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Definição de responsabilidades através, por exemplo, de plano de cargos e procedimentos operacionais;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Abordagem de processos e mentalidade de risco;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Assegurar que o SGQ alcance seus resultados pretendidos.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/>
              <a:t>POLÍTICA DA QUALIDADE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107504" y="908720"/>
            <a:ext cx="8676856" cy="3600400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POLÍTICA DA QUALIDADE: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compromisso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formalizado e declarado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organização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partes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interessadas.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estar integrada as diretrizes estratégicas 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empresa, apoiando a alta direção nas tomadas  de decisões e  priorização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projetos, contratação ou desligamento de contratos e estratégias para alcançar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interagir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publicações institucionais 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organização.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85603" y="4725144"/>
            <a:ext cx="7632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Política</a:t>
            </a:r>
          </a:p>
          <a:p>
            <a:endParaRPr lang="pt-BR" sz="16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5.2.1 Desenvolvendo a política da qualidade</a:t>
            </a:r>
          </a:p>
          <a:p>
            <a:endParaRPr lang="pt-BR" sz="15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Alta Direção deve estabelecer, implementar e manter uma política da qualidade que: </a:t>
            </a:r>
          </a:p>
          <a:p>
            <a:r>
              <a:rPr lang="pt-BR" sz="1400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Seja apropriada ao propósito e ao contexto da organização e apoie seu direcionamento estratégico;</a:t>
            </a:r>
            <a:endParaRPr lang="pt-BR" sz="1400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188640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/>
              <a:t>PONTOS RELEVANTES–POLÍTICA DA QUALIDADE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7713" t="21559" r="51575" b="7558"/>
          <a:stretch/>
        </p:blipFill>
        <p:spPr>
          <a:xfrm>
            <a:off x="4572000" y="862560"/>
            <a:ext cx="4536504" cy="596638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6" t="36933" r="27960" b="50769"/>
          <a:stretch/>
        </p:blipFill>
        <p:spPr bwMode="auto">
          <a:xfrm>
            <a:off x="251519" y="980728"/>
            <a:ext cx="413777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/>
          <a:srcRect l="36541" t="10068" r="22327" b="12201"/>
          <a:stretch/>
        </p:blipFill>
        <p:spPr>
          <a:xfrm>
            <a:off x="46669" y="2006758"/>
            <a:ext cx="4342627" cy="48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188640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/>
              <a:t>ABORDAGEM DE PROCESSOS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26" name="Picture 2" descr="Fluxograma 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0767"/>
            <a:ext cx="8280920" cy="549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7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7283600" y="1500860"/>
            <a:ext cx="1800895" cy="792088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5483400" y="1500860"/>
            <a:ext cx="1656184" cy="864096"/>
          </a:xfrm>
          <a:prstGeom prst="ellipse">
            <a:avLst/>
          </a:prstGeom>
          <a:solidFill>
            <a:srgbClr val="92D05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18109" y="1500860"/>
            <a:ext cx="1800895" cy="792088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991707" y="1459555"/>
            <a:ext cx="1656184" cy="86409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3756249" y="1500860"/>
            <a:ext cx="1619139" cy="797389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109" y="1572868"/>
            <a:ext cx="180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Fontes de Entradas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18909" y="1586321"/>
            <a:ext cx="180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Recebedores de Saídas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19351" y="1716884"/>
            <a:ext cx="180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Entradas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91212" y="1716884"/>
            <a:ext cx="180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Atividades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46701" y="1716884"/>
            <a:ext cx="180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Saídas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35028" y="804095"/>
            <a:ext cx="180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Ponto de partida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00019" y="804095"/>
            <a:ext cx="187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Ponto de chegada</a:t>
            </a:r>
            <a:endParaRPr lang="pt-BR" b="1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035476" y="1173427"/>
            <a:ext cx="683033" cy="244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033872" y="1173427"/>
            <a:ext cx="702599" cy="253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19499" y="2508972"/>
            <a:ext cx="1800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Processos antecedentes</a:t>
            </a:r>
          </a:p>
          <a:p>
            <a:endParaRPr lang="pt-BR" sz="1000" dirty="0" smtClean="0"/>
          </a:p>
          <a:p>
            <a:r>
              <a:rPr lang="pt-BR" dirty="0" smtClean="0"/>
              <a:t>Por exemplo: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Em provedores (internos ou externos),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Em clientes,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Em outras partes interessadas pertinentes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919699" y="2509635"/>
            <a:ext cx="180089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Matéria Prima, Energia, Informações, Serviços, Recursos Humanos, </a:t>
            </a:r>
            <a:r>
              <a:rPr lang="pt-BR" b="1" dirty="0" err="1" smtClean="0"/>
              <a:t>etc</a:t>
            </a:r>
            <a:endParaRPr lang="pt-BR" b="1" dirty="0" smtClean="0"/>
          </a:p>
          <a:p>
            <a:endParaRPr lang="pt-BR" sz="1000" dirty="0" smtClean="0"/>
          </a:p>
          <a:p>
            <a:r>
              <a:rPr lang="pt-BR" dirty="0" smtClean="0"/>
              <a:t>Por </a:t>
            </a:r>
            <a:r>
              <a:rPr lang="pt-BR" dirty="0"/>
              <a:t>exemplo</a:t>
            </a:r>
            <a:r>
              <a:rPr lang="pt-BR" dirty="0" smtClean="0"/>
              <a:t>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Insumos para tratamento de água,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Serviços de manutenção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19499" y="2461824"/>
            <a:ext cx="1727497" cy="361801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919699" y="2467667"/>
            <a:ext cx="1727497" cy="361801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520099" y="2475277"/>
            <a:ext cx="1727497" cy="361801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7320299" y="2475277"/>
            <a:ext cx="1727497" cy="361801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645806" y="5736158"/>
            <a:ext cx="1800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Possíveis controles e pontos para monitorar e medir o desempenho</a:t>
            </a:r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965236" y="6093296"/>
            <a:ext cx="0" cy="454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2783447" y="6093296"/>
            <a:ext cx="0" cy="454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6371158" y="6107466"/>
            <a:ext cx="0" cy="454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8189369" y="6107466"/>
            <a:ext cx="0" cy="454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965236" y="6547590"/>
            <a:ext cx="27532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447396" y="6561760"/>
            <a:ext cx="27532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5518709" y="2523088"/>
            <a:ext cx="18008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Matéria Prima, Energia, Informações, Serviços, Recursos Humanos, </a:t>
            </a:r>
            <a:r>
              <a:rPr lang="pt-BR" b="1" dirty="0" err="1" smtClean="0"/>
              <a:t>etc</a:t>
            </a:r>
            <a:endParaRPr lang="pt-BR" b="1" dirty="0" smtClean="0"/>
          </a:p>
          <a:p>
            <a:endParaRPr lang="pt-BR" sz="1000" dirty="0" smtClean="0"/>
          </a:p>
          <a:p>
            <a:r>
              <a:rPr lang="pt-BR" dirty="0" smtClean="0"/>
              <a:t>Por </a:t>
            </a:r>
            <a:r>
              <a:rPr lang="pt-BR" dirty="0"/>
              <a:t>exemplo</a:t>
            </a:r>
            <a:r>
              <a:rPr lang="pt-BR" dirty="0" smtClean="0"/>
              <a:t>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Água tratada,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Manutenção das redes e sistemas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319604" y="2523088"/>
            <a:ext cx="18008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Processos subsequentes</a:t>
            </a:r>
          </a:p>
          <a:p>
            <a:endParaRPr lang="pt-BR" sz="1000" dirty="0" smtClean="0"/>
          </a:p>
          <a:p>
            <a:r>
              <a:rPr lang="pt-BR" dirty="0" smtClean="0"/>
              <a:t>Por exemplo: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Em provedores (internos ou externos),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Em clientes,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t-BR" dirty="0" smtClean="0"/>
              <a:t>Em outras partes interessadas pertinentes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251520" y="18864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REPRESENTAÇÃO ESQUEMÁTICA DE QUALQUER PROCESSO E SUAS INTERAÇÕES</a:t>
            </a: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4572000" y="2292948"/>
            <a:ext cx="348" cy="3443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3708599" y="5736158"/>
            <a:ext cx="1727497" cy="1077218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8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5350" t="22001" r="15350" b="12201"/>
          <a:stretch/>
        </p:blipFill>
        <p:spPr>
          <a:xfrm>
            <a:off x="123866" y="1065553"/>
            <a:ext cx="9020134" cy="524376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1520" y="17563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MAPA DE ABORDAGEM DE PROCESSOS E INTERAÇÕES SETORIAIS – CAPTAÇÃO  ATIBAIA 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INFORMAÇÃO DOCUMENTADA X RISCO OPERACIONAL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8112" t="24280" r="5900" b="35505"/>
          <a:stretch/>
        </p:blipFill>
        <p:spPr>
          <a:xfrm>
            <a:off x="0" y="874377"/>
            <a:ext cx="4423834" cy="38507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68112" t="64561" r="5900" b="9362"/>
          <a:stretch/>
        </p:blipFill>
        <p:spPr>
          <a:xfrm>
            <a:off x="4423834" y="3284984"/>
            <a:ext cx="4720166" cy="26642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68112" t="45666" r="5900" b="51246"/>
          <a:stretch/>
        </p:blipFill>
        <p:spPr>
          <a:xfrm>
            <a:off x="4423834" y="2981512"/>
            <a:ext cx="4720166" cy="29275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04048" y="105273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As questões de planejamento e risco também podem disponibilizadas em informações documentadas, como por exemplo, Instruções de trabalhos.</a:t>
            </a:r>
          </a:p>
        </p:txBody>
      </p:sp>
    </p:spTree>
    <p:extLst>
      <p:ext uri="{BB962C8B-B14F-4D97-AF65-F5344CB8AC3E}">
        <p14:creationId xmlns:p14="http://schemas.microsoft.com/office/powerpoint/2010/main" val="7297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67544" y="19038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b="1" dirty="0">
                <a:solidFill>
                  <a:srgbClr val="002060"/>
                </a:solidFill>
                <a:latin typeface="Arial" charset="0"/>
              </a:rPr>
              <a:t>Resultado das Auditorias Externas realizadas pela ABNT – Associação Brasileira de Normas Técnicas desde 2004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78129"/>
              </p:ext>
            </p:extLst>
          </p:nvPr>
        </p:nvGraphicFramePr>
        <p:xfrm>
          <a:off x="425406" y="1268760"/>
          <a:ext cx="8611090" cy="4683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914"/>
                <a:gridCol w="1184910"/>
                <a:gridCol w="1625667"/>
                <a:gridCol w="1869767"/>
                <a:gridCol w="1659416"/>
                <a:gridCol w="1659416"/>
              </a:tblGrid>
              <a:tr h="6960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Não-conformidades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Observações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Oportunidades de Melhoria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Tipo de auditoria</a:t>
                      </a:r>
                      <a:endParaRPr lang="pt-BR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28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Certificação</a:t>
                      </a: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80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26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2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Renovação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Renovação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Renovação</a:t>
                      </a:r>
                    </a:p>
                  </a:txBody>
                  <a:tcPr marL="68580" marR="68580" marT="0" marB="0" anchor="ctr"/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  <a:endParaRPr lang="pt-BR" sz="14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Renovação</a:t>
                      </a:r>
                    </a:p>
                  </a:txBody>
                  <a:tcPr marL="68580" marR="68580" marT="0" marB="0" anchor="ctr"/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endParaRPr lang="pt-BR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2º semestre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Migração Versão</a:t>
                      </a:r>
                    </a:p>
                  </a:txBody>
                  <a:tcPr marL="68580" marR="68580" marT="0" marB="0" anchor="ctr"/>
                </a:tc>
              </a:tr>
              <a:tr h="2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2° semestre</a:t>
                      </a:r>
                      <a:endParaRPr lang="pt-BR" sz="14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a 20 de julho</a:t>
                      </a:r>
                      <a:r>
                        <a:rPr lang="pt-BR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 2018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Manutenção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312571" y="6608385"/>
            <a:ext cx="4851717" cy="24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Em 2004 → Auditoria de testemunho do INMETRO</a:t>
            </a:r>
            <a:endParaRPr lang="pt-BR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14775"/>
              </p:ext>
            </p:extLst>
          </p:nvPr>
        </p:nvGraphicFramePr>
        <p:xfrm>
          <a:off x="2195736" y="6082496"/>
          <a:ext cx="51845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504"/>
                <a:gridCol w="1925700"/>
                <a:gridCol w="15553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19</a:t>
                      </a:r>
                      <a:endParaRPr lang="pt-BR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49</a:t>
                      </a:r>
                      <a:endParaRPr lang="pt-BR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21</a:t>
                      </a:r>
                      <a:endParaRPr lang="pt-BR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16024" y="90872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SANASA - CAMPINAS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67544" y="19038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Certificado de Conformidade  ABNT NBR ISO 9001:2015</a:t>
            </a:r>
          </a:p>
          <a:p>
            <a:pPr eaLnBrk="1" hangingPunct="1"/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SANASA - CAMPINAS</a:t>
            </a:r>
            <a:endParaRPr lang="pt-BR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9" t="9055" r="37772" b="28971"/>
          <a:stretch/>
        </p:blipFill>
        <p:spPr bwMode="auto">
          <a:xfrm>
            <a:off x="2123728" y="897147"/>
            <a:ext cx="4233634" cy="596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105273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SONIA M.S. SOUZA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COORDENADORIA / GESTÃO DA QUALIDADE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(19)3735-5169 – sonia.souza@sanasa.com.br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DO UP GRADE DA NORMA</a:t>
            </a:r>
            <a:endParaRPr lang="pt-BR" sz="2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908720"/>
            <a:ext cx="8640960" cy="542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migração de versão da norma pela alta direção com cronograma e divulgação, uma decisão estratégica.</a:t>
            </a:r>
          </a:p>
          <a:p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 estabelecido pela International Organization for Standardization –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ISO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(Organização Internacional para Padronização)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 é até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setembro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2018. </a:t>
            </a:r>
          </a:p>
          <a:p>
            <a:endParaRPr lang="pt-B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Neste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será apresentado o estudo de caso da Sanasa -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Campinas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efetuou o de up grade para a nova versão em junho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</a:p>
          <a:p>
            <a:endParaRPr lang="pt-BR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Reciclagem da equipe de trabalho do projeto;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Treinamento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NBR ISO 9001:2015: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Interpretação e implantação;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Up grade de auditores líderes.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Up grade de auditores internos;</a:t>
            </a:r>
            <a:endParaRPr lang="pt-BR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do Sistema atual;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Manutenções, inovações, atualizações do Sistema.</a:t>
            </a:r>
          </a:p>
        </p:txBody>
      </p:sp>
    </p:spTree>
    <p:extLst>
      <p:ext uri="{BB962C8B-B14F-4D97-AF65-F5344CB8AC3E}">
        <p14:creationId xmlns:p14="http://schemas.microsoft.com/office/powerpoint/2010/main" val="20457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RELACIONAMENTO COM OUTRAS NORMAS </a:t>
            </a:r>
            <a:r>
              <a:rPr lang="pt-BR" sz="22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2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</a:p>
          <a:p>
            <a:pPr algn="ctr" eaLnBrk="1" hangingPunct="1"/>
            <a:endParaRPr lang="pt-BR" sz="2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1689" y="1085965"/>
            <a:ext cx="8640960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t-BR" sz="19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é bom lembrar: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pt-BR" sz="19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t-BR" sz="19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NBR ISO 9001:2015 - Item 0.4 – “Esta norma não inclui requisitos específicos para outros sistemas de gestão, como aqueles para gestão ambiental, gestão da saúde e segurança ocupacionais ou gestão financeira”.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8975" t="16401" r="26375" b="22000"/>
          <a:stretch/>
        </p:blipFill>
        <p:spPr>
          <a:xfrm>
            <a:off x="395536" y="3068960"/>
            <a:ext cx="2088232" cy="20882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99" t="9800" r="85554" b="66154"/>
          <a:stretch/>
        </p:blipFill>
        <p:spPr>
          <a:xfrm>
            <a:off x="3347864" y="4005064"/>
            <a:ext cx="1944216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22437" t="16401" r="22439" b="19200"/>
          <a:stretch/>
        </p:blipFill>
        <p:spPr>
          <a:xfrm>
            <a:off x="6084168" y="4725144"/>
            <a:ext cx="224424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1809"/>
            <a:ext cx="7272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pt-BR" altLang="pt-BR" sz="2200" dirty="0">
                <a:solidFill>
                  <a:srgbClr val="003399"/>
                </a:solidFill>
                <a:latin typeface="Arial" panose="020B0604020202020204" pitchFamily="34" charset="0"/>
              </a:rPr>
              <a:t>ABNT </a:t>
            </a:r>
            <a:r>
              <a:rPr lang="pt-BR" altLang="pt-BR" sz="2200" dirty="0" smtClean="0">
                <a:solidFill>
                  <a:srgbClr val="003399"/>
                </a:solidFill>
                <a:latin typeface="Arial" panose="020B0604020202020204" pitchFamily="34" charset="0"/>
              </a:rPr>
              <a:t>NBR’s ISO 9001:2015 </a:t>
            </a:r>
            <a:r>
              <a:rPr lang="pt-BR" altLang="pt-BR" sz="2200" dirty="0">
                <a:solidFill>
                  <a:srgbClr val="003399"/>
                </a:solidFill>
                <a:latin typeface="Arial" panose="020B0604020202020204" pitchFamily="34" charset="0"/>
              </a:rPr>
              <a:t>e ISO </a:t>
            </a:r>
            <a:r>
              <a:rPr lang="pt-BR" altLang="pt-BR" sz="2200" dirty="0" smtClean="0">
                <a:solidFill>
                  <a:srgbClr val="003399"/>
                </a:solidFill>
                <a:latin typeface="Arial" panose="020B0604020202020204" pitchFamily="34" charset="0"/>
              </a:rPr>
              <a:t>9001:2008 </a:t>
            </a:r>
            <a:r>
              <a:rPr lang="pt-BR" altLang="pt-BR" sz="2200" dirty="0">
                <a:solidFill>
                  <a:srgbClr val="003399"/>
                </a:solidFill>
                <a:latin typeface="Arial" panose="020B0604020202020204" pitchFamily="34" charset="0"/>
              </a:rPr>
              <a:t>(Anexo A)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53965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diferenças: Esclarecimentos: Nova estrutura, terminologia e conceitos.  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77143"/>
              </p:ext>
            </p:extLst>
          </p:nvPr>
        </p:nvGraphicFramePr>
        <p:xfrm>
          <a:off x="251520" y="1694724"/>
          <a:ext cx="871296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2376264"/>
              </a:tblGrid>
              <a:tr h="2285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VERSÃO 2015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VERSÃO 2008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667">
                <a:tc>
                  <a:txBody>
                    <a:bodyPr/>
                    <a:lstStyle/>
                    <a:p>
                      <a:pPr marL="0" lvl="0" indent="0" algn="just">
                        <a:buFont typeface="Wingdings" panose="05000000000000000000" pitchFamily="2" charset="2"/>
                        <a:buNone/>
                      </a:pPr>
                      <a:r>
                        <a:rPr lang="pt-BR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Informação documentada </a:t>
                      </a:r>
                      <a:r>
                        <a:rPr lang="pt-BR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 usada para todos os requisitos de documentos. Não é mais requerido  a elaboração de informação documentada para Controle de Documentos, Controle de Registros, Controle de saídas não conformes, Controle de auditoria interna, Controle de ações corretivas, Manual da Qualidade.  </a:t>
                      </a:r>
                      <a:endParaRPr lang="pt-BR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Documentação, manual da qualidade, procedimentos documentados, plano da qualidade</a:t>
                      </a:r>
                      <a:endParaRPr lang="pt-BR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6652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Reter Informação documentada</a:t>
                      </a:r>
                      <a:r>
                        <a:rPr lang="pt-BR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para definir documentos necessários para evidenciar conformidade do requisito. Mas a  determinação de  qual informação documentada precisa ser retida, por qual período e por qual meio  é responsabilidade da organização.</a:t>
                      </a:r>
                      <a:endParaRPr lang="pt-BR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Registros</a:t>
                      </a:r>
                      <a:endParaRPr lang="pt-BR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6071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t-BR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Ambiente para a operação de processos</a:t>
                      </a:r>
                      <a:r>
                        <a:rPr lang="pt-BR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Requisitos revisados e mais explícitos. O foco permanece na interferência destes fatores sobre a conformidade dos produtos e serviços.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Ambiente de trabalho.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/>
              <a:t>PONTOS RELEVANTES - ESCOPO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83637" y="1044025"/>
            <a:ext cx="8719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Melhoria do SGQ , visando garantir o alcance dos objetivos da organização. Inclui suas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estratégicas(e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que deverá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constar no escopo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ágono 11"/>
          <p:cNvSpPr/>
          <p:nvPr/>
        </p:nvSpPr>
        <p:spPr>
          <a:xfrm>
            <a:off x="130204" y="1988840"/>
            <a:ext cx="8872571" cy="1440160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r>
              <a:rPr lang="pt-B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ESCOPO define:</a:t>
            </a:r>
            <a:endParaRPr lang="pt-B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atuação do SGQ na organização;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limite e a abrangência de quais setores ou processos serão </a:t>
            </a:r>
            <a:r>
              <a:rPr lang="pt-B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auditados.</a:t>
            </a:r>
            <a:endParaRPr lang="pt-B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0203" y="3645024"/>
            <a:ext cx="8872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do Escopo: </a:t>
            </a: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 questões: legais, tecnológicas,  competividade, mercado,  culturais,  sociais.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Abranger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essencial para a sobrevivência da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organização,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partes interessadas que impactem a organização ou dependa da mesma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as diretrizes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estratégicas, sempre de forma atualizadas. </a:t>
            </a:r>
            <a:endParaRPr lang="pt-B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/>
              <a:t>ESCOPO- DINÂMICO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0" y="2141676"/>
            <a:ext cx="91440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b="1" u="sng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Exemplo 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de  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Escopo</a:t>
            </a:r>
            <a:r>
              <a:rPr lang="pt-BR" b="1" dirty="0">
                <a:ln w="5080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 organização 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atua 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em 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um município.</a:t>
            </a:r>
          </a:p>
          <a:p>
            <a:endParaRPr lang="pt-BR" sz="800" dirty="0">
              <a:ln w="50800"/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“Projeto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, Implantação e Manutenção de Redes de 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Distribuição 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de Água, de 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Coleta 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 Afastamento de Esgoto; Tratamento de Água e de Esgoto; Atendimento e Comercialização da Distribuição de Água, Coleta e Afastamento de 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Esgoto 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do </a:t>
            </a:r>
            <a:r>
              <a:rPr lang="pt-BR" b="1" i="1" dirty="0">
                <a:ln w="5080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Município de Campinas – S.P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.”</a:t>
            </a:r>
          </a:p>
          <a:p>
            <a:endParaRPr lang="pt-BR" b="1" dirty="0" smtClean="0">
              <a:ln w="50800"/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r>
              <a:rPr lang="pt-BR" b="1" u="sng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Exemplo-Atualização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de  Escopo</a:t>
            </a:r>
            <a:r>
              <a:rPr lang="pt-BR" b="1" dirty="0" smtClean="0">
                <a:ln w="5080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 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organização 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poderá atuar em mais municípios.</a:t>
            </a:r>
          </a:p>
          <a:p>
            <a:endParaRPr lang="pt-BR" sz="800" dirty="0">
              <a:ln w="50800"/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“</a:t>
            </a:r>
            <a:r>
              <a:rPr lang="pt-BR" dirty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Projeto, implantação e manutenção de redes de distribuição de água, de coleta e afastamento de esgoto; tratamento de água e de esgoto; atendimento e comercialização da distribuição de água, coleta e afastamento de esgoto </a:t>
            </a:r>
            <a:r>
              <a:rPr lang="pt-BR" b="1" dirty="0">
                <a:ln w="5080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nos municípios de atuação</a:t>
            </a:r>
            <a:r>
              <a:rPr lang="pt-BR" dirty="0" smtClean="0">
                <a:ln w="50800"/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.”</a:t>
            </a:r>
            <a:endParaRPr lang="pt-BR" dirty="0"/>
          </a:p>
        </p:txBody>
      </p:sp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 b="62389"/>
          <a:stretch>
            <a:fillRect/>
          </a:stretch>
        </p:blipFill>
        <p:spPr bwMode="auto">
          <a:xfrm>
            <a:off x="1533435" y="980728"/>
            <a:ext cx="6084169" cy="11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3"/>
          <a:stretch>
            <a:fillRect/>
          </a:stretch>
        </p:blipFill>
        <p:spPr bwMode="auto">
          <a:xfrm>
            <a:off x="1533436" y="5536674"/>
            <a:ext cx="6084168" cy="127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5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188640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/>
              <a:t>PONTOS RELEVANTES-CONTEXTO ORGANIZAÇÃO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Hexágono 11"/>
          <p:cNvSpPr/>
          <p:nvPr/>
        </p:nvSpPr>
        <p:spPr>
          <a:xfrm>
            <a:off x="-18984" y="945055"/>
            <a:ext cx="9162984" cy="3348041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CONTEXTO DA ORGANIZAÇÃO: Identificação de fatores Internos (valores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cultura, conhecimento e desempenho da organização) e externos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(ambiente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legal, tecnológico, social, econômico, cultural,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etc.),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afetam a organização;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Definir as partes interessadas, quem pode influenciar e quem são influenciados pela organização, pois esses podem impactar o desempenho da organização como um todo.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Focar na abordagem 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processo, abordar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riscos 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oportunidades e  atribuir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responsabilidades e autoridades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7163" t="17800" r="26376" b="29763"/>
          <a:stretch/>
        </p:blipFill>
        <p:spPr>
          <a:xfrm>
            <a:off x="4716016" y="5373216"/>
            <a:ext cx="229647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1181</Words>
  <Application>Microsoft Office PowerPoint</Application>
  <PresentationFormat>Apresentação na tela (4:3)</PresentationFormat>
  <Paragraphs>231</Paragraphs>
  <Slides>20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MS PGothic</vt:lpstr>
      <vt:lpstr>Arial</vt:lpstr>
      <vt:lpstr>Arial Black</vt:lpstr>
      <vt:lpstr>Calibri</vt:lpstr>
      <vt:lpstr>Corbel</vt:lpstr>
      <vt:lpstr>Times New Roman</vt:lpstr>
      <vt:lpstr>Wingdings</vt:lpstr>
      <vt:lpstr>1_Personalizar design</vt:lpstr>
      <vt:lpstr>Personalizar design</vt:lpstr>
      <vt:lpstr>3_Personalizar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003741</cp:lastModifiedBy>
  <cp:revision>223</cp:revision>
  <cp:lastPrinted>2018-05-21T13:00:40Z</cp:lastPrinted>
  <dcterms:created xsi:type="dcterms:W3CDTF">2013-01-21T13:05:03Z</dcterms:created>
  <dcterms:modified xsi:type="dcterms:W3CDTF">2018-05-29T17:27:14Z</dcterms:modified>
</cp:coreProperties>
</file>