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72" r:id="rId6"/>
    <p:sldId id="275" r:id="rId7"/>
    <p:sldId id="276" r:id="rId8"/>
    <p:sldId id="270" r:id="rId9"/>
    <p:sldId id="260" r:id="rId10"/>
    <p:sldId id="261" r:id="rId11"/>
    <p:sldId id="262" r:id="rId12"/>
    <p:sldId id="271" r:id="rId13"/>
    <p:sldId id="265" r:id="rId14"/>
    <p:sldId id="274" r:id="rId15"/>
    <p:sldId id="266" r:id="rId16"/>
    <p:sldId id="273" r:id="rId17"/>
    <p:sldId id="267" r:id="rId18"/>
    <p:sldId id="268" r:id="rId19"/>
    <p:sldId id="280" r:id="rId20"/>
    <p:sldId id="263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138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ergio.abreu@cidades.gov.b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99592" y="148478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>
                <a:latin typeface="+mj-lt"/>
              </a:rPr>
              <a:t>Plano de Ações para instituir uma política de reúso de efluente sanitário tratado no Brasil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22950" y="3165981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altLang="pt-BR" dirty="0">
                <a:latin typeface="+mj-lt"/>
              </a:rPr>
              <a:t>Sergio Brasil Abreu</a:t>
            </a:r>
          </a:p>
          <a:p>
            <a:pPr algn="r"/>
            <a:r>
              <a:rPr lang="pt-BR" altLang="pt-BR" dirty="0">
                <a:latin typeface="+mj-lt"/>
              </a:rPr>
              <a:t>Analista de Infraestrutura</a:t>
            </a:r>
          </a:p>
          <a:p>
            <a:pPr algn="r"/>
            <a:r>
              <a:rPr lang="pt-BR" altLang="pt-BR" dirty="0">
                <a:latin typeface="+mj-lt"/>
              </a:rPr>
              <a:t>DPLAR/SNSA/MCID</a:t>
            </a:r>
          </a:p>
          <a:p>
            <a:pPr algn="r"/>
            <a:endParaRPr lang="pt-BR" altLang="pt-BR" dirty="0">
              <a:latin typeface="+mj-lt"/>
            </a:endParaRPr>
          </a:p>
          <a:p>
            <a:pPr algn="r"/>
            <a:endParaRPr lang="pt-BR" altLang="pt-BR" dirty="0">
              <a:latin typeface="+mj-lt"/>
            </a:endParaRPr>
          </a:p>
          <a:p>
            <a:pPr algn="r"/>
            <a:endParaRPr lang="pt-BR" altLang="pt-BR" dirty="0">
              <a:latin typeface="+mj-lt"/>
            </a:endParaRPr>
          </a:p>
          <a:p>
            <a:pPr algn="r"/>
            <a:r>
              <a:rPr lang="pt-BR" altLang="pt-BR" sz="1600" dirty="0">
                <a:latin typeface="+mj-lt"/>
              </a:rPr>
              <a:t>Fortaleza/CE, 30 de maio de 2018</a:t>
            </a:r>
          </a:p>
        </p:txBody>
      </p:sp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5486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>
                <a:latin typeface="+mj-lt"/>
              </a:rPr>
              <a:t>Reúso no mundo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04" y="1268761"/>
            <a:ext cx="7181080" cy="416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339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5486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>
                <a:latin typeface="+mj-lt"/>
              </a:rPr>
              <a:t>Reúso no Brasil</a:t>
            </a:r>
          </a:p>
        </p:txBody>
      </p:sp>
      <p:pic>
        <p:nvPicPr>
          <p:cNvPr id="6" name="Imagem 5"/>
          <p:cNvPicPr/>
          <p:nvPr/>
        </p:nvPicPr>
        <p:blipFill rotWithShape="1">
          <a:blip r:embed="rId4"/>
          <a:srcRect l="32695" t="32206" r="30780" b="28517"/>
          <a:stretch/>
        </p:blipFill>
        <p:spPr bwMode="auto">
          <a:xfrm>
            <a:off x="649659" y="1124744"/>
            <a:ext cx="6946677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8745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85726" y="-19048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462955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/>
              <a:t>Leis e Regulamentos Existentes no Âmbito Federal</a:t>
            </a:r>
            <a:endParaRPr lang="pt-BR" altLang="pt-BR" sz="2400" b="1" dirty="0"/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E79EF785-A28F-48E4-9131-0EAC18FA2108}"/>
              </a:ext>
            </a:extLst>
          </p:cNvPr>
          <p:cNvGrpSpPr/>
          <p:nvPr/>
        </p:nvGrpSpPr>
        <p:grpSpPr>
          <a:xfrm>
            <a:off x="740371" y="1153318"/>
            <a:ext cx="2664296" cy="720080"/>
            <a:chOff x="740371" y="1153318"/>
            <a:chExt cx="2664296" cy="720080"/>
          </a:xfrm>
        </p:grpSpPr>
        <p:sp>
          <p:nvSpPr>
            <p:cNvPr id="2" name="Elipse 1"/>
            <p:cNvSpPr/>
            <p:nvPr/>
          </p:nvSpPr>
          <p:spPr>
            <a:xfrm>
              <a:off x="740371" y="1153318"/>
              <a:ext cx="2664296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1205185" y="1374858"/>
              <a:ext cx="19742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Regulamentos de Reúso</a:t>
              </a:r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0C0C6BF5-5641-464D-B526-781DDD0DF205}"/>
              </a:ext>
            </a:extLst>
          </p:cNvPr>
          <p:cNvGrpSpPr/>
          <p:nvPr/>
        </p:nvGrpSpPr>
        <p:grpSpPr>
          <a:xfrm>
            <a:off x="740371" y="3186995"/>
            <a:ext cx="2683345" cy="720080"/>
            <a:chOff x="740371" y="3186995"/>
            <a:chExt cx="2683345" cy="720080"/>
          </a:xfrm>
        </p:grpSpPr>
        <p:sp>
          <p:nvSpPr>
            <p:cNvPr id="10" name="Elipse 9"/>
            <p:cNvSpPr/>
            <p:nvPr/>
          </p:nvSpPr>
          <p:spPr>
            <a:xfrm>
              <a:off x="740371" y="3186995"/>
              <a:ext cx="2664296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899591" y="3408535"/>
              <a:ext cx="25241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Regulamentos Água Superficial</a:t>
              </a:r>
            </a:p>
          </p:txBody>
        </p:sp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568C5789-464F-4056-A741-2625A12EAE73}"/>
              </a:ext>
            </a:extLst>
          </p:cNvPr>
          <p:cNvGrpSpPr/>
          <p:nvPr/>
        </p:nvGrpSpPr>
        <p:grpSpPr>
          <a:xfrm>
            <a:off x="770881" y="1985628"/>
            <a:ext cx="2664296" cy="720080"/>
            <a:chOff x="770881" y="1985628"/>
            <a:chExt cx="2664296" cy="720080"/>
          </a:xfrm>
        </p:grpSpPr>
        <p:sp>
          <p:nvSpPr>
            <p:cNvPr id="12" name="Elipse 11"/>
            <p:cNvSpPr/>
            <p:nvPr/>
          </p:nvSpPr>
          <p:spPr>
            <a:xfrm>
              <a:off x="770881" y="1985628"/>
              <a:ext cx="2664296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1043608" y="2207168"/>
              <a:ext cx="2088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Padrão de Potabilidade</a:t>
              </a:r>
            </a:p>
          </p:txBody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5F56AB82-B64F-48F6-8F25-ADA5703E1233}"/>
              </a:ext>
            </a:extLst>
          </p:cNvPr>
          <p:cNvGrpSpPr/>
          <p:nvPr/>
        </p:nvGrpSpPr>
        <p:grpSpPr>
          <a:xfrm>
            <a:off x="3793232" y="1046747"/>
            <a:ext cx="1804392" cy="374715"/>
            <a:chOff x="3793232" y="1046747"/>
            <a:chExt cx="1804392" cy="374715"/>
          </a:xfrm>
        </p:grpSpPr>
        <p:sp>
          <p:nvSpPr>
            <p:cNvPr id="14" name="Elipse 13"/>
            <p:cNvSpPr/>
            <p:nvPr/>
          </p:nvSpPr>
          <p:spPr>
            <a:xfrm>
              <a:off x="3793232" y="1046747"/>
              <a:ext cx="1732384" cy="3747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3793232" y="1128097"/>
              <a:ext cx="18043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/>
                <a:t>Resolução CNRH nº 54/2005</a:t>
              </a:r>
            </a:p>
          </p:txBody>
        </p: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5C27F9B7-75C5-4C04-8951-9FDE71BAF0F4}"/>
              </a:ext>
            </a:extLst>
          </p:cNvPr>
          <p:cNvGrpSpPr/>
          <p:nvPr/>
        </p:nvGrpSpPr>
        <p:grpSpPr>
          <a:xfrm>
            <a:off x="672158" y="4669719"/>
            <a:ext cx="2732510" cy="720080"/>
            <a:chOff x="672158" y="4669719"/>
            <a:chExt cx="2732510" cy="720080"/>
          </a:xfrm>
        </p:grpSpPr>
        <p:sp>
          <p:nvSpPr>
            <p:cNvPr id="16" name="Elipse 15"/>
            <p:cNvSpPr/>
            <p:nvPr/>
          </p:nvSpPr>
          <p:spPr>
            <a:xfrm>
              <a:off x="672158" y="4669719"/>
              <a:ext cx="2664296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740372" y="4910309"/>
              <a:ext cx="2664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Regulamentos Água Subterrânea</a:t>
              </a: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FD32749A-E976-4650-8CBC-4977C63936E8}"/>
              </a:ext>
            </a:extLst>
          </p:cNvPr>
          <p:cNvGrpSpPr/>
          <p:nvPr/>
        </p:nvGrpSpPr>
        <p:grpSpPr>
          <a:xfrm>
            <a:off x="3808412" y="1633057"/>
            <a:ext cx="1804392" cy="374715"/>
            <a:chOff x="3808412" y="1633057"/>
            <a:chExt cx="1804392" cy="374715"/>
          </a:xfrm>
        </p:grpSpPr>
        <p:sp>
          <p:nvSpPr>
            <p:cNvPr id="20" name="Elipse 19"/>
            <p:cNvSpPr/>
            <p:nvPr/>
          </p:nvSpPr>
          <p:spPr>
            <a:xfrm>
              <a:off x="3808412" y="1633057"/>
              <a:ext cx="1732384" cy="3747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3808412" y="1714407"/>
              <a:ext cx="18043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/>
                <a:t>Resolução CNRH nº 121/2010</a:t>
              </a: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32205E06-A8A8-4AB5-8CE1-02D4482EF898}"/>
              </a:ext>
            </a:extLst>
          </p:cNvPr>
          <p:cNvGrpSpPr/>
          <p:nvPr/>
        </p:nvGrpSpPr>
        <p:grpSpPr>
          <a:xfrm>
            <a:off x="3782913" y="2132856"/>
            <a:ext cx="1804392" cy="374715"/>
            <a:chOff x="3782913" y="2132856"/>
            <a:chExt cx="1804392" cy="374715"/>
          </a:xfrm>
        </p:grpSpPr>
        <p:sp>
          <p:nvSpPr>
            <p:cNvPr id="22" name="Elipse 21"/>
            <p:cNvSpPr/>
            <p:nvPr/>
          </p:nvSpPr>
          <p:spPr>
            <a:xfrm>
              <a:off x="3782913" y="2132856"/>
              <a:ext cx="1732384" cy="3747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3782913" y="2214206"/>
              <a:ext cx="18043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/>
                <a:t>Portaria MS nº 2.914/2011</a:t>
              </a: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2A93D16B-2B38-45CB-8218-55BD83C337D8}"/>
              </a:ext>
            </a:extLst>
          </p:cNvPr>
          <p:cNvGrpSpPr/>
          <p:nvPr/>
        </p:nvGrpSpPr>
        <p:grpSpPr>
          <a:xfrm>
            <a:off x="3785009" y="2628409"/>
            <a:ext cx="1732384" cy="374715"/>
            <a:chOff x="3785009" y="2628409"/>
            <a:chExt cx="1732384" cy="374715"/>
          </a:xfrm>
        </p:grpSpPr>
        <p:sp>
          <p:nvSpPr>
            <p:cNvPr id="24" name="Elipse 23"/>
            <p:cNvSpPr/>
            <p:nvPr/>
          </p:nvSpPr>
          <p:spPr>
            <a:xfrm>
              <a:off x="3785009" y="2628409"/>
              <a:ext cx="1732384" cy="3747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3965984" y="2709759"/>
              <a:ext cx="116608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/>
                <a:t>Lei nº 9.433/1997</a:t>
              </a: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868BDB52-CAAF-4399-933E-38FA19D755E4}"/>
              </a:ext>
            </a:extLst>
          </p:cNvPr>
          <p:cNvGrpSpPr/>
          <p:nvPr/>
        </p:nvGrpSpPr>
        <p:grpSpPr>
          <a:xfrm>
            <a:off x="3794373" y="3117080"/>
            <a:ext cx="1872741" cy="374715"/>
            <a:chOff x="3794373" y="3117080"/>
            <a:chExt cx="1872741" cy="374715"/>
          </a:xfrm>
        </p:grpSpPr>
        <p:sp>
          <p:nvSpPr>
            <p:cNvPr id="26" name="Elipse 25"/>
            <p:cNvSpPr/>
            <p:nvPr/>
          </p:nvSpPr>
          <p:spPr>
            <a:xfrm>
              <a:off x="3794373" y="3117080"/>
              <a:ext cx="1732384" cy="3747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3862722" y="3181326"/>
              <a:ext cx="18043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/>
                <a:t>Res. CONAMA nº 357/2005</a:t>
              </a: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51AC86BE-51CC-4A2A-B01A-7C163A473542}"/>
              </a:ext>
            </a:extLst>
          </p:cNvPr>
          <p:cNvGrpSpPr/>
          <p:nvPr/>
        </p:nvGrpSpPr>
        <p:grpSpPr>
          <a:xfrm>
            <a:off x="3767894" y="4570551"/>
            <a:ext cx="1889534" cy="374715"/>
            <a:chOff x="3767894" y="4570551"/>
            <a:chExt cx="1889534" cy="374715"/>
          </a:xfrm>
        </p:grpSpPr>
        <p:sp>
          <p:nvSpPr>
            <p:cNvPr id="32" name="Elipse 31"/>
            <p:cNvSpPr/>
            <p:nvPr/>
          </p:nvSpPr>
          <p:spPr>
            <a:xfrm>
              <a:off x="3767894" y="4570551"/>
              <a:ext cx="1732384" cy="3747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3853036" y="4650188"/>
              <a:ext cx="18043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/>
                <a:t>Res. CONAMA nº 396/2008</a:t>
              </a:r>
            </a:p>
          </p:txBody>
        </p: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CFBB6AB1-5068-4B57-8BD1-5161C9EA3909}"/>
              </a:ext>
            </a:extLst>
          </p:cNvPr>
          <p:cNvGrpSpPr/>
          <p:nvPr/>
        </p:nvGrpSpPr>
        <p:grpSpPr>
          <a:xfrm>
            <a:off x="3767894" y="5128188"/>
            <a:ext cx="1804392" cy="374715"/>
            <a:chOff x="3767894" y="5128188"/>
            <a:chExt cx="1804392" cy="374715"/>
          </a:xfrm>
        </p:grpSpPr>
        <p:sp>
          <p:nvSpPr>
            <p:cNvPr id="34" name="Elipse 33"/>
            <p:cNvSpPr/>
            <p:nvPr/>
          </p:nvSpPr>
          <p:spPr>
            <a:xfrm>
              <a:off x="3767894" y="5128188"/>
              <a:ext cx="1732384" cy="3747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3767894" y="5209538"/>
              <a:ext cx="18043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/>
                <a:t>Resolução CNRH nº 153/2013</a:t>
              </a:r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2BE18E1A-3570-4AE3-B427-18249AC72C89}"/>
              </a:ext>
            </a:extLst>
          </p:cNvPr>
          <p:cNvGrpSpPr/>
          <p:nvPr/>
        </p:nvGrpSpPr>
        <p:grpSpPr>
          <a:xfrm>
            <a:off x="3768055" y="3596569"/>
            <a:ext cx="1889534" cy="374715"/>
            <a:chOff x="3768055" y="3596569"/>
            <a:chExt cx="1889534" cy="374715"/>
          </a:xfrm>
        </p:grpSpPr>
        <p:sp>
          <p:nvSpPr>
            <p:cNvPr id="36" name="Elipse 35"/>
            <p:cNvSpPr/>
            <p:nvPr/>
          </p:nvSpPr>
          <p:spPr>
            <a:xfrm>
              <a:off x="3768055" y="3596569"/>
              <a:ext cx="1732384" cy="3747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3853197" y="3676206"/>
              <a:ext cx="18043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/>
                <a:t>Res. CONAMA nº 430/2011</a:t>
              </a:r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4D8CBA0-745D-4A10-8571-7318C37F3FA7}"/>
              </a:ext>
            </a:extLst>
          </p:cNvPr>
          <p:cNvGrpSpPr/>
          <p:nvPr/>
        </p:nvGrpSpPr>
        <p:grpSpPr>
          <a:xfrm>
            <a:off x="3815680" y="4049431"/>
            <a:ext cx="1804392" cy="374715"/>
            <a:chOff x="3815680" y="4049431"/>
            <a:chExt cx="1804392" cy="374715"/>
          </a:xfrm>
        </p:grpSpPr>
        <p:sp>
          <p:nvSpPr>
            <p:cNvPr id="38" name="Elipse 37"/>
            <p:cNvSpPr/>
            <p:nvPr/>
          </p:nvSpPr>
          <p:spPr>
            <a:xfrm>
              <a:off x="3815680" y="4049431"/>
              <a:ext cx="1732384" cy="3747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3815680" y="4130781"/>
              <a:ext cx="18043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/>
                <a:t>Res. CONAMA nº 274/2000</a:t>
              </a:r>
            </a:p>
          </p:txBody>
        </p:sp>
      </p:grpSp>
      <p:grpSp>
        <p:nvGrpSpPr>
          <p:cNvPr id="53" name="Grupo 52"/>
          <p:cNvGrpSpPr/>
          <p:nvPr/>
        </p:nvGrpSpPr>
        <p:grpSpPr>
          <a:xfrm>
            <a:off x="3404667" y="1232157"/>
            <a:ext cx="403745" cy="605361"/>
            <a:chOff x="3404667" y="1232157"/>
            <a:chExt cx="403745" cy="605361"/>
          </a:xfrm>
        </p:grpSpPr>
        <p:cxnSp>
          <p:nvCxnSpPr>
            <p:cNvPr id="40" name="Conector angulado 39"/>
            <p:cNvCxnSpPr>
              <a:stCxn id="2" idx="6"/>
              <a:endCxn id="21" idx="1"/>
            </p:cNvCxnSpPr>
            <p:nvPr/>
          </p:nvCxnSpPr>
          <p:spPr>
            <a:xfrm>
              <a:off x="3404667" y="1513358"/>
              <a:ext cx="403745" cy="324160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angulado 45"/>
            <p:cNvCxnSpPr/>
            <p:nvPr/>
          </p:nvCxnSpPr>
          <p:spPr>
            <a:xfrm flipV="1">
              <a:off x="3423717" y="1232157"/>
              <a:ext cx="361292" cy="281201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upo 55"/>
          <p:cNvGrpSpPr/>
          <p:nvPr/>
        </p:nvGrpSpPr>
        <p:grpSpPr>
          <a:xfrm>
            <a:off x="3366152" y="4755905"/>
            <a:ext cx="403745" cy="605361"/>
            <a:chOff x="3404667" y="1232157"/>
            <a:chExt cx="403745" cy="605361"/>
          </a:xfrm>
        </p:grpSpPr>
        <p:cxnSp>
          <p:nvCxnSpPr>
            <p:cNvPr id="57" name="Conector angulado 56"/>
            <p:cNvCxnSpPr/>
            <p:nvPr/>
          </p:nvCxnSpPr>
          <p:spPr>
            <a:xfrm>
              <a:off x="3404667" y="1513358"/>
              <a:ext cx="403745" cy="324160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angulado 57"/>
            <p:cNvCxnSpPr/>
            <p:nvPr/>
          </p:nvCxnSpPr>
          <p:spPr>
            <a:xfrm flipV="1">
              <a:off x="3423717" y="1232157"/>
              <a:ext cx="361292" cy="281201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Conector de seta reta 54"/>
          <p:cNvCxnSpPr/>
          <p:nvPr/>
        </p:nvCxnSpPr>
        <p:spPr>
          <a:xfrm>
            <a:off x="3435177" y="2345667"/>
            <a:ext cx="33078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4" name="Grupo 1063"/>
          <p:cNvGrpSpPr/>
          <p:nvPr/>
        </p:nvGrpSpPr>
        <p:grpSpPr>
          <a:xfrm>
            <a:off x="3376092" y="2832871"/>
            <a:ext cx="411013" cy="1421021"/>
            <a:chOff x="3376092" y="2832871"/>
            <a:chExt cx="411013" cy="1421021"/>
          </a:xfrm>
        </p:grpSpPr>
        <p:grpSp>
          <p:nvGrpSpPr>
            <p:cNvPr id="1052" name="Grupo 1051"/>
            <p:cNvGrpSpPr/>
            <p:nvPr/>
          </p:nvGrpSpPr>
          <p:grpSpPr>
            <a:xfrm>
              <a:off x="3376092" y="3547035"/>
              <a:ext cx="411013" cy="706857"/>
              <a:chOff x="3376092" y="3547035"/>
              <a:chExt cx="411013" cy="706857"/>
            </a:xfrm>
          </p:grpSpPr>
          <p:cxnSp>
            <p:nvCxnSpPr>
              <p:cNvPr id="1035" name="Conector angulado 1034"/>
              <p:cNvCxnSpPr>
                <a:stCxn id="10" idx="6"/>
              </p:cNvCxnSpPr>
              <p:nvPr/>
            </p:nvCxnSpPr>
            <p:spPr>
              <a:xfrm>
                <a:off x="3404667" y="3547035"/>
                <a:ext cx="341827" cy="227366"/>
              </a:xfrm>
              <a:prstGeom prst="bentConnector3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0" name="Conector angulado 1049"/>
              <p:cNvCxnSpPr/>
              <p:nvPr/>
            </p:nvCxnSpPr>
            <p:spPr>
              <a:xfrm>
                <a:off x="3376092" y="3547035"/>
                <a:ext cx="411013" cy="706857"/>
              </a:xfrm>
              <a:prstGeom prst="bentConnector3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3" name="Grupo 1062"/>
            <p:cNvGrpSpPr/>
            <p:nvPr/>
          </p:nvGrpSpPr>
          <p:grpSpPr>
            <a:xfrm>
              <a:off x="3416127" y="2832871"/>
              <a:ext cx="349832" cy="714163"/>
              <a:chOff x="3416127" y="2832871"/>
              <a:chExt cx="349832" cy="714163"/>
            </a:xfrm>
          </p:grpSpPr>
          <p:cxnSp>
            <p:nvCxnSpPr>
              <p:cNvPr id="1054" name="Conector angulado 1053"/>
              <p:cNvCxnSpPr/>
              <p:nvPr/>
            </p:nvCxnSpPr>
            <p:spPr>
              <a:xfrm flipV="1">
                <a:off x="3416127" y="3304437"/>
                <a:ext cx="311317" cy="242597"/>
              </a:xfrm>
              <a:prstGeom prst="bentConnector3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ector angulado 98"/>
              <p:cNvCxnSpPr/>
              <p:nvPr/>
            </p:nvCxnSpPr>
            <p:spPr>
              <a:xfrm rot="5400000" flipH="1" flipV="1">
                <a:off x="3433087" y="2971570"/>
                <a:ext cx="471571" cy="194173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65" name="CaixaDeTexto 1064"/>
          <p:cNvSpPr txBox="1"/>
          <p:nvPr/>
        </p:nvSpPr>
        <p:spPr>
          <a:xfrm>
            <a:off x="5562178" y="1113422"/>
            <a:ext cx="2947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+mj-lt"/>
              </a:rPr>
              <a:t>Estabelece modalidades, diretrizes e critérios gerais</a:t>
            </a:r>
            <a:endParaRPr lang="pt-BR" sz="1000" dirty="0">
              <a:latin typeface="+mj-lt"/>
            </a:endParaRPr>
          </a:p>
        </p:txBody>
      </p:sp>
      <p:sp>
        <p:nvSpPr>
          <p:cNvPr id="108" name="CaixaDeTexto 107"/>
          <p:cNvSpPr txBox="1"/>
          <p:nvPr/>
        </p:nvSpPr>
        <p:spPr>
          <a:xfrm>
            <a:off x="5597624" y="1697303"/>
            <a:ext cx="3294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+mj-lt"/>
              </a:rPr>
              <a:t>Estabelece diretrizes e critérios gerais (agrícola e florestal)</a:t>
            </a:r>
            <a:endParaRPr lang="pt-BR" sz="1000" dirty="0">
              <a:latin typeface="+mj-lt"/>
            </a:endParaRPr>
          </a:p>
        </p:txBody>
      </p:sp>
      <p:sp>
        <p:nvSpPr>
          <p:cNvPr id="109" name="CaixaDeTexto 108"/>
          <p:cNvSpPr txBox="1"/>
          <p:nvPr/>
        </p:nvSpPr>
        <p:spPr>
          <a:xfrm>
            <a:off x="5572286" y="2197102"/>
            <a:ext cx="33922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+mj-lt"/>
              </a:rPr>
              <a:t>Estabelece procedimentos de controle da qualidade da água</a:t>
            </a:r>
            <a:endParaRPr lang="pt-BR" sz="1000" dirty="0">
              <a:latin typeface="+mj-lt"/>
            </a:endParaRPr>
          </a:p>
        </p:txBody>
      </p:sp>
      <p:sp>
        <p:nvSpPr>
          <p:cNvPr id="110" name="CaixaDeTexto 109"/>
          <p:cNvSpPr txBox="1"/>
          <p:nvPr/>
        </p:nvSpPr>
        <p:spPr>
          <a:xfrm>
            <a:off x="5582319" y="2705708"/>
            <a:ext cx="316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+mj-lt"/>
              </a:rPr>
              <a:t>Estabelece princípios e instrumentos p/ gerenciar os RH</a:t>
            </a:r>
          </a:p>
        </p:txBody>
      </p:sp>
      <p:sp>
        <p:nvSpPr>
          <p:cNvPr id="111" name="CaixaDeTexto 110"/>
          <p:cNvSpPr txBox="1"/>
          <p:nvPr/>
        </p:nvSpPr>
        <p:spPr>
          <a:xfrm>
            <a:off x="5579504" y="3186995"/>
            <a:ext cx="2947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+mj-lt"/>
              </a:rPr>
              <a:t>Dispõe sobre a classificação dos corpos de água</a:t>
            </a:r>
          </a:p>
        </p:txBody>
      </p:sp>
      <p:sp>
        <p:nvSpPr>
          <p:cNvPr id="112" name="CaixaDeTexto 111"/>
          <p:cNvSpPr txBox="1"/>
          <p:nvPr/>
        </p:nvSpPr>
        <p:spPr>
          <a:xfrm>
            <a:off x="5593381" y="3676205"/>
            <a:ext cx="3371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+mj-lt"/>
              </a:rPr>
              <a:t>Estabelece padrões e condições p/ lançamento de efluentes</a:t>
            </a:r>
          </a:p>
        </p:txBody>
      </p:sp>
      <p:sp>
        <p:nvSpPr>
          <p:cNvPr id="113" name="CaixaDeTexto 112"/>
          <p:cNvSpPr txBox="1"/>
          <p:nvPr/>
        </p:nvSpPr>
        <p:spPr>
          <a:xfrm>
            <a:off x="5612804" y="4113677"/>
            <a:ext cx="31356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+mj-lt"/>
              </a:rPr>
              <a:t>Define critérios de balneabilidade em águas brasileiras</a:t>
            </a:r>
          </a:p>
        </p:txBody>
      </p:sp>
      <p:sp>
        <p:nvSpPr>
          <p:cNvPr id="114" name="CaixaDeTexto 113"/>
          <p:cNvSpPr txBox="1"/>
          <p:nvPr/>
        </p:nvSpPr>
        <p:spPr>
          <a:xfrm>
            <a:off x="5593382" y="4632794"/>
            <a:ext cx="32990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+mj-lt"/>
              </a:rPr>
              <a:t>Dispõe sobre classificação enquadramento das águas sub.</a:t>
            </a:r>
          </a:p>
        </p:txBody>
      </p:sp>
      <p:sp>
        <p:nvSpPr>
          <p:cNvPr id="115" name="CaixaDeTexto 114"/>
          <p:cNvSpPr txBox="1"/>
          <p:nvPr/>
        </p:nvSpPr>
        <p:spPr>
          <a:xfrm>
            <a:off x="5582318" y="5187308"/>
            <a:ext cx="3166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+mj-lt"/>
              </a:rPr>
              <a:t>Estabelece critérios e diretrizes p/ recarga de aquíferos</a:t>
            </a:r>
          </a:p>
        </p:txBody>
      </p:sp>
    </p:spTree>
    <p:extLst>
      <p:ext uri="{BB962C8B-B14F-4D97-AF65-F5344CB8AC3E}">
        <p14:creationId xmlns:p14="http://schemas.microsoft.com/office/powerpoint/2010/main" val="3848938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5486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>
                <a:latin typeface="+mj-lt"/>
              </a:rPr>
              <a:t>Potencial para Reúso no Brasil</a:t>
            </a:r>
          </a:p>
        </p:txBody>
      </p:sp>
      <p:pic>
        <p:nvPicPr>
          <p:cNvPr id="7" name="Imagem 6"/>
          <p:cNvPicPr/>
          <p:nvPr/>
        </p:nvPicPr>
        <p:blipFill rotWithShape="1">
          <a:blip r:embed="rId4"/>
          <a:srcRect l="32548" t="26184" r="32400" b="13592"/>
          <a:stretch/>
        </p:blipFill>
        <p:spPr bwMode="auto">
          <a:xfrm>
            <a:off x="1974776" y="1010344"/>
            <a:ext cx="4680520" cy="45068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0952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5486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>
                <a:latin typeface="+mj-lt"/>
              </a:rPr>
              <a:t>Política de Reúso Proposta</a:t>
            </a:r>
          </a:p>
        </p:txBody>
      </p:sp>
      <p:pic>
        <p:nvPicPr>
          <p:cNvPr id="6" name="Imagem 5"/>
          <p:cNvPicPr/>
          <p:nvPr/>
        </p:nvPicPr>
        <p:blipFill rotWithShape="1">
          <a:blip r:embed="rId4"/>
          <a:srcRect l="20280" t="19114" r="38746" b="14378"/>
          <a:stretch/>
        </p:blipFill>
        <p:spPr bwMode="auto">
          <a:xfrm>
            <a:off x="1691680" y="1010346"/>
            <a:ext cx="5616624" cy="45068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7899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5486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>
                <a:latin typeface="+mj-lt"/>
              </a:rPr>
              <a:t>Identificação das Categorias das Lacunas nos Quadros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11560" y="1340768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buFont typeface="Arial" pitchFamily="34" charset="0"/>
              <a:buChar char="•"/>
            </a:pPr>
            <a:r>
              <a:rPr lang="pt-BR" dirty="0"/>
              <a:t>Visão, Princípios Gerais, Metas/Objetivos e Indicadores</a:t>
            </a:r>
            <a:r>
              <a:rPr lang="pt-BR" altLang="pt-BR" dirty="0"/>
              <a:t>;</a:t>
            </a:r>
          </a:p>
          <a:p>
            <a:pPr marL="285750" indent="-285750">
              <a:spcBef>
                <a:spcPts val="800"/>
              </a:spcBef>
              <a:buFont typeface="Arial" pitchFamily="34" charset="0"/>
              <a:buChar char="•"/>
            </a:pPr>
            <a:r>
              <a:rPr lang="pt-BR" dirty="0"/>
              <a:t>Quadro regulatório para licenciamento e fiscalização p/ reúso não potável;</a:t>
            </a:r>
          </a:p>
          <a:p>
            <a:pPr marL="285750" indent="-285750">
              <a:spcBef>
                <a:spcPts val="800"/>
              </a:spcBef>
              <a:buFont typeface="Arial" pitchFamily="34" charset="0"/>
              <a:buChar char="•"/>
            </a:pPr>
            <a:r>
              <a:rPr lang="pt-BR" dirty="0"/>
              <a:t>Quadro regulatório para licenciamento e fiscalização p/ reúso potável direto;</a:t>
            </a:r>
          </a:p>
          <a:p>
            <a:pPr marL="285750" indent="-285750">
              <a:spcBef>
                <a:spcPts val="800"/>
              </a:spcBef>
              <a:buFont typeface="Arial" pitchFamily="34" charset="0"/>
              <a:buChar char="•"/>
            </a:pPr>
            <a:r>
              <a:rPr lang="pt-BR" dirty="0"/>
              <a:t>Quadro regulatório para licenciamento e fiscalização p/ reúso potável indireto;</a:t>
            </a:r>
          </a:p>
          <a:p>
            <a:pPr marL="285750" indent="-285750">
              <a:spcBef>
                <a:spcPts val="800"/>
              </a:spcBef>
              <a:buFont typeface="Arial" pitchFamily="34" charset="0"/>
              <a:buChar char="•"/>
            </a:pPr>
            <a:r>
              <a:rPr lang="pt-BR" dirty="0"/>
              <a:t>Incentivos fiscais e financeiros;</a:t>
            </a:r>
          </a:p>
          <a:p>
            <a:pPr marL="285750" indent="-285750">
              <a:spcBef>
                <a:spcPts val="800"/>
              </a:spcBef>
              <a:buFont typeface="Arial" pitchFamily="34" charset="0"/>
              <a:buChar char="•"/>
            </a:pPr>
            <a:r>
              <a:rPr lang="pt-BR" dirty="0"/>
              <a:t>Capacitação, conscientização, divulgação e aceitação social;</a:t>
            </a:r>
          </a:p>
          <a:p>
            <a:pPr marL="285750" indent="-285750">
              <a:spcBef>
                <a:spcPts val="800"/>
              </a:spcBef>
              <a:buFont typeface="Arial" pitchFamily="34" charset="0"/>
              <a:buChar char="•"/>
            </a:pPr>
            <a:r>
              <a:rPr lang="pt-BR" dirty="0"/>
              <a:t>Planejamento estratégico e definição de projetos/programas de reúso;</a:t>
            </a:r>
          </a:p>
          <a:p>
            <a:pPr marL="285750" indent="-285750">
              <a:spcBef>
                <a:spcPts val="800"/>
              </a:spcBef>
              <a:buFont typeface="Arial" pitchFamily="34" charset="0"/>
              <a:buChar char="•"/>
            </a:pPr>
            <a:r>
              <a:rPr lang="pt-BR" dirty="0"/>
              <a:t>Uso da outorga e cobrança como instrumentos de incentivo ao reúso;</a:t>
            </a:r>
          </a:p>
          <a:p>
            <a:pPr marL="285750" indent="-285750">
              <a:spcBef>
                <a:spcPts val="800"/>
              </a:spcBef>
              <a:buFont typeface="Arial" pitchFamily="34" charset="0"/>
              <a:buChar char="•"/>
            </a:pPr>
            <a:r>
              <a:rPr lang="pt-BR" dirty="0"/>
              <a:t>Direito do uso do efluente sanitário tratado; e</a:t>
            </a:r>
          </a:p>
          <a:p>
            <a:pPr marL="285750" indent="-285750">
              <a:spcBef>
                <a:spcPts val="800"/>
              </a:spcBef>
              <a:buFont typeface="Arial" pitchFamily="34" charset="0"/>
              <a:buChar char="•"/>
            </a:pPr>
            <a:r>
              <a:rPr lang="pt-BR" dirty="0"/>
              <a:t>Recuperação dos custos/tarifa.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238247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5486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>
                <a:latin typeface="+mj-lt"/>
              </a:rPr>
              <a:t>Conteúdo dos Quadros para cada Lacuna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131839" y="5013176"/>
            <a:ext cx="331236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Interface(s) com outras lacunas</a:t>
            </a:r>
          </a:p>
        </p:txBody>
      </p:sp>
      <p:grpSp>
        <p:nvGrpSpPr>
          <p:cNvPr id="31" name="Grupo 30"/>
          <p:cNvGrpSpPr/>
          <p:nvPr/>
        </p:nvGrpSpPr>
        <p:grpSpPr>
          <a:xfrm>
            <a:off x="3274714" y="1839069"/>
            <a:ext cx="3168354" cy="1051570"/>
            <a:chOff x="3274714" y="1839069"/>
            <a:chExt cx="3168354" cy="1051570"/>
          </a:xfrm>
        </p:grpSpPr>
        <p:grpSp>
          <p:nvGrpSpPr>
            <p:cNvPr id="23" name="Grupo 22"/>
            <p:cNvGrpSpPr/>
            <p:nvPr/>
          </p:nvGrpSpPr>
          <p:grpSpPr>
            <a:xfrm>
              <a:off x="3625230" y="1839069"/>
              <a:ext cx="2520279" cy="527720"/>
              <a:chOff x="3625230" y="1839069"/>
              <a:chExt cx="2520279" cy="527720"/>
            </a:xfrm>
          </p:grpSpPr>
          <p:sp>
            <p:nvSpPr>
              <p:cNvPr id="8" name="CaixaDeTexto 7"/>
              <p:cNvSpPr txBox="1"/>
              <p:nvPr/>
            </p:nvSpPr>
            <p:spPr>
              <a:xfrm>
                <a:off x="3625230" y="1839069"/>
                <a:ext cx="2520279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b="1" dirty="0"/>
                  <a:t>Categoria da lacuna</a:t>
                </a:r>
              </a:p>
            </p:txBody>
          </p:sp>
          <p:cxnSp>
            <p:nvCxnSpPr>
              <p:cNvPr id="17" name="Conector reto 16"/>
              <p:cNvCxnSpPr/>
              <p:nvPr/>
            </p:nvCxnSpPr>
            <p:spPr>
              <a:xfrm>
                <a:off x="4916041" y="2194967"/>
                <a:ext cx="0" cy="1718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o 23"/>
            <p:cNvGrpSpPr/>
            <p:nvPr/>
          </p:nvGrpSpPr>
          <p:grpSpPr>
            <a:xfrm>
              <a:off x="3274714" y="2376314"/>
              <a:ext cx="3168354" cy="514325"/>
              <a:chOff x="3274714" y="2376314"/>
              <a:chExt cx="3168354" cy="514325"/>
            </a:xfrm>
          </p:grpSpPr>
          <p:sp>
            <p:nvSpPr>
              <p:cNvPr id="9" name="CaixaDeTexto 8"/>
              <p:cNvSpPr txBox="1"/>
              <p:nvPr/>
            </p:nvSpPr>
            <p:spPr>
              <a:xfrm>
                <a:off x="3274714" y="2376314"/>
                <a:ext cx="3168354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b="1" dirty="0"/>
                  <a:t>Entendimento da lacuna</a:t>
                </a:r>
              </a:p>
            </p:txBody>
          </p:sp>
          <p:cxnSp>
            <p:nvCxnSpPr>
              <p:cNvPr id="18" name="Conector reto 17"/>
              <p:cNvCxnSpPr/>
              <p:nvPr/>
            </p:nvCxnSpPr>
            <p:spPr>
              <a:xfrm>
                <a:off x="4912990" y="2718817"/>
                <a:ext cx="0" cy="1718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0" name="Conector reto 19"/>
          <p:cNvCxnSpPr/>
          <p:nvPr/>
        </p:nvCxnSpPr>
        <p:spPr>
          <a:xfrm>
            <a:off x="4892985" y="3781271"/>
            <a:ext cx="0" cy="171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4896036" y="4315043"/>
            <a:ext cx="0" cy="171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o 29"/>
          <p:cNvGrpSpPr/>
          <p:nvPr/>
        </p:nvGrpSpPr>
        <p:grpSpPr>
          <a:xfrm>
            <a:off x="2174404" y="1309643"/>
            <a:ext cx="5328592" cy="3703533"/>
            <a:chOff x="2174404" y="1309643"/>
            <a:chExt cx="5328592" cy="3703533"/>
          </a:xfrm>
        </p:grpSpPr>
        <p:grpSp>
          <p:nvGrpSpPr>
            <p:cNvPr id="16" name="Grupo 15"/>
            <p:cNvGrpSpPr/>
            <p:nvPr/>
          </p:nvGrpSpPr>
          <p:grpSpPr>
            <a:xfrm>
              <a:off x="3419872" y="1309643"/>
              <a:ext cx="2880320" cy="519901"/>
              <a:chOff x="3419872" y="1309643"/>
              <a:chExt cx="2880320" cy="519901"/>
            </a:xfrm>
          </p:grpSpPr>
          <p:sp>
            <p:nvSpPr>
              <p:cNvPr id="4" name="CaixaDeTexto 3"/>
              <p:cNvSpPr txBox="1"/>
              <p:nvPr/>
            </p:nvSpPr>
            <p:spPr>
              <a:xfrm>
                <a:off x="3419872" y="1309643"/>
                <a:ext cx="2880320" cy="338554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altLang="pt-BR" sz="1600" b="1" dirty="0"/>
                  <a:t>Número para identificação</a:t>
                </a:r>
                <a:endParaRPr lang="pt-BR" sz="1600" b="1" dirty="0"/>
              </a:p>
            </p:txBody>
          </p:sp>
          <p:cxnSp>
            <p:nvCxnSpPr>
              <p:cNvPr id="6" name="Conector reto 5"/>
              <p:cNvCxnSpPr/>
              <p:nvPr/>
            </p:nvCxnSpPr>
            <p:spPr>
              <a:xfrm>
                <a:off x="4937187" y="1657722"/>
                <a:ext cx="0" cy="1718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upo 28"/>
            <p:cNvGrpSpPr/>
            <p:nvPr/>
          </p:nvGrpSpPr>
          <p:grpSpPr>
            <a:xfrm>
              <a:off x="2174404" y="2899420"/>
              <a:ext cx="5328592" cy="2113756"/>
              <a:chOff x="2174404" y="2899420"/>
              <a:chExt cx="5328592" cy="2113756"/>
            </a:xfrm>
          </p:grpSpPr>
          <p:grpSp>
            <p:nvGrpSpPr>
              <p:cNvPr id="27" name="Grupo 26"/>
              <p:cNvGrpSpPr/>
              <p:nvPr/>
            </p:nvGrpSpPr>
            <p:grpSpPr>
              <a:xfrm>
                <a:off x="2174404" y="2899420"/>
                <a:ext cx="5328592" cy="1406098"/>
                <a:chOff x="2174404" y="2899420"/>
                <a:chExt cx="5328592" cy="1406098"/>
              </a:xfrm>
            </p:grpSpPr>
            <p:sp>
              <p:nvSpPr>
                <p:cNvPr id="12" name="CaixaDeTexto 11"/>
                <p:cNvSpPr txBox="1"/>
                <p:nvPr/>
              </p:nvSpPr>
              <p:spPr>
                <a:xfrm>
                  <a:off x="2814092" y="3966964"/>
                  <a:ext cx="4176464" cy="33855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600" b="1" dirty="0"/>
                    <a:t>Ações para implementação da abordagem</a:t>
                  </a:r>
                </a:p>
              </p:txBody>
            </p:sp>
            <p:grpSp>
              <p:nvGrpSpPr>
                <p:cNvPr id="26" name="Grupo 25"/>
                <p:cNvGrpSpPr/>
                <p:nvPr/>
              </p:nvGrpSpPr>
              <p:grpSpPr>
                <a:xfrm>
                  <a:off x="2174404" y="2899420"/>
                  <a:ext cx="5328592" cy="872326"/>
                  <a:chOff x="2174404" y="2899420"/>
                  <a:chExt cx="5328592" cy="872326"/>
                </a:xfrm>
              </p:grpSpPr>
              <p:sp>
                <p:nvSpPr>
                  <p:cNvPr id="10" name="CaixaDeTexto 9"/>
                  <p:cNvSpPr txBox="1"/>
                  <p:nvPr/>
                </p:nvSpPr>
                <p:spPr>
                  <a:xfrm>
                    <a:off x="2857525" y="2899420"/>
                    <a:ext cx="4104456" cy="33855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pt-BR" sz="1600" b="1" dirty="0"/>
                      <a:t>Abordagem (recomendada ou potencial)</a:t>
                    </a:r>
                  </a:p>
                </p:txBody>
              </p:sp>
              <p:grpSp>
                <p:nvGrpSpPr>
                  <p:cNvPr id="25" name="Grupo 24"/>
                  <p:cNvGrpSpPr/>
                  <p:nvPr/>
                </p:nvGrpSpPr>
                <p:grpSpPr>
                  <a:xfrm>
                    <a:off x="2174404" y="3251845"/>
                    <a:ext cx="5328592" cy="519901"/>
                    <a:chOff x="2174404" y="3251845"/>
                    <a:chExt cx="5328592" cy="519901"/>
                  </a:xfrm>
                </p:grpSpPr>
                <p:sp>
                  <p:nvSpPr>
                    <p:cNvPr id="11" name="CaixaDeTexto 10"/>
                    <p:cNvSpPr txBox="1"/>
                    <p:nvPr/>
                  </p:nvSpPr>
                  <p:spPr>
                    <a:xfrm>
                      <a:off x="2174404" y="3433192"/>
                      <a:ext cx="5328592" cy="338554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pt-BR" sz="1600" b="1" dirty="0"/>
                        <a:t>Base para recomendação (e/ou descrição das alternativas</a:t>
                      </a:r>
                      <a:r>
                        <a:rPr lang="pt-BR" sz="1600" dirty="0"/>
                        <a:t>)</a:t>
                      </a:r>
                    </a:p>
                  </p:txBody>
                </p:sp>
                <p:cxnSp>
                  <p:nvCxnSpPr>
                    <p:cNvPr id="19" name="Conector reto 18"/>
                    <p:cNvCxnSpPr/>
                    <p:nvPr/>
                  </p:nvCxnSpPr>
                  <p:spPr>
                    <a:xfrm>
                      <a:off x="4908798" y="3251845"/>
                      <a:ext cx="0" cy="17182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8" name="Grupo 27"/>
              <p:cNvGrpSpPr/>
              <p:nvPr/>
            </p:nvGrpSpPr>
            <p:grpSpPr>
              <a:xfrm>
                <a:off x="3707904" y="4492724"/>
                <a:ext cx="2376264" cy="520452"/>
                <a:chOff x="3707904" y="4492724"/>
                <a:chExt cx="2376264" cy="520452"/>
              </a:xfrm>
            </p:grpSpPr>
            <p:sp>
              <p:nvSpPr>
                <p:cNvPr id="13" name="CaixaDeTexto 12"/>
                <p:cNvSpPr txBox="1"/>
                <p:nvPr/>
              </p:nvSpPr>
              <p:spPr>
                <a:xfrm>
                  <a:off x="3707904" y="4492724"/>
                  <a:ext cx="2376264" cy="33855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600" b="1" dirty="0"/>
                    <a:t>Objetivos relevantes</a:t>
                  </a:r>
                </a:p>
              </p:txBody>
            </p:sp>
            <p:cxnSp>
              <p:nvCxnSpPr>
                <p:cNvPr id="22" name="Conector reto 21"/>
                <p:cNvCxnSpPr/>
                <p:nvPr/>
              </p:nvCxnSpPr>
              <p:spPr>
                <a:xfrm>
                  <a:off x="4889748" y="4841354"/>
                  <a:ext cx="0" cy="17182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405059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5486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>
                <a:latin typeface="+mj-lt"/>
              </a:rPr>
              <a:t>Organização e Conteúdo dos Quadros para cada Componente</a:t>
            </a:r>
          </a:p>
        </p:txBody>
      </p:sp>
      <p:pic>
        <p:nvPicPr>
          <p:cNvPr id="6" name="Imagem 5"/>
          <p:cNvPicPr/>
          <p:nvPr/>
        </p:nvPicPr>
        <p:blipFill rotWithShape="1">
          <a:blip r:embed="rId4"/>
          <a:srcRect l="31664" t="26708" r="30339" b="16211"/>
          <a:stretch/>
        </p:blipFill>
        <p:spPr bwMode="auto">
          <a:xfrm>
            <a:off x="1466900" y="1012255"/>
            <a:ext cx="5688632" cy="45049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9077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5486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>
                <a:latin typeface="+mj-lt"/>
              </a:rPr>
              <a:t>Organização e Conteúdo dos Quadros para cada Componente</a:t>
            </a:r>
          </a:p>
        </p:txBody>
      </p:sp>
      <p:pic>
        <p:nvPicPr>
          <p:cNvPr id="7" name="Imagem 6"/>
          <p:cNvPicPr/>
          <p:nvPr/>
        </p:nvPicPr>
        <p:blipFill rotWithShape="1">
          <a:blip r:embed="rId4"/>
          <a:srcRect l="31664" t="21995" r="30486" b="15162"/>
          <a:stretch/>
        </p:blipFill>
        <p:spPr bwMode="auto">
          <a:xfrm>
            <a:off x="1547664" y="1010345"/>
            <a:ext cx="5544616" cy="4477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5081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5486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>
                <a:latin typeface="+mj-lt"/>
              </a:rPr>
              <a:t>Desenvolvimento do Plano de Ações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1A5119C1-0E81-423E-9A44-DFFD68A17797}"/>
              </a:ext>
            </a:extLst>
          </p:cNvPr>
          <p:cNvGrpSpPr/>
          <p:nvPr/>
        </p:nvGrpSpPr>
        <p:grpSpPr>
          <a:xfrm>
            <a:off x="2178771" y="1274853"/>
            <a:ext cx="5616624" cy="855713"/>
            <a:chOff x="2178771" y="1274853"/>
            <a:chExt cx="5616624" cy="855713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3D8697F1-C46F-4A7A-9B63-C2247F9BAD88}"/>
                </a:ext>
              </a:extLst>
            </p:cNvPr>
            <p:cNvSpPr/>
            <p:nvPr/>
          </p:nvSpPr>
          <p:spPr>
            <a:xfrm>
              <a:off x="2178771" y="1274853"/>
              <a:ext cx="5616624" cy="8557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923E98B8-0C65-412F-B84F-EDA42AE52C3E}"/>
                </a:ext>
              </a:extLst>
            </p:cNvPr>
            <p:cNvSpPr txBox="1"/>
            <p:nvPr/>
          </p:nvSpPr>
          <p:spPr>
            <a:xfrm>
              <a:off x="3286411" y="1502654"/>
              <a:ext cx="34013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altLang="pt-BR" sz="2000" b="1" dirty="0"/>
                <a:t>Políticas, leis e planejamento</a:t>
              </a:r>
              <a:endParaRPr lang="pt-BR" sz="2000" b="1" dirty="0"/>
            </a:p>
          </p:txBody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3831C90A-61A6-4820-A0B6-781E4E1FC904}"/>
              </a:ext>
            </a:extLst>
          </p:cNvPr>
          <p:cNvGrpSpPr/>
          <p:nvPr/>
        </p:nvGrpSpPr>
        <p:grpSpPr>
          <a:xfrm>
            <a:off x="2220888" y="2376538"/>
            <a:ext cx="5616624" cy="855713"/>
            <a:chOff x="2220888" y="2376538"/>
            <a:chExt cx="5616624" cy="855713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741194ED-4246-4B61-AACC-99EAE279A445}"/>
                </a:ext>
              </a:extLst>
            </p:cNvPr>
            <p:cNvSpPr/>
            <p:nvPr/>
          </p:nvSpPr>
          <p:spPr>
            <a:xfrm>
              <a:off x="2220888" y="2376538"/>
              <a:ext cx="5616624" cy="8557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34D4976B-B5CA-424C-810E-1F6A02AA0BA7}"/>
                </a:ext>
              </a:extLst>
            </p:cNvPr>
            <p:cNvSpPr txBox="1"/>
            <p:nvPr/>
          </p:nvSpPr>
          <p:spPr>
            <a:xfrm>
              <a:off x="3760752" y="2636229"/>
              <a:ext cx="24526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Quadro regulatório</a:t>
              </a:r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66F35C04-B7CB-480E-8070-C943DE49C122}"/>
              </a:ext>
            </a:extLst>
          </p:cNvPr>
          <p:cNvGrpSpPr/>
          <p:nvPr/>
        </p:nvGrpSpPr>
        <p:grpSpPr>
          <a:xfrm>
            <a:off x="2204120" y="3446918"/>
            <a:ext cx="5616624" cy="855713"/>
            <a:chOff x="2204120" y="3446918"/>
            <a:chExt cx="5616624" cy="855713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B7AE9BA9-ABA0-4727-BAF7-147D4503D88B}"/>
                </a:ext>
              </a:extLst>
            </p:cNvPr>
            <p:cNvSpPr/>
            <p:nvPr/>
          </p:nvSpPr>
          <p:spPr>
            <a:xfrm>
              <a:off x="2204120" y="3446918"/>
              <a:ext cx="5616624" cy="8557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05686F0F-8858-4CD5-9C5B-9B2210130C21}"/>
                </a:ext>
              </a:extLst>
            </p:cNvPr>
            <p:cNvSpPr txBox="1"/>
            <p:nvPr/>
          </p:nvSpPr>
          <p:spPr>
            <a:xfrm>
              <a:off x="2983632" y="3684583"/>
              <a:ext cx="439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altLang="pt-BR" sz="2000" b="1" dirty="0"/>
                <a:t>Instrumentos econômicos e financeiros</a:t>
              </a:r>
              <a:endParaRPr lang="pt-BR" sz="2000" b="1" dirty="0"/>
            </a:p>
          </p:txBody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4026D04B-645F-41F6-B505-368029030366}"/>
              </a:ext>
            </a:extLst>
          </p:cNvPr>
          <p:cNvGrpSpPr/>
          <p:nvPr/>
        </p:nvGrpSpPr>
        <p:grpSpPr>
          <a:xfrm>
            <a:off x="2220888" y="4572745"/>
            <a:ext cx="5616624" cy="855713"/>
            <a:chOff x="2220888" y="4572745"/>
            <a:chExt cx="5616624" cy="855713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70044043-954F-4150-A878-84CE85D964EE}"/>
                </a:ext>
              </a:extLst>
            </p:cNvPr>
            <p:cNvSpPr/>
            <p:nvPr/>
          </p:nvSpPr>
          <p:spPr>
            <a:xfrm>
              <a:off x="2220888" y="4572745"/>
              <a:ext cx="5616624" cy="8557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F606E40C-0B71-4845-8160-9AF5C4A2DF1A}"/>
                </a:ext>
              </a:extLst>
            </p:cNvPr>
            <p:cNvSpPr txBox="1"/>
            <p:nvPr/>
          </p:nvSpPr>
          <p:spPr>
            <a:xfrm>
              <a:off x="2771800" y="4854625"/>
              <a:ext cx="4824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altLang="pt-BR" sz="2000" b="1" dirty="0"/>
                <a:t>Capacitação e instrumentos de informação</a:t>
              </a:r>
              <a:endParaRPr lang="pt-BR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53402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5486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>
                <a:latin typeface="+mj-lt"/>
              </a:rPr>
              <a:t>Programa </a:t>
            </a:r>
            <a:r>
              <a:rPr lang="pt-BR" sz="2400" b="1" dirty="0" err="1">
                <a:latin typeface="+mj-lt"/>
              </a:rPr>
              <a:t>Interáguas</a:t>
            </a:r>
            <a:r>
              <a:rPr lang="pt-BR" sz="2400" b="1" dirty="0">
                <a:latin typeface="+mj-lt"/>
              </a:rPr>
              <a:t> - Arranjo Institucional</a:t>
            </a:r>
          </a:p>
        </p:txBody>
      </p:sp>
      <p:pic>
        <p:nvPicPr>
          <p:cNvPr id="7" name="Imagem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5" t="22015" r="32970" b="28603"/>
          <a:stretch>
            <a:fillRect/>
          </a:stretch>
        </p:blipFill>
        <p:spPr bwMode="auto">
          <a:xfrm>
            <a:off x="1691680" y="1194682"/>
            <a:ext cx="5184576" cy="429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559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38974" y="407707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>
                <a:latin typeface="+mj-lt"/>
              </a:rPr>
              <a:t>Plano de Ações para instituir uma política de reúso de efluente sanitário tratado no Brasil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22950" y="1479391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2400" b="1" dirty="0">
                <a:latin typeface="+mj-lt"/>
              </a:rPr>
              <a:t>Sergio Brasil Abreu</a:t>
            </a:r>
          </a:p>
          <a:p>
            <a:pPr algn="ctr"/>
            <a:r>
              <a:rPr lang="pt-BR" altLang="pt-BR" sz="2400" b="1" dirty="0">
                <a:latin typeface="+mj-lt"/>
              </a:rPr>
              <a:t>Analista de Infraestrutura</a:t>
            </a:r>
          </a:p>
          <a:p>
            <a:pPr algn="ctr"/>
            <a:r>
              <a:rPr lang="pt-BR" altLang="pt-BR" sz="2400" b="1" dirty="0">
                <a:latin typeface="+mj-lt"/>
              </a:rPr>
              <a:t>DPLAR/SNSA/MCID</a:t>
            </a:r>
          </a:p>
          <a:p>
            <a:pPr algn="ctr"/>
            <a:r>
              <a:rPr lang="pt-BR" altLang="pt-BR" sz="2400" b="1" dirty="0" err="1">
                <a:latin typeface="+mj-lt"/>
              </a:rPr>
              <a:t>Email</a:t>
            </a:r>
            <a:r>
              <a:rPr lang="pt-BR" altLang="pt-BR" sz="2400" b="1" dirty="0">
                <a:latin typeface="+mj-lt"/>
              </a:rPr>
              <a:t>: </a:t>
            </a:r>
            <a:r>
              <a:rPr lang="pt-BR" altLang="pt-BR" sz="2400" b="1" dirty="0">
                <a:latin typeface="+mj-lt"/>
                <a:hlinkClick r:id="rId4"/>
              </a:rPr>
              <a:t>sergio.abreu@cidades.gov.br</a:t>
            </a:r>
            <a:endParaRPr lang="pt-BR" altLang="pt-BR" sz="2400" b="1" dirty="0">
              <a:latin typeface="+mj-lt"/>
            </a:endParaRPr>
          </a:p>
          <a:p>
            <a:pPr algn="ctr"/>
            <a:r>
              <a:rPr lang="pt-BR" altLang="pt-BR" sz="2400" b="1" dirty="0">
                <a:latin typeface="+mj-lt"/>
              </a:rPr>
              <a:t>Telefone: (61) 2108-1406</a:t>
            </a:r>
          </a:p>
        </p:txBody>
      </p:sp>
    </p:spTree>
    <p:extLst>
      <p:ext uri="{BB962C8B-B14F-4D97-AF65-F5344CB8AC3E}">
        <p14:creationId xmlns:p14="http://schemas.microsoft.com/office/powerpoint/2010/main" val="2711434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5486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>
                <a:latin typeface="+mj-lt"/>
              </a:rPr>
              <a:t>Programa </a:t>
            </a:r>
            <a:r>
              <a:rPr lang="pt-BR" sz="2400" b="1" dirty="0" err="1">
                <a:latin typeface="+mj-lt"/>
              </a:rPr>
              <a:t>Interáguas</a:t>
            </a:r>
            <a:r>
              <a:rPr lang="pt-BR" sz="2400" b="1" dirty="0">
                <a:latin typeface="+mj-lt"/>
              </a:rPr>
              <a:t> - Componentes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827584" y="1360051"/>
            <a:ext cx="7141368" cy="3931632"/>
            <a:chOff x="755576" y="2006382"/>
            <a:chExt cx="7141368" cy="3931632"/>
          </a:xfrm>
        </p:grpSpPr>
        <p:sp>
          <p:nvSpPr>
            <p:cNvPr id="8" name="CaixaDeTexto 7"/>
            <p:cNvSpPr txBox="1"/>
            <p:nvPr/>
          </p:nvSpPr>
          <p:spPr>
            <a:xfrm>
              <a:off x="2453730" y="2006382"/>
              <a:ext cx="3233466" cy="64633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cap="rnd" cmpd="dbl">
              <a:gradFill>
                <a:gsLst>
                  <a:gs pos="0">
                    <a:schemeClr val="bg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glow rad="127000">
                <a:schemeClr val="bg1"/>
              </a:glo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Componente 1 – Gestão de Recursos Hídricos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53730" y="2817886"/>
              <a:ext cx="3233464" cy="64633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cap="rnd" cmpd="dbl">
              <a:gradFill>
                <a:gsLst>
                  <a:gs pos="0">
                    <a:schemeClr val="bg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glow rad="127000">
                <a:schemeClr val="bg1"/>
              </a:glo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Componente 2 – Água, Irrigação e Defesa Civil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2453730" y="3620641"/>
              <a:ext cx="3233464" cy="64633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cap="rnd" cmpd="dbl">
              <a:gradFill>
                <a:gsLst>
                  <a:gs pos="0">
                    <a:schemeClr val="bg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glow rad="127000">
                <a:schemeClr val="bg1"/>
              </a:glo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Componente 3 – Abastecimento de Água e Saneamento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2423294" y="4472533"/>
              <a:ext cx="3263900" cy="64633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cap="rnd" cmpd="dbl">
              <a:gradFill>
                <a:gsLst>
                  <a:gs pos="0">
                    <a:schemeClr val="bg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glow rad="127000">
                <a:schemeClr val="bg1"/>
              </a:glo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Componente 4 – Coordenação e Planejamento Integrado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755576" y="2805569"/>
              <a:ext cx="1459210" cy="64633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cap="rnd" cmpd="dbl">
              <a:gradFill>
                <a:gsLst>
                  <a:gs pos="0">
                    <a:schemeClr val="bg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glow rad="127000">
                <a:schemeClr val="bg1"/>
              </a:glo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Componentes Setoriais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755576" y="4882107"/>
              <a:ext cx="1472394" cy="64633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cap="rnd" cmpd="dbl">
              <a:gradFill>
                <a:gsLst>
                  <a:gs pos="0">
                    <a:schemeClr val="bg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glow rad="127000">
                <a:schemeClr val="bg1"/>
              </a:glo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Componentes Intersetoriais</a:t>
              </a:r>
            </a:p>
          </p:txBody>
        </p:sp>
        <p:sp>
          <p:nvSpPr>
            <p:cNvPr id="14" name="Chave esquerda 13"/>
            <p:cNvSpPr/>
            <p:nvPr/>
          </p:nvSpPr>
          <p:spPr>
            <a:xfrm>
              <a:off x="2241550" y="2006600"/>
              <a:ext cx="144463" cy="22606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" name="Chave esquerda 14"/>
            <p:cNvSpPr/>
            <p:nvPr/>
          </p:nvSpPr>
          <p:spPr>
            <a:xfrm>
              <a:off x="2260600" y="4471988"/>
              <a:ext cx="125413" cy="146526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16" name="Conector de seta reta 15"/>
            <p:cNvCxnSpPr/>
            <p:nvPr/>
          </p:nvCxnSpPr>
          <p:spPr>
            <a:xfrm flipV="1">
              <a:off x="5689600" y="2328863"/>
              <a:ext cx="63817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de seta reta 16"/>
            <p:cNvCxnSpPr/>
            <p:nvPr/>
          </p:nvCxnSpPr>
          <p:spPr>
            <a:xfrm flipV="1">
              <a:off x="5686425" y="3162300"/>
              <a:ext cx="63817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de seta reta 17"/>
            <p:cNvCxnSpPr/>
            <p:nvPr/>
          </p:nvCxnSpPr>
          <p:spPr>
            <a:xfrm flipV="1">
              <a:off x="5678488" y="3929063"/>
              <a:ext cx="63817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de seta reta 18"/>
            <p:cNvCxnSpPr/>
            <p:nvPr/>
          </p:nvCxnSpPr>
          <p:spPr>
            <a:xfrm flipV="1">
              <a:off x="5686425" y="4791075"/>
              <a:ext cx="63976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ixaDeTexto 19"/>
            <p:cNvSpPr txBox="1"/>
            <p:nvPr/>
          </p:nvSpPr>
          <p:spPr>
            <a:xfrm>
              <a:off x="6370525" y="2158266"/>
              <a:ext cx="1478794" cy="36933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cap="rnd" cmpd="dbl">
              <a:gradFill>
                <a:gsLst>
                  <a:gs pos="0">
                    <a:schemeClr val="bg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glow rad="127000">
                <a:schemeClr val="bg1"/>
              </a:glo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ANA e MMA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6370525" y="2956386"/>
              <a:ext cx="1478794" cy="36933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cap="rnd" cmpd="dbl">
              <a:gradFill>
                <a:gsLst>
                  <a:gs pos="0">
                    <a:schemeClr val="bg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glow rad="127000">
                <a:schemeClr val="bg1"/>
              </a:glo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MI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6370525" y="3744852"/>
              <a:ext cx="1478794" cy="36933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cap="rnd" cmpd="dbl">
              <a:gradFill>
                <a:gsLst>
                  <a:gs pos="0">
                    <a:schemeClr val="bg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glow rad="127000">
                <a:schemeClr val="bg1"/>
              </a:glo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MCidades</a:t>
              </a: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6361000" y="4611032"/>
              <a:ext cx="1516894" cy="36933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cap="rnd" cmpd="dbl">
              <a:gradFill>
                <a:gsLst>
                  <a:gs pos="0">
                    <a:schemeClr val="bg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glow rad="127000">
                <a:schemeClr val="bg1"/>
              </a:glo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Todos</a:t>
              </a: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2470919" y="5291683"/>
              <a:ext cx="3216276" cy="64633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cap="rnd" cmpd="dbl">
              <a:gradFill>
                <a:gsLst>
                  <a:gs pos="0">
                    <a:schemeClr val="bg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glow rad="127000">
                <a:schemeClr val="bg1"/>
              </a:glo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Componente 5 – Gerenciamento, Monitoramento e Avaliação</a:t>
              </a:r>
            </a:p>
          </p:txBody>
        </p:sp>
        <p:cxnSp>
          <p:nvCxnSpPr>
            <p:cNvPr id="25" name="Conector de seta reta 24"/>
            <p:cNvCxnSpPr/>
            <p:nvPr/>
          </p:nvCxnSpPr>
          <p:spPr>
            <a:xfrm flipV="1">
              <a:off x="5686425" y="5610225"/>
              <a:ext cx="63976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ixaDeTexto 25"/>
            <p:cNvSpPr txBox="1"/>
            <p:nvPr/>
          </p:nvSpPr>
          <p:spPr>
            <a:xfrm>
              <a:off x="6380050" y="5430182"/>
              <a:ext cx="1516894" cy="36933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cap="rnd" cmpd="dbl">
              <a:gradFill>
                <a:gsLst>
                  <a:gs pos="0">
                    <a:schemeClr val="bg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glow rad="127000">
                <a:schemeClr val="bg1"/>
              </a:glo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Todos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1333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5486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>
                <a:latin typeface="+mj-lt"/>
              </a:rPr>
              <a:t>Programa </a:t>
            </a:r>
            <a:r>
              <a:rPr lang="pt-BR" sz="2400" b="1" dirty="0" err="1">
                <a:latin typeface="+mj-lt"/>
              </a:rPr>
              <a:t>Interáguas</a:t>
            </a:r>
            <a:r>
              <a:rPr lang="pt-BR" sz="2400" b="1" dirty="0">
                <a:latin typeface="+mj-lt"/>
              </a:rPr>
              <a:t> - Projeto SNSA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11560" y="1340768"/>
            <a:ext cx="8136904" cy="3394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pt-BR" altLang="pt-BR" dirty="0"/>
              <a:t>Apoio ao Fortalecimento da Regulação e Fiscalização dos Serviços de Saneamento Básico;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pt-BR" altLang="pt-BR" dirty="0"/>
              <a:t>Desenvolvimento de Metodologias para Auditoria e Certificação de Informações do Sistema Nacional de Informações sobre Saneamento (SNIS);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pt-BR" altLang="pt-BR" dirty="0"/>
              <a:t>Desenvolvimento e Implantação da Primeira Fase do Sistema Nacional de Informações em Saneamento Básico (SINISA);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pt-BR" altLang="pt-BR" dirty="0"/>
              <a:t>Projeto de Gestão das Perdas de Água e do Uso Eficiente de Energia Elétrica, adotando metodologia do Projeto COM + ÁGUA; e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pt-BR" altLang="pt-BR" dirty="0"/>
              <a:t> Elaboração de uma proposta de plano de ações para instituir uma política de reúso de efluente sanitário tratado no Brasil.</a:t>
            </a:r>
          </a:p>
        </p:txBody>
      </p:sp>
    </p:spTree>
    <p:extLst>
      <p:ext uri="{BB962C8B-B14F-4D97-AF65-F5344CB8AC3E}">
        <p14:creationId xmlns:p14="http://schemas.microsoft.com/office/powerpoint/2010/main" val="1451333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5486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>
                <a:latin typeface="+mj-lt"/>
              </a:rPr>
              <a:t>Contexto do Reúso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11560" y="3762906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altLang="pt-BR" dirty="0"/>
              <a:t>• O volume de esgotos tratados no Brasil em 2015 foi de 3,8 bilhões de m</a:t>
            </a:r>
            <a:r>
              <a:rPr lang="pt-BR" altLang="pt-BR" baseline="30000" dirty="0"/>
              <a:t>3</a:t>
            </a:r>
            <a:r>
              <a:rPr lang="pt-BR" altLang="pt-BR" dirty="0"/>
              <a:t>.</a:t>
            </a:r>
          </a:p>
          <a:p>
            <a:pPr>
              <a:lnSpc>
                <a:spcPct val="120000"/>
              </a:lnSpc>
            </a:pPr>
            <a:r>
              <a:rPr lang="pt-BR" altLang="pt-BR" dirty="0"/>
              <a:t>• O reúso de 50% desse esgoto, c/ </a:t>
            </a:r>
            <a:r>
              <a:rPr lang="pt-BR" altLang="pt-BR" dirty="0" err="1"/>
              <a:t>aproveit</a:t>
            </a:r>
            <a:r>
              <a:rPr lang="pt-BR" altLang="pt-BR" dirty="0"/>
              <a:t>. de 90%, geraria 1,7 bilhões de m</a:t>
            </a:r>
            <a:r>
              <a:rPr lang="pt-BR" altLang="pt-BR" baseline="30000" dirty="0"/>
              <a:t>3</a:t>
            </a:r>
            <a:r>
              <a:rPr lang="pt-BR" altLang="pt-BR" dirty="0"/>
              <a:t>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pt-BR" altLang="pt-BR" dirty="0"/>
              <a:t> A região Nordeste consumiu em 2015 um total de 1,8 bilhões de m</a:t>
            </a:r>
            <a:r>
              <a:rPr lang="pt-BR" altLang="pt-BR" baseline="30000" dirty="0"/>
              <a:t>3</a:t>
            </a:r>
            <a:r>
              <a:rPr lang="pt-BR" altLang="pt-BR" dirty="0"/>
              <a:t> de água.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pt-BR" altLang="pt-BR" dirty="0"/>
              <a:t> Taxa de retorno de 80% da água consumida e tratamento de 90% desse esgoto (reúso de 50% e </a:t>
            </a:r>
            <a:r>
              <a:rPr lang="pt-BR" altLang="pt-BR" dirty="0" err="1"/>
              <a:t>aproveit</a:t>
            </a:r>
            <a:r>
              <a:rPr lang="pt-BR" altLang="pt-BR" dirty="0"/>
              <a:t>. de 90% do produto) resultaria em 3,5 bilhões de m</a:t>
            </a:r>
            <a:r>
              <a:rPr lang="pt-BR" altLang="pt-BR" baseline="30000" dirty="0"/>
              <a:t>3</a:t>
            </a:r>
            <a:r>
              <a:rPr lang="pt-BR" altLang="pt-BR" dirty="0"/>
              <a:t>.</a:t>
            </a:r>
          </a:p>
        </p:txBody>
      </p:sp>
      <p:graphicFrame>
        <p:nvGraphicFramePr>
          <p:cNvPr id="8" name="Group 3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135446"/>
              </p:ext>
            </p:extLst>
          </p:nvPr>
        </p:nvGraphicFramePr>
        <p:xfrm>
          <a:off x="1691680" y="1202268"/>
          <a:ext cx="5112569" cy="2560638"/>
        </p:xfrm>
        <a:graphic>
          <a:graphicData uri="http://schemas.openxmlformats.org/drawingml/2006/table">
            <a:tbl>
              <a:tblPr/>
              <a:tblGrid>
                <a:gridCol w="1846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7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6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Região Geogr</a:t>
                      </a: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á</a:t>
                      </a: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fica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Coleta de Esgoto</a:t>
                      </a:r>
                      <a:endParaRPr kumimoji="0" lang="pt-BR" alt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(%)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Tratamento do Esgoto Coletado</a:t>
                      </a:r>
                      <a:endParaRPr kumimoji="0" lang="pt-BR" altLang="pt-B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(%)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Norte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8,7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83,9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Nordeste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24,7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78,5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Sudeste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77,2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67,8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Sul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41,0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94,3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Centro-Oeste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49,6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92,6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50,3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74,0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173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5486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>
                <a:latin typeface="+mj-lt"/>
              </a:rPr>
              <a:t>Contexto do Reúso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364088" y="2278924"/>
            <a:ext cx="2980660" cy="2368592"/>
          </a:xfrm>
          <a:prstGeom prst="roundRect">
            <a:avLst>
              <a:gd name="adj" fmla="val 17380"/>
            </a:avLst>
          </a:prstGeom>
          <a:solidFill>
            <a:srgbClr val="10253F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pt-BR" altLang="pt-BR" sz="1600" b="1" dirty="0">
                <a:solidFill>
                  <a:srgbClr val="FFFFFF"/>
                </a:solidFill>
                <a:latin typeface="+mj-lt"/>
              </a:rPr>
              <a:t>0 ≤ % ≤ 9 – 13 Estados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pt-BR" altLang="pt-BR" sz="1600" b="1" dirty="0">
                <a:solidFill>
                  <a:srgbClr val="FFFFFF"/>
                </a:solidFill>
                <a:latin typeface="+mj-lt"/>
              </a:rPr>
              <a:t>9 &lt; % ≤ 18 – 7 Estados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pt-BR" altLang="pt-BR" sz="1600" b="1" dirty="0">
                <a:solidFill>
                  <a:srgbClr val="FFFFFF"/>
                </a:solidFill>
                <a:latin typeface="+mj-lt"/>
              </a:rPr>
              <a:t>18 &lt; % ≤ 18 – 4 Estados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pt-BR" altLang="pt-BR" sz="1600" b="1" dirty="0">
                <a:solidFill>
                  <a:srgbClr val="FFFFFF"/>
                </a:solidFill>
                <a:latin typeface="+mj-lt"/>
              </a:rPr>
              <a:t>27 &lt; % ≤ 36 – 2 Estados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pt-BR" altLang="pt-BR" sz="1600" b="1" dirty="0">
                <a:solidFill>
                  <a:srgbClr val="FFFFFF"/>
                </a:solidFill>
                <a:latin typeface="+mj-lt"/>
              </a:rPr>
              <a:t>36 &lt; % ≤ 45 – 1 Estado</a:t>
            </a:r>
          </a:p>
          <a:p>
            <a:pPr eaLnBrk="1" hangingPunct="1">
              <a:lnSpc>
                <a:spcPct val="120000"/>
              </a:lnSpc>
              <a:defRPr/>
            </a:pPr>
            <a:endParaRPr lang="pt-BR" altLang="pt-BR" sz="1600" b="1" dirty="0">
              <a:solidFill>
                <a:srgbClr val="FFFFFF"/>
              </a:solidFill>
              <a:latin typeface="+mj-lt"/>
            </a:endParaRPr>
          </a:p>
          <a:p>
            <a:pPr algn="ctr" eaLnBrk="1" hangingPunct="1">
              <a:lnSpc>
                <a:spcPct val="120000"/>
              </a:lnSpc>
              <a:defRPr/>
            </a:pPr>
            <a:r>
              <a:rPr lang="pt-BR" altLang="pt-BR" sz="1600" b="1" dirty="0">
                <a:solidFill>
                  <a:schemeClr val="accent6"/>
                </a:solidFill>
                <a:latin typeface="+mj-lt"/>
              </a:rPr>
              <a:t>Brasil – 18,0%</a:t>
            </a:r>
          </a:p>
        </p:txBody>
      </p:sp>
      <p:pic>
        <p:nvPicPr>
          <p:cNvPr id="10" name="Imagem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4" t="14799" r="30804" b="15425"/>
          <a:stretch>
            <a:fillRect/>
          </a:stretch>
        </p:blipFill>
        <p:spPr bwMode="auto">
          <a:xfrm>
            <a:off x="827583" y="1196752"/>
            <a:ext cx="4263589" cy="419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683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5486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>
                <a:latin typeface="+mj-lt"/>
              </a:rPr>
              <a:t>Contexto do Reúso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292080" y="2278924"/>
            <a:ext cx="2870859" cy="2368592"/>
          </a:xfrm>
          <a:prstGeom prst="roundRect">
            <a:avLst>
              <a:gd name="adj" fmla="val 17380"/>
            </a:avLst>
          </a:prstGeom>
          <a:solidFill>
            <a:srgbClr val="10253F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pt-BR" altLang="pt-BR" sz="1600" b="1" dirty="0">
                <a:solidFill>
                  <a:srgbClr val="FFFFFF"/>
                </a:solidFill>
                <a:latin typeface="+mj-lt"/>
              </a:rPr>
              <a:t>0 ≤ % ≤ 9 – 0 Estados</a:t>
            </a:r>
          </a:p>
          <a:p>
            <a:pPr>
              <a:lnSpc>
                <a:spcPct val="120000"/>
              </a:lnSpc>
            </a:pPr>
            <a:r>
              <a:rPr lang="pt-BR" altLang="pt-BR" sz="1600" b="1" dirty="0">
                <a:solidFill>
                  <a:srgbClr val="FFFFFF"/>
                </a:solidFill>
                <a:latin typeface="+mj-lt"/>
              </a:rPr>
              <a:t>9 &lt; % ≤ 18 – 0 Estados</a:t>
            </a:r>
          </a:p>
          <a:p>
            <a:pPr>
              <a:lnSpc>
                <a:spcPct val="120000"/>
              </a:lnSpc>
            </a:pPr>
            <a:r>
              <a:rPr lang="pt-BR" altLang="pt-BR" sz="1600" b="1" dirty="0">
                <a:solidFill>
                  <a:srgbClr val="FFFFFF"/>
                </a:solidFill>
                <a:latin typeface="+mj-lt"/>
              </a:rPr>
              <a:t>18 &lt; % ≤ 18 – 1 Estado</a:t>
            </a:r>
          </a:p>
          <a:p>
            <a:pPr>
              <a:lnSpc>
                <a:spcPct val="120000"/>
              </a:lnSpc>
            </a:pPr>
            <a:r>
              <a:rPr lang="pt-BR" altLang="pt-BR" sz="1600" b="1" dirty="0">
                <a:solidFill>
                  <a:srgbClr val="FFFFFF"/>
                </a:solidFill>
                <a:latin typeface="+mj-lt"/>
              </a:rPr>
              <a:t>27 &lt; % ≤ 36 – 9 Estados</a:t>
            </a:r>
          </a:p>
          <a:p>
            <a:pPr>
              <a:lnSpc>
                <a:spcPct val="120000"/>
              </a:lnSpc>
            </a:pPr>
            <a:r>
              <a:rPr lang="pt-BR" altLang="pt-BR" sz="1600" b="1" dirty="0">
                <a:solidFill>
                  <a:srgbClr val="FFFFFF"/>
                </a:solidFill>
                <a:latin typeface="+mj-lt"/>
              </a:rPr>
              <a:t>36 &lt; % ≤ 45 – 17 Estados</a:t>
            </a:r>
          </a:p>
          <a:p>
            <a:pPr>
              <a:lnSpc>
                <a:spcPct val="120000"/>
              </a:lnSpc>
            </a:pPr>
            <a:endParaRPr lang="pt-BR" altLang="pt-BR" sz="1600" b="1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pt-BR" altLang="pt-BR" sz="1600" b="1" dirty="0">
                <a:solidFill>
                  <a:srgbClr val="3366FF"/>
                </a:solidFill>
                <a:latin typeface="+mj-lt"/>
              </a:rPr>
              <a:t>Brasil – 36,5%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" b="461"/>
          <a:stretch>
            <a:fillRect/>
          </a:stretch>
        </p:blipFill>
        <p:spPr bwMode="auto">
          <a:xfrm>
            <a:off x="755576" y="1136923"/>
            <a:ext cx="432961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41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5486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>
                <a:latin typeface="+mj-lt"/>
              </a:rPr>
              <a:t>Objetivos Específicos do Projeto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163EEE96-E7CE-444B-9352-98C523AC5DE8}"/>
              </a:ext>
            </a:extLst>
          </p:cNvPr>
          <p:cNvGrpSpPr/>
          <p:nvPr/>
        </p:nvGrpSpPr>
        <p:grpSpPr>
          <a:xfrm>
            <a:off x="3213378" y="1277143"/>
            <a:ext cx="2664296" cy="720080"/>
            <a:chOff x="3213378" y="1277143"/>
            <a:chExt cx="2664296" cy="720080"/>
          </a:xfrm>
        </p:grpSpPr>
        <p:sp>
          <p:nvSpPr>
            <p:cNvPr id="2" name="Elipse 1"/>
            <p:cNvSpPr/>
            <p:nvPr/>
          </p:nvSpPr>
          <p:spPr>
            <a:xfrm>
              <a:off x="3213378" y="1277143"/>
              <a:ext cx="2664296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3699431" y="1498683"/>
              <a:ext cx="18379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Padrões de Qualidade</a:t>
              </a: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7E1838FB-3A22-447E-B115-9A09836C6491}"/>
              </a:ext>
            </a:extLst>
          </p:cNvPr>
          <p:cNvGrpSpPr/>
          <p:nvPr/>
        </p:nvGrpSpPr>
        <p:grpSpPr>
          <a:xfrm>
            <a:off x="5203675" y="4320255"/>
            <a:ext cx="2664296" cy="720080"/>
            <a:chOff x="5203675" y="4320255"/>
            <a:chExt cx="2664296" cy="720080"/>
          </a:xfrm>
        </p:grpSpPr>
        <p:sp>
          <p:nvSpPr>
            <p:cNvPr id="8" name="Elipse 7"/>
            <p:cNvSpPr/>
            <p:nvPr/>
          </p:nvSpPr>
          <p:spPr>
            <a:xfrm>
              <a:off x="5203675" y="4320255"/>
              <a:ext cx="2664296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5548088" y="4541795"/>
              <a:ext cx="19830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Questões Institucionais</a:t>
              </a:r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22482D19-4CB0-422C-9796-5E6B4CD5B521}"/>
              </a:ext>
            </a:extLst>
          </p:cNvPr>
          <p:cNvGrpSpPr/>
          <p:nvPr/>
        </p:nvGrpSpPr>
        <p:grpSpPr>
          <a:xfrm>
            <a:off x="269218" y="2371056"/>
            <a:ext cx="2664296" cy="720080"/>
            <a:chOff x="269218" y="2371056"/>
            <a:chExt cx="2664296" cy="720080"/>
          </a:xfrm>
        </p:grpSpPr>
        <p:sp>
          <p:nvSpPr>
            <p:cNvPr id="10" name="Elipse 9"/>
            <p:cNvSpPr/>
            <p:nvPr/>
          </p:nvSpPr>
          <p:spPr>
            <a:xfrm>
              <a:off x="269218" y="2371056"/>
              <a:ext cx="2664296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527951" y="2592596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Modelos de Financiamento</a:t>
              </a:r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A9A786B-7A24-47AE-80B7-CE07FCF29207}"/>
              </a:ext>
            </a:extLst>
          </p:cNvPr>
          <p:cNvGrpSpPr/>
          <p:nvPr/>
        </p:nvGrpSpPr>
        <p:grpSpPr>
          <a:xfrm>
            <a:off x="1562522" y="4320255"/>
            <a:ext cx="2664296" cy="720080"/>
            <a:chOff x="1562522" y="4320255"/>
            <a:chExt cx="2664296" cy="720080"/>
          </a:xfrm>
        </p:grpSpPr>
        <p:sp>
          <p:nvSpPr>
            <p:cNvPr id="12" name="Elipse 11"/>
            <p:cNvSpPr/>
            <p:nvPr/>
          </p:nvSpPr>
          <p:spPr>
            <a:xfrm>
              <a:off x="1562522" y="4320255"/>
              <a:ext cx="2664296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1889398" y="4541795"/>
              <a:ext cx="2088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Avaliação de Tecnologias</a:t>
              </a: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ED22DFBB-6A12-44FB-BA62-1DCEFA4E5FDD}"/>
              </a:ext>
            </a:extLst>
          </p:cNvPr>
          <p:cNvGrpSpPr/>
          <p:nvPr/>
        </p:nvGrpSpPr>
        <p:grpSpPr>
          <a:xfrm>
            <a:off x="6228184" y="2480909"/>
            <a:ext cx="2664296" cy="720080"/>
            <a:chOff x="6228184" y="2480909"/>
            <a:chExt cx="2664296" cy="720080"/>
          </a:xfrm>
        </p:grpSpPr>
        <p:sp>
          <p:nvSpPr>
            <p:cNvPr id="14" name="Elipse 13"/>
            <p:cNvSpPr/>
            <p:nvPr/>
          </p:nvSpPr>
          <p:spPr>
            <a:xfrm>
              <a:off x="6228184" y="2480909"/>
              <a:ext cx="2664296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6771250" y="2702449"/>
              <a:ext cx="14583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Potencialidades</a:t>
              </a: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5600E718-BB69-4031-AFC2-AB78E483C195}"/>
              </a:ext>
            </a:extLst>
          </p:cNvPr>
          <p:cNvGrpSpPr/>
          <p:nvPr/>
        </p:nvGrpSpPr>
        <p:grpSpPr>
          <a:xfrm>
            <a:off x="3347864" y="2857733"/>
            <a:ext cx="2664296" cy="720080"/>
            <a:chOff x="3347864" y="2857733"/>
            <a:chExt cx="2664296" cy="720080"/>
          </a:xfrm>
        </p:grpSpPr>
        <p:sp>
          <p:nvSpPr>
            <p:cNvPr id="16" name="Elipse 15"/>
            <p:cNvSpPr/>
            <p:nvPr/>
          </p:nvSpPr>
          <p:spPr>
            <a:xfrm>
              <a:off x="3347864" y="2857733"/>
              <a:ext cx="2664296" cy="72008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3947981" y="3082935"/>
              <a:ext cx="16381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Política de Reúso</a:t>
              </a:r>
            </a:p>
          </p:txBody>
        </p:sp>
      </p:grpSp>
      <p:cxnSp>
        <p:nvCxnSpPr>
          <p:cNvPr id="27" name="Conector de seta reta 26"/>
          <p:cNvCxnSpPr/>
          <p:nvPr/>
        </p:nvCxnSpPr>
        <p:spPr>
          <a:xfrm>
            <a:off x="5929921" y="1676913"/>
            <a:ext cx="1630411" cy="694143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round/>
            <a:tailEnd type="arrow"/>
          </a:ln>
          <a:effectLst>
            <a:glow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8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 flipH="1">
            <a:off x="6626324" y="3232385"/>
            <a:ext cx="912177" cy="106882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round/>
            <a:tailEnd type="arrow"/>
          </a:ln>
          <a:effectLst>
            <a:glow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8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/>
          <p:nvPr/>
        </p:nvCxnSpPr>
        <p:spPr>
          <a:xfrm flipH="1">
            <a:off x="4280893" y="4700245"/>
            <a:ext cx="894207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round/>
            <a:tailEnd type="arrow"/>
          </a:ln>
          <a:effectLst>
            <a:glow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8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flipH="1" flipV="1">
            <a:off x="1763688" y="3119711"/>
            <a:ext cx="1008112" cy="1129953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round/>
            <a:tailEnd type="arrow"/>
          </a:ln>
          <a:effectLst>
            <a:glow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8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/>
          <p:cNvCxnSpPr/>
          <p:nvPr/>
        </p:nvCxnSpPr>
        <p:spPr>
          <a:xfrm>
            <a:off x="2933514" y="2702449"/>
            <a:ext cx="630374" cy="282374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round/>
            <a:tailEnd type="arrow"/>
          </a:ln>
          <a:effectLst>
            <a:glow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8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033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5486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>
                <a:latin typeface="+mj-lt"/>
              </a:rPr>
              <a:t>Escopo do Projeto</a:t>
            </a:r>
          </a:p>
        </p:txBody>
      </p:sp>
      <p:pic>
        <p:nvPicPr>
          <p:cNvPr id="6" name="Imagem 5"/>
          <p:cNvPicPr/>
          <p:nvPr/>
        </p:nvPicPr>
        <p:blipFill rotWithShape="1">
          <a:blip r:embed="rId4"/>
          <a:srcRect l="17084" t="30897" r="42268" b="20814"/>
          <a:stretch/>
        </p:blipFill>
        <p:spPr bwMode="auto">
          <a:xfrm>
            <a:off x="899592" y="1096070"/>
            <a:ext cx="7200800" cy="43628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91058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796</Words>
  <Application>Microsoft Office PowerPoint</Application>
  <PresentationFormat>Apresentação na tela (4:3)</PresentationFormat>
  <Paragraphs>140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CSI</cp:lastModifiedBy>
  <cp:revision>51</cp:revision>
  <dcterms:created xsi:type="dcterms:W3CDTF">2018-05-02T19:43:05Z</dcterms:created>
  <dcterms:modified xsi:type="dcterms:W3CDTF">2018-05-29T14:41:49Z</dcterms:modified>
</cp:coreProperties>
</file>